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9" r:id="rId1"/>
  </p:sldMasterIdLst>
  <p:notesMasterIdLst>
    <p:notesMasterId r:id="rId11"/>
  </p:notesMasterIdLst>
  <p:sldIdLst>
    <p:sldId id="345" r:id="rId2"/>
    <p:sldId id="347" r:id="rId3"/>
    <p:sldId id="362" r:id="rId4"/>
    <p:sldId id="363" r:id="rId5"/>
    <p:sldId id="364" r:id="rId6"/>
    <p:sldId id="365" r:id="rId7"/>
    <p:sldId id="366" r:id="rId8"/>
    <p:sldId id="367" r:id="rId9"/>
    <p:sldId id="368" r:id="rId10"/>
  </p:sldIdLst>
  <p:sldSz cx="10058400" cy="7772400"/>
  <p:notesSz cx="7010400" cy="9296400"/>
  <p:custDataLst>
    <p:tags r:id="rId12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orient="horz" pos="2448">
          <p15:clr>
            <a:srgbClr val="A4A3A4"/>
          </p15:clr>
        </p15:guide>
        <p15:guide id="4" pos="10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ra Hanna" initials="D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73D"/>
    <a:srgbClr val="1E587C"/>
    <a:srgbClr val="B1BEC7"/>
    <a:srgbClr val="5A6F7E"/>
    <a:srgbClr val="1A1F24"/>
    <a:srgbClr val="4B5969"/>
    <a:srgbClr val="E7F3F4"/>
    <a:srgbClr val="9BABB7"/>
    <a:srgbClr val="679146"/>
    <a:srgbClr val="F6D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89949" autoAdjust="0"/>
  </p:normalViewPr>
  <p:slideViewPr>
    <p:cSldViewPr>
      <p:cViewPr varScale="1">
        <p:scale>
          <a:sx n="96" d="100"/>
          <a:sy n="96" d="100"/>
        </p:scale>
        <p:origin x="1122" y="78"/>
      </p:cViewPr>
      <p:guideLst>
        <p:guide orient="horz" pos="1104"/>
        <p:guide pos="672"/>
        <p:guide orient="horz" pos="2448"/>
        <p:guide pos="1008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560DEE1A-2A9B-48E1-B68F-1A8C30E71C7E}" type="datetimeFigureOut">
              <a:rPr lang="en-US" smtClean="0"/>
              <a:t>8/13/2018</a:t>
            </a:fld>
            <a:endParaRPr lang="fr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2C76A43-93BF-4A80-B624-ACCB8BC62AB3}" type="slidenum">
              <a:rPr lang="en-US" smtClean="0"/>
              <a:t>‹#›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4433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824ADD-4B25-49A0-8141-9B80A9BB9D4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252466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106453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1179472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3053315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970962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4245064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fr-CA" altLang="en-US" smtClean="0"/>
          </a:p>
        </p:txBody>
      </p:sp>
    </p:spTree>
    <p:extLst>
      <p:ext uri="{BB962C8B-B14F-4D97-AF65-F5344CB8AC3E}">
        <p14:creationId xmlns:p14="http://schemas.microsoft.com/office/powerpoint/2010/main" val="249310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FB14-BC69-444C-9B93-AD69F9EAA399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C7EA-9F18-465A-B169-EF26B0832712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5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79FA-59A4-42A2-BC7B-A268D570BDA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3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rgbClr val="1E587C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66F5-96BE-4E58-BE09-2434D3BB662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5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F47-E61D-4F9A-8A5C-A3EAE8E3C3B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8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0DC5-78ED-4A78-BFDC-ACC65B9E61BD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A287-0357-49E4-8C7F-A030DAE071D4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0266-7C43-4691-B575-945B43BE0AC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6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3A9E-49E4-459C-974D-F88217B4BCAF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80534-5B20-4715-964A-4E24A57DB2C9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6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F487-6236-46EC-BF27-8EAAA7C968A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1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C191-E459-4625-97AF-7AC3726FCB04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0" y="7263836"/>
            <a:ext cx="10058400" cy="5181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Open Sans"/>
                <a:ea typeface="+mj-ea"/>
                <a:cs typeface="Open Sans"/>
              </a:defRPr>
            </a:lvl1pPr>
          </a:lstStyle>
          <a:p>
            <a:endParaRPr lang="en-US" altLang="en-US" sz="1100" b="0" dirty="0" smtClean="0"/>
          </a:p>
        </p:txBody>
      </p:sp>
    </p:spTree>
    <p:extLst>
      <p:ext uri="{BB962C8B-B14F-4D97-AF65-F5344CB8AC3E}">
        <p14:creationId xmlns:p14="http://schemas.microsoft.com/office/powerpoint/2010/main" val="35824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</p:sldLayoutIdLst>
  <p:hf hdr="0" ftr="0" dt="0"/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1"/>
            <a:ext cx="10058400" cy="3977958"/>
          </a:xfrm>
          <a:solidFill>
            <a:srgbClr val="1E587C"/>
          </a:solidFill>
        </p:spPr>
        <p:txBody>
          <a:bodyPr>
            <a:normAutofit/>
          </a:bodyPr>
          <a:lstStyle/>
          <a:p>
            <a:r>
              <a:rPr lang="fr-FR" altLang="en-US" sz="4400" b="1" dirty="0" smtClean="0">
                <a:solidFill>
                  <a:schemeClr val="bg1"/>
                </a:solidFill>
                <a:latin typeface="Open Sans"/>
              </a:rPr>
              <a:t>Ce </a:t>
            </a:r>
            <a:r>
              <a:rPr lang="fr-FR" altLang="en-US" sz="4400" b="1" dirty="0">
                <a:solidFill>
                  <a:schemeClr val="bg1"/>
                </a:solidFill>
                <a:latin typeface="Open Sans"/>
              </a:rPr>
              <a:t>que vous devez savoir </a:t>
            </a:r>
            <a:r>
              <a:rPr lang="fr-FR" altLang="en-US" sz="4400" b="1" dirty="0" smtClean="0">
                <a:solidFill>
                  <a:schemeClr val="bg1"/>
                </a:solidFill>
                <a:latin typeface="Open Sans"/>
              </a:rPr>
              <a:t>à </a:t>
            </a:r>
            <a:r>
              <a:rPr lang="fr-FR" altLang="en-US" sz="4400" b="1" dirty="0">
                <a:solidFill>
                  <a:schemeClr val="bg1"/>
                </a:solidFill>
                <a:latin typeface="Open Sans"/>
              </a:rPr>
              <a:t>propos de votre régime de retraite</a:t>
            </a:r>
            <a:endParaRPr lang="fr-CA" altLang="en-US" sz="44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08760" y="4404360"/>
            <a:ext cx="7040880" cy="1986280"/>
          </a:xfrm>
        </p:spPr>
        <p:txBody>
          <a:bodyPr>
            <a:normAutofit/>
          </a:bodyPr>
          <a:lstStyle/>
          <a:p>
            <a:endParaRPr lang="en-US" altLang="en-US" b="1" dirty="0" smtClean="0">
              <a:solidFill>
                <a:srgbClr val="1E587C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16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</a:rPr>
              <a:t>RREO 101</a:t>
            </a:r>
            <a:endParaRPr lang="fr-CA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</a:rPr>
              <a:t>Se préparer à la retraite</a:t>
            </a:r>
            <a:endParaRPr lang="fr-CA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</a:rPr>
              <a:t>Toucher une rente</a:t>
            </a:r>
          </a:p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</a:rPr>
              <a:t>Prestations de survivant</a:t>
            </a:r>
            <a:endParaRPr lang="fr-CA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b="1" dirty="0" smtClean="0">
                <a:solidFill>
                  <a:schemeClr val="bg1"/>
                </a:solidFill>
                <a:latin typeface="Open Sans"/>
              </a:rPr>
              <a:t>	 CE </a:t>
            </a:r>
            <a:r>
              <a:rPr lang="en-US" altLang="en-US" sz="2400" b="1" dirty="0" smtClean="0">
                <a:solidFill>
                  <a:schemeClr val="bg1"/>
                </a:solidFill>
                <a:latin typeface="Open Sans"/>
              </a:rPr>
              <a:t>QUE JE DOIS SAVOIR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186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3736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Répondants : Fédération des enseignantes et des enseignants de l’Ontario et gouvernement de l’Ontario.</a:t>
            </a:r>
            <a:endParaRPr lang="fr-CA" altLang="en-US" sz="2200" kern="0" dirty="0"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Si vous êtes agréé en Ontario et travaillez pour l’un de nos employeurs participants, même dans la plupart des postes de non-enseignants, vous participez au régime.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Vous pouvez </a:t>
            </a:r>
            <a:r>
              <a:rPr lang="en-US" sz="1800" b="0" dirty="0">
                <a:latin typeface="Open Sans"/>
              </a:rPr>
              <a:t>ouvrir un </a:t>
            </a:r>
            <a:r>
              <a:rPr lang="en-US" sz="1800" b="0" dirty="0" err="1">
                <a:latin typeface="Open Sans"/>
              </a:rPr>
              <a:t>compte</a:t>
            </a:r>
            <a:r>
              <a:rPr lang="en-US" sz="1800" b="0" dirty="0">
                <a:latin typeface="Open Sans"/>
              </a:rPr>
              <a:t> </a:t>
            </a:r>
            <a:r>
              <a:rPr lang="en-US" sz="1800" b="0" dirty="0" smtClean="0">
                <a:latin typeface="Open Sans"/>
              </a:rPr>
              <a:t>du </a:t>
            </a:r>
            <a:r>
              <a:rPr lang="en-US" sz="1800" b="0" dirty="0">
                <a:latin typeface="Open Sans"/>
              </a:rPr>
              <a:t>RREO en ligne qui vous sera utile pendant toute votre carrière et votre retraite.</a:t>
            </a:r>
            <a:endParaRPr lang="fr-CA" altLang="en-US" sz="1800" b="0" kern="0" dirty="0" smtClean="0"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RREO 101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492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787908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COTISER AU RÉGIME</a:t>
            </a:r>
            <a:endParaRPr lang="fr-CA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répondants du régime établissent le taux de contribution.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Vos cotisations sont prélevées sur votre salaire.</a:t>
            </a:r>
            <a:endParaRPr lang="fr-CA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 gouvernement de l’Ontario et les employeurs désignés versent des cotisations </a:t>
            </a:r>
            <a:r>
              <a:rPr lang="en-US" sz="18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égales</a:t>
            </a: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fr-FR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aux contributions total des participants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.</a:t>
            </a:r>
            <a:endParaRPr lang="en-US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Une formule à deux volets est utilisée pour calculer le montant des cotisations au régime. Le taux de cotisation est moindre pour les gains jusqu’à concurrence du plafond </a:t>
            </a:r>
            <a:r>
              <a:rPr lang="fr-FR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Régime de pensions du Canada (RPC</a:t>
            </a:r>
            <a:r>
              <a:rPr lang="fr-FR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) 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et </a:t>
            </a: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plus élevé </a:t>
            </a:r>
            <a:r>
              <a:rPr lang="en-US" sz="1800" b="0" dirty="0">
                <a:latin typeface="Open Sans"/>
              </a:rPr>
              <a:t>pour </a:t>
            </a:r>
            <a:r>
              <a:rPr lang="en-US" sz="1800" b="0" dirty="0" smtClean="0">
                <a:latin typeface="Open Sans"/>
              </a:rPr>
              <a:t>les gains au-</a:t>
            </a:r>
            <a:r>
              <a:rPr lang="en-US" sz="1800" b="0" dirty="0" err="1" smtClean="0">
                <a:latin typeface="Open Sans"/>
              </a:rPr>
              <a:t>dessus</a:t>
            </a:r>
            <a:r>
              <a:rPr lang="en-US" sz="1800" b="0" dirty="0" smtClean="0">
                <a:latin typeface="Open Sans"/>
              </a:rPr>
              <a:t> </a:t>
            </a:r>
            <a:r>
              <a:rPr lang="en-US" sz="1800" b="0" dirty="0">
                <a:latin typeface="Open Sans"/>
              </a:rPr>
              <a:t>de ce plafond.</a:t>
            </a:r>
            <a:endParaRPr lang="fr-CA" altLang="en-US" sz="1800" b="0" kern="0" dirty="0" smtClean="0">
              <a:latin typeface="Open Sans"/>
              <a:cs typeface="Open San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RREO 101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486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787908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ROUAGES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C’est un régime de retraite à prestations définies.</a:t>
            </a:r>
            <a:endParaRPr lang="fr-CA" alt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Votre rente est calculée selon une formule qui prend en compte votre salaire moyen et vos services décomptés.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Vous avez droit à une rente sans réduction quand vous atteignez l’âge de 65 ans ou le facteur 85.</a:t>
            </a: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Âge + années admissibles = facteur 85</a:t>
            </a: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Vous accumulez une année admissible quand vous travaillez au moins 10 jours pendant une année scolaire.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La formule de calcul de votre rente de base est : 2 % x services décomptés x salaire moyen des cinq meilleures années.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Votre rente de base </a:t>
            </a:r>
            <a:r>
              <a:rPr lang="en-US" sz="1800" b="0" dirty="0" err="1">
                <a:latin typeface="Open Sans"/>
              </a:rPr>
              <a:t>est</a:t>
            </a:r>
            <a:r>
              <a:rPr lang="en-US" sz="1800" b="0" dirty="0">
                <a:latin typeface="Open Sans"/>
              </a:rPr>
              <a:t> </a:t>
            </a:r>
            <a:r>
              <a:rPr lang="en-US" sz="1800" b="0" dirty="0" err="1" smtClean="0">
                <a:latin typeface="Open Sans"/>
              </a:rPr>
              <a:t>rajustée</a:t>
            </a:r>
            <a:r>
              <a:rPr lang="en-US" sz="1800" b="0" dirty="0" smtClean="0">
                <a:latin typeface="Open Sans"/>
              </a:rPr>
              <a:t> à </a:t>
            </a:r>
            <a:r>
              <a:rPr lang="en-US" sz="1800" b="0" dirty="0">
                <a:latin typeface="Open Sans"/>
              </a:rPr>
              <a:t>l’âge de 65 ans si vous avez droit aux prestations intégrales du </a:t>
            </a:r>
            <a:r>
              <a:rPr lang="en-US" sz="1800" b="0" dirty="0" smtClean="0">
                <a:latin typeface="Open Sans"/>
              </a:rPr>
              <a:t>RPC.</a:t>
            </a:r>
            <a:endParaRPr lang="fr-CA" altLang="en-US" sz="1800" b="0" kern="0" dirty="0" smtClean="0"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RREO 101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437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787908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DÉSIGNATION DE BÉNÉFICIAIRE</a:t>
            </a: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Votre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conjoint admissible </a:t>
            </a: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est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d’office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le </a:t>
            </a: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bénéficiaire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de </a:t>
            </a: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votre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alt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rente</a:t>
            </a: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-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envisagez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de </a:t>
            </a:r>
            <a:r>
              <a:rPr lang="en-US" sz="18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désigner</a:t>
            </a: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plutôt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vos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enfants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.</a:t>
            </a:r>
            <a:endParaRPr lang="fr-CA" alt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Si </a:t>
            </a: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vous décédez avant de prendre votre retraite et n’avez pas de conjoint admissible, les prochains sur la liste sont les enfants à votre charge, puis vos bénéficiaires désignés et, ensuite, votre succession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.</a:t>
            </a:r>
            <a:endParaRPr lang="fr-CA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RREO 101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2662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>
                <a:latin typeface="Open Sans"/>
              </a:rPr>
              <a:t>Assurez-vous que tous vos documents sont téléversés dans votre </a:t>
            </a:r>
            <a:r>
              <a:rPr lang="en-US" altLang="en-US" sz="1800" b="0" dirty="0" err="1">
                <a:latin typeface="Open Sans"/>
              </a:rPr>
              <a:t>compte</a:t>
            </a:r>
            <a:r>
              <a:rPr lang="en-US" altLang="en-US" sz="1800" b="0" dirty="0">
                <a:latin typeface="Open Sans"/>
              </a:rPr>
              <a:t> </a:t>
            </a:r>
            <a:r>
              <a:rPr lang="en-US" altLang="en-US" sz="1800" b="0" dirty="0" smtClean="0">
                <a:latin typeface="Open Sans"/>
              </a:rPr>
              <a:t>du RREO </a:t>
            </a:r>
            <a:r>
              <a:rPr lang="en-US" altLang="en-US" sz="1800" b="0" dirty="0" err="1" smtClean="0">
                <a:latin typeface="Open Sans"/>
              </a:rPr>
              <a:t>en</a:t>
            </a:r>
            <a:r>
              <a:rPr lang="en-US" altLang="en-US" sz="1800" b="0" dirty="0" smtClean="0">
                <a:latin typeface="Open Sans"/>
              </a:rPr>
              <a:t> </a:t>
            </a:r>
            <a:r>
              <a:rPr lang="en-US" altLang="en-US" sz="1800" b="0" dirty="0" err="1" smtClean="0">
                <a:latin typeface="Open Sans"/>
              </a:rPr>
              <a:t>ligne</a:t>
            </a:r>
            <a:r>
              <a:rPr lang="en-US" altLang="en-US" sz="1800" b="0" dirty="0" smtClean="0">
                <a:latin typeface="Open Sans"/>
              </a:rPr>
              <a:t>.</a:t>
            </a:r>
            <a:endParaRPr lang="en-US" altLang="en-US" sz="1800" b="0" dirty="0">
              <a:latin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Remettez une lettre de démission à votre employeur avant la date de votre retraite.</a:t>
            </a: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Décidez de souscrire ou non une assurance maladie complémentaire.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Présentez votre demande de rente en ligne.</a:t>
            </a:r>
            <a:endParaRPr lang="fr-CA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Dites-nous quand vous souhaitez commencer à toucher votre rente.</a:t>
            </a: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Vérifiez vos renseignements personnels et apportez-y les corrections nécessaires, s’il y a lieu.</a:t>
            </a: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Assurez-vous que nous avons votre adresse électronique personnelle dans votre dossier, et non celle de votre conseil scolaire.</a:t>
            </a: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Sélectionnez un niveau de rente de survivant (fixé à 60 % automatiquement).</a:t>
            </a:r>
            <a:endParaRPr lang="fr-CA" altLang="en-US" sz="1800" b="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SE PRÉPARER À LA RETRAITE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9602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787908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rentes sont déposées le dernier jour ouvrable de chaque mois.</a:t>
            </a:r>
            <a:endParaRPr lang="fr-CA" alt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En janvier de chaque année, votre rente sera rajustée en fonction de l’inflation. </a:t>
            </a:r>
            <a:endParaRPr lang="fr-CA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Nous calculons votre rajustement en fonction de l’inflation en tenant compte de l’indice des prix à la consommation, du moment où vous avez enseigné et de l’état de la capitalisation du régime.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services décomptés accumulés avant 2010 donnent droit à 100 % du rajustement en fonction de l’inflation.</a:t>
            </a:r>
            <a:endParaRPr lang="fr-CA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services décomptés accumulés après 2009 donnent droit à un rajustement en fonction de l’inflation qui dépend de l’état de la capitalisation du régime. </a:t>
            </a:r>
            <a:endParaRPr lang="fr-CA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</a:endParaRPr>
          </a:p>
          <a:p>
            <a:pPr lvl="1">
              <a:spcBef>
                <a:spcPts val="1337"/>
              </a:spcBef>
              <a:buClrTx/>
              <a:buSzPct val="100000"/>
              <a:buFont typeface="Arial"/>
              <a:buChar char="•"/>
              <a:defRPr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services décomptés accumulés de 2010 à 2013 peuvent donner droit à entre 50 et 100 % du rajustement en fonction de l’inflation.</a:t>
            </a:r>
          </a:p>
          <a:p>
            <a:pPr lvl="1">
              <a:spcBef>
                <a:spcPts val="1337"/>
              </a:spcBef>
              <a:buClrTx/>
              <a:buSzPct val="100000"/>
              <a:buFont typeface="Arial"/>
              <a:buChar char="•"/>
              <a:defRPr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Les services décomptés accumulés après 2013 peuvent donner droit à entre 0 et 100 % du rajustement en fonction de l’inflation.</a:t>
            </a:r>
            <a:endParaRPr lang="fr-CA" altLang="en-US" sz="16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TOUCHER UNE RENTE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505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752600"/>
            <a:ext cx="8305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smtClean="0">
                <a:latin typeface="Open Sans"/>
              </a:rPr>
              <a:t>Si vous n’avez pas de conjoint admissible à votre départ à la retraite, vous recevrez automatiquement une rente </a:t>
            </a:r>
            <a:r>
              <a:rPr lang="en-US" altLang="en-US" sz="1800" b="0" dirty="0" err="1" smtClean="0">
                <a:latin typeface="Open Sans"/>
              </a:rPr>
              <a:t>assortie</a:t>
            </a:r>
            <a:r>
              <a:rPr lang="en-US" altLang="en-US" sz="1800" b="0" dirty="0" smtClean="0">
                <a:latin typeface="Open Sans"/>
              </a:rPr>
              <a:t> </a:t>
            </a:r>
            <a:r>
              <a:rPr lang="en-US" altLang="en-US" sz="1800" b="0" dirty="0" err="1" smtClean="0">
                <a:latin typeface="Open Sans"/>
              </a:rPr>
              <a:t>d’une</a:t>
            </a:r>
            <a:r>
              <a:rPr lang="en-US" altLang="en-US" sz="1800" b="0" dirty="0" smtClean="0">
                <a:latin typeface="Open Sans"/>
              </a:rPr>
              <a:t> </a:t>
            </a:r>
            <a:r>
              <a:rPr lang="en-US" altLang="en-US" sz="1800" b="0" dirty="0" err="1" smtClean="0">
                <a:latin typeface="Open Sans"/>
              </a:rPr>
              <a:t>rente</a:t>
            </a:r>
            <a:r>
              <a:rPr lang="en-US" altLang="en-US" sz="1800" b="0" dirty="0" smtClean="0">
                <a:latin typeface="Open Sans"/>
              </a:rPr>
              <a:t> à </a:t>
            </a:r>
            <a:r>
              <a:rPr lang="en-US" altLang="en-US" sz="1800" b="0" dirty="0" err="1" smtClean="0">
                <a:latin typeface="Open Sans"/>
              </a:rPr>
              <a:t>durée</a:t>
            </a:r>
            <a:r>
              <a:rPr lang="en-US" altLang="en-US" sz="1800" b="0" dirty="0" smtClean="0">
                <a:latin typeface="Open Sans"/>
              </a:rPr>
              <a:t> 10 ans.</a:t>
            </a:r>
            <a:endParaRPr lang="fr-CA" altLang="en-US" sz="1800" b="0" kern="0" dirty="0">
              <a:latin typeface="Open Sans"/>
              <a:cs typeface="Open Sans"/>
            </a:endParaRP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 smtClean="0">
                <a:latin typeface="Open Sans"/>
              </a:rPr>
              <a:t>En vertu de cette garantie de 10 ans, votre survivant (conjoint admissible ou enfants à votre charge) a droit à votre rente du RREO </a:t>
            </a:r>
            <a:r>
              <a:rPr lang="en-US" sz="1800" dirty="0" err="1" smtClean="0">
                <a:latin typeface="Open Sans"/>
              </a:rPr>
              <a:t>rajustée</a:t>
            </a:r>
            <a:r>
              <a:rPr lang="en-US" sz="1800" dirty="0" smtClean="0">
                <a:latin typeface="Open Sans"/>
              </a:rPr>
              <a:t> </a:t>
            </a:r>
            <a:r>
              <a:rPr lang="en-US" sz="1800" dirty="0" err="1" smtClean="0">
                <a:latin typeface="Open Sans"/>
              </a:rPr>
              <a:t>en</a:t>
            </a:r>
            <a:r>
              <a:rPr lang="en-US" sz="1800" dirty="0" smtClean="0">
                <a:latin typeface="Open Sans"/>
              </a:rPr>
              <a:t> fonction de celle du RPC pour les 10 premières années de votre retraite.</a:t>
            </a:r>
            <a:endParaRPr lang="fr-CA" sz="1800" kern="0" dirty="0">
              <a:latin typeface="Open Sans"/>
              <a:cs typeface="Open Sans"/>
            </a:endParaRPr>
          </a:p>
          <a:p>
            <a:pPr lvl="1">
              <a:spcBef>
                <a:spcPts val="1337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sz="1800" dirty="0">
                <a:latin typeface="Open Sans"/>
              </a:rPr>
              <a:t>Si vous avez un conjoint admissible, vous pouvez choisir la garantie de 10 ans moyennant une prime mensuelle nominale. 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Open Sans"/>
              </a:rPr>
              <a:t>Si vous aviez un conjoint admissible à votre départ à la retraite et que vous décédez avant votre conjoint, </a:t>
            </a:r>
            <a:r>
              <a:rPr lang="en-US" sz="1800" b="0" dirty="0" err="1" smtClean="0">
                <a:latin typeface="Open Sans"/>
              </a:rPr>
              <a:t>il</a:t>
            </a:r>
            <a:r>
              <a:rPr lang="en-US" sz="1800" b="0" dirty="0" smtClean="0">
                <a:latin typeface="Open Sans"/>
              </a:rPr>
              <a:t> </a:t>
            </a:r>
            <a:r>
              <a:rPr lang="en-US" sz="1800" b="0" dirty="0" err="1" smtClean="0">
                <a:latin typeface="Open Sans"/>
              </a:rPr>
              <a:t>ou</a:t>
            </a:r>
            <a:r>
              <a:rPr lang="en-US" sz="1800" b="0" dirty="0" smtClean="0">
                <a:latin typeface="Open Sans"/>
              </a:rPr>
              <a:t> </a:t>
            </a:r>
            <a:r>
              <a:rPr lang="en-US" sz="1800" b="0" dirty="0" err="1" smtClean="0">
                <a:latin typeface="Open Sans"/>
              </a:rPr>
              <a:t>elle</a:t>
            </a:r>
            <a:r>
              <a:rPr lang="en-US" sz="1800" b="0" dirty="0" smtClean="0">
                <a:latin typeface="Open Sans"/>
              </a:rPr>
              <a:t> </a:t>
            </a:r>
            <a:r>
              <a:rPr lang="en-US" sz="1800" b="0" dirty="0" err="1" smtClean="0">
                <a:latin typeface="Open Sans"/>
              </a:rPr>
              <a:t>recevra</a:t>
            </a:r>
            <a:r>
              <a:rPr lang="en-US" sz="1800" b="0" dirty="0" smtClean="0">
                <a:latin typeface="Open Sans"/>
              </a:rPr>
              <a:t> votre rente de survivant (vous auriez choisi le pourcentage de votre rente du </a:t>
            </a:r>
            <a:r>
              <a:rPr lang="en-US" sz="1800" b="0" dirty="0" smtClean="0">
                <a:latin typeface="Open Sans"/>
              </a:rPr>
              <a:t>RREO </a:t>
            </a:r>
            <a:r>
              <a:rPr lang="en-US" sz="1800" b="0" dirty="0" err="1" smtClean="0">
                <a:latin typeface="Open Sans"/>
              </a:rPr>
              <a:t>rajustée</a:t>
            </a:r>
            <a:r>
              <a:rPr lang="en-US" sz="1800" b="0" dirty="0" smtClean="0">
                <a:latin typeface="Open Sans"/>
              </a:rPr>
              <a:t> </a:t>
            </a:r>
            <a:r>
              <a:rPr lang="en-US" sz="1800" b="0" dirty="0" err="1" smtClean="0">
                <a:latin typeface="Open Sans"/>
              </a:rPr>
              <a:t>en</a:t>
            </a:r>
            <a:r>
              <a:rPr lang="en-US" sz="1800" b="0" dirty="0" smtClean="0">
                <a:latin typeface="Open Sans"/>
              </a:rPr>
              <a:t> fonction de celle du RPC quand vous aviez pris votre retraite).</a:t>
            </a:r>
          </a:p>
          <a:p>
            <a:pPr lvl="1">
              <a:spcBef>
                <a:spcPts val="1337"/>
              </a:spcBef>
              <a:buClrTx/>
              <a:buSzPct val="100000"/>
              <a:buFont typeface="Arial"/>
              <a:buChar char="•"/>
              <a:defRPr/>
            </a:pPr>
            <a:r>
              <a:rPr lang="fr-FR" altLang="en-US" sz="1800" kern="0" dirty="0">
                <a:latin typeface="Open Sans"/>
                <a:cs typeface="Open Sans"/>
              </a:rPr>
              <a:t>Si vous aviez opté pour le G10 , </a:t>
            </a:r>
            <a:r>
              <a:rPr lang="fr-FR" altLang="en-US" sz="1800" kern="0" dirty="0" smtClean="0">
                <a:latin typeface="Open Sans"/>
                <a:cs typeface="Open Sans"/>
              </a:rPr>
              <a:t>votre rente de survivant commence une </a:t>
            </a:r>
            <a:r>
              <a:rPr lang="fr-FR" altLang="en-US" sz="1800" kern="0" dirty="0">
                <a:latin typeface="Open Sans"/>
                <a:cs typeface="Open Sans"/>
              </a:rPr>
              <a:t>fois la période </a:t>
            </a:r>
            <a:r>
              <a:rPr lang="fr-FR" altLang="en-US" sz="1800" kern="0" dirty="0" smtClean="0">
                <a:latin typeface="Open Sans"/>
                <a:cs typeface="Open Sans"/>
              </a:rPr>
              <a:t>de la rente </a:t>
            </a:r>
            <a:r>
              <a:rPr lang="fr-FR" altLang="en-US" sz="1800" kern="0" dirty="0">
                <a:latin typeface="Open Sans"/>
                <a:cs typeface="Open Sans"/>
              </a:rPr>
              <a:t>garantie </a:t>
            </a:r>
            <a:r>
              <a:rPr lang="fr-FR" altLang="en-US" sz="1800" kern="0" dirty="0" smtClean="0">
                <a:latin typeface="Open Sans"/>
                <a:cs typeface="Open Sans"/>
              </a:rPr>
              <a:t>10 </a:t>
            </a:r>
            <a:r>
              <a:rPr lang="fr-FR" altLang="en-US" sz="1800" kern="0" dirty="0">
                <a:latin typeface="Open Sans"/>
                <a:cs typeface="Open Sans"/>
              </a:rPr>
              <a:t>ans a </a:t>
            </a:r>
            <a:r>
              <a:rPr lang="fr-FR" altLang="en-US" sz="1800" kern="0" dirty="0" smtClean="0">
                <a:latin typeface="Open Sans"/>
                <a:cs typeface="Open Sans"/>
              </a:rPr>
              <a:t>expiré.</a:t>
            </a:r>
            <a:endParaRPr lang="fr-CA" altLang="en-US" sz="1800" b="0" kern="0" dirty="0" smtClean="0"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0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</a:rPr>
              <a:t>           </a:t>
            </a:r>
            <a:r>
              <a:rPr lang="en-US" altLang="en-US" sz="2400" b="1" dirty="0" smtClean="0">
                <a:solidFill>
                  <a:srgbClr val="FFFFFF"/>
                </a:solidFill>
                <a:latin typeface="Open Sans"/>
              </a:rPr>
              <a:t>PRESTATIONS DE SURVIVANT</a:t>
            </a:r>
            <a:endParaRPr lang="fr-CA" altLang="en-US" sz="24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635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R_METADATA_KEY" val="de163f4d-39b4-457f-8acd-363870eddef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46728</TotalTime>
  <Words>451</Words>
  <Application>Microsoft Office PowerPoint</Application>
  <PresentationFormat>Custom</PresentationFormat>
  <Paragraphs>61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Open Sans</vt:lpstr>
      <vt:lpstr>Verdana</vt:lpstr>
      <vt:lpstr>Office Theme</vt:lpstr>
      <vt:lpstr>Ce que vous devez savoir à propos de votre régime de retraite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Ontario Teachers' Pension Plan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Benchmark Review Annual Benchmark Review</dc:title>
  <dc:creator>Kelly Conlon</dc:creator>
  <cp:lastModifiedBy>Linda Keon</cp:lastModifiedBy>
  <cp:revision>337</cp:revision>
  <cp:lastPrinted>2015-12-07T17:21:52Z</cp:lastPrinted>
  <dcterms:created xsi:type="dcterms:W3CDTF">2013-07-05T16:26:50Z</dcterms:created>
  <dcterms:modified xsi:type="dcterms:W3CDTF">2018-08-13T15:23:17Z</dcterms:modified>
</cp:coreProperties>
</file>