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ags/tag2.xml" ContentType="application/vnd.openxmlformats-officedocument.presentationml.tag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3.xml" ContentType="application/vnd.openxmlformats-officedocument.presentationml.tags+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69" r:id="rId1"/>
  </p:sldMasterIdLst>
  <p:notesMasterIdLst>
    <p:notesMasterId r:id="rId18"/>
  </p:notesMasterIdLst>
  <p:sldIdLst>
    <p:sldId id="345" r:id="rId2"/>
    <p:sldId id="347" r:id="rId3"/>
    <p:sldId id="362" r:id="rId4"/>
    <p:sldId id="348" r:id="rId5"/>
    <p:sldId id="350" r:id="rId6"/>
    <p:sldId id="351" r:id="rId7"/>
    <p:sldId id="360" r:id="rId8"/>
    <p:sldId id="352" r:id="rId9"/>
    <p:sldId id="353" r:id="rId10"/>
    <p:sldId id="359" r:id="rId11"/>
    <p:sldId id="354" r:id="rId12"/>
    <p:sldId id="361" r:id="rId13"/>
    <p:sldId id="355" r:id="rId14"/>
    <p:sldId id="356" r:id="rId15"/>
    <p:sldId id="357" r:id="rId16"/>
    <p:sldId id="358" r:id="rId17"/>
  </p:sldIdLst>
  <p:sldSz cx="9144000" cy="6858000" type="screen4x3"/>
  <p:notesSz cx="7010400" cy="9296400"/>
  <p:custDataLst>
    <p:tags r:id="rId1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16" userDrawn="1">
          <p15:clr>
            <a:srgbClr val="A4A3A4"/>
          </p15:clr>
        </p15:guide>
        <p15:guide id="2" pos="384"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bra Hanna" initials="DH"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373D"/>
    <a:srgbClr val="1E587C"/>
    <a:srgbClr val="B1BEC7"/>
    <a:srgbClr val="5A6F7E"/>
    <a:srgbClr val="1A1F24"/>
    <a:srgbClr val="4B5969"/>
    <a:srgbClr val="E7F3F4"/>
    <a:srgbClr val="9BABB7"/>
    <a:srgbClr val="679146"/>
    <a:srgbClr val="F6D2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21" autoAdjust="0"/>
    <p:restoredTop sz="82269" autoAdjust="0"/>
  </p:normalViewPr>
  <p:slideViewPr>
    <p:cSldViewPr>
      <p:cViewPr>
        <p:scale>
          <a:sx n="100" d="100"/>
          <a:sy n="100" d="100"/>
        </p:scale>
        <p:origin x="1782" y="-180"/>
      </p:cViewPr>
      <p:guideLst>
        <p:guide orient="horz" pos="816"/>
        <p:guide pos="384"/>
      </p:guideLst>
    </p:cSldViewPr>
  </p:slideViewPr>
  <p:outlineViewPr>
    <p:cViewPr>
      <p:scale>
        <a:sx n="33" d="100"/>
        <a:sy n="33" d="100"/>
      </p:scale>
      <p:origin x="0" y="1812"/>
    </p:cViewPr>
  </p:outlineViewPr>
  <p:notesTextViewPr>
    <p:cViewPr>
      <p:scale>
        <a:sx n="200" d="100"/>
        <a:sy n="200" d="100"/>
      </p:scale>
      <p:origin x="0" y="0"/>
    </p:cViewPr>
  </p:notesTextViewPr>
  <p:sorterViewPr>
    <p:cViewPr>
      <p:scale>
        <a:sx n="160" d="100"/>
        <a:sy n="160" d="100"/>
      </p:scale>
      <p:origin x="0" y="-3264"/>
    </p:cViewPr>
  </p:sorterViewPr>
  <p:notesViewPr>
    <p:cSldViewPr>
      <p:cViewPr varScale="1">
        <p:scale>
          <a:sx n="88" d="100"/>
          <a:sy n="88" d="100"/>
        </p:scale>
        <p:origin x="3696"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4" tIns="46582" rIns="93164" bIns="46582"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64" tIns="46582" rIns="93164" bIns="46582" rtlCol="0"/>
          <a:lstStyle>
            <a:lvl1pPr algn="r">
              <a:defRPr sz="1200"/>
            </a:lvl1pPr>
          </a:lstStyle>
          <a:p>
            <a:fld id="{560DEE1A-2A9B-48E1-B68F-1A8C30E71C7E}" type="datetimeFigureOut">
              <a:rPr lang="en-US" smtClean="0"/>
              <a:t>8/13/2018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4" tIns="46582" rIns="93164" bIns="46582"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4" tIns="46582" rIns="93164" bIns="4658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64" tIns="46582" rIns="93164" bIns="4658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64" tIns="46582" rIns="93164" bIns="46582" rtlCol="0" anchor="b"/>
          <a:lstStyle>
            <a:lvl1pPr algn="r">
              <a:defRPr sz="1200"/>
            </a:lvl1pPr>
          </a:lstStyle>
          <a:p>
            <a:fld id="{82C76A43-93BF-4A80-B624-ACCB8BC62AB3}" type="slidenum">
              <a:rPr lang="en-US" smtClean="0"/>
              <a:t>‹#›</a:t>
            </a:fld>
            <a:endParaRPr lang="en-US" dirty="0"/>
          </a:p>
        </p:txBody>
      </p:sp>
    </p:spTree>
    <p:extLst>
      <p:ext uri="{BB962C8B-B14F-4D97-AF65-F5344CB8AC3E}">
        <p14:creationId xmlns:p14="http://schemas.microsoft.com/office/powerpoint/2010/main" val="31443377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8195"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ndParaRPr>
          </a:p>
        </p:txBody>
      </p:sp>
      <p:sp>
        <p:nvSpPr>
          <p:cNvPr id="8196"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F824ADD-4B25-49A0-8141-9B80A9BB9D47}"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5246606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20638" y="0"/>
            <a:ext cx="1438275" cy="1079500"/>
          </a:xfrm>
          <a:ln/>
        </p:spPr>
      </p:sp>
      <p:sp>
        <p:nvSpPr>
          <p:cNvPr id="24579" name="Notes Placeholder 2"/>
          <p:cNvSpPr>
            <a:spLocks noGrp="1"/>
          </p:cNvSpPr>
          <p:nvPr>
            <p:ph type="body" idx="1"/>
          </p:nvPr>
        </p:nvSpPr>
        <p:spPr>
          <a:xfrm>
            <a:off x="0" y="1211263"/>
            <a:ext cx="6777038" cy="63595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24580"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0888" indent="-288925">
              <a:spcBef>
                <a:spcPct val="30000"/>
              </a:spcBef>
              <a:defRPr sz="1200">
                <a:solidFill>
                  <a:schemeClr val="tx1"/>
                </a:solidFill>
                <a:latin typeface="Arial" panose="020B0604020202020204" pitchFamily="34" charset="0"/>
              </a:defRPr>
            </a:lvl2pPr>
            <a:lvl3pPr marL="1155700" indent="-230188">
              <a:spcBef>
                <a:spcPct val="30000"/>
              </a:spcBef>
              <a:defRPr sz="1200">
                <a:solidFill>
                  <a:schemeClr val="tx1"/>
                </a:solidFill>
                <a:latin typeface="Arial" panose="020B0604020202020204" pitchFamily="34" charset="0"/>
              </a:defRPr>
            </a:lvl3pPr>
            <a:lvl4pPr marL="1617663" indent="-230188">
              <a:spcBef>
                <a:spcPct val="30000"/>
              </a:spcBef>
              <a:defRPr sz="1200">
                <a:solidFill>
                  <a:schemeClr val="tx1"/>
                </a:solidFill>
                <a:latin typeface="Arial" panose="020B0604020202020204" pitchFamily="34" charset="0"/>
              </a:defRPr>
            </a:lvl4pPr>
            <a:lvl5pPr marL="2079625" indent="-230188">
              <a:spcBef>
                <a:spcPct val="30000"/>
              </a:spcBef>
              <a:defRPr sz="1200">
                <a:solidFill>
                  <a:schemeClr val="tx1"/>
                </a:solidFill>
                <a:latin typeface="Arial" panose="020B0604020202020204" pitchFamily="34" charset="0"/>
              </a:defRPr>
            </a:lvl5pPr>
            <a:lvl6pPr marL="2536825" indent="-230188" eaLnBrk="0" fontAlgn="base" hangingPunct="0">
              <a:spcBef>
                <a:spcPct val="30000"/>
              </a:spcBef>
              <a:spcAft>
                <a:spcPct val="0"/>
              </a:spcAft>
              <a:defRPr sz="1200">
                <a:solidFill>
                  <a:schemeClr val="tx1"/>
                </a:solidFill>
                <a:latin typeface="Arial" panose="020B0604020202020204" pitchFamily="34" charset="0"/>
              </a:defRPr>
            </a:lvl6pPr>
            <a:lvl7pPr marL="2994025" indent="-230188" eaLnBrk="0" fontAlgn="base" hangingPunct="0">
              <a:spcBef>
                <a:spcPct val="30000"/>
              </a:spcBef>
              <a:spcAft>
                <a:spcPct val="0"/>
              </a:spcAft>
              <a:defRPr sz="1200">
                <a:solidFill>
                  <a:schemeClr val="tx1"/>
                </a:solidFill>
                <a:latin typeface="Arial" panose="020B0604020202020204" pitchFamily="34" charset="0"/>
              </a:defRPr>
            </a:lvl7pPr>
            <a:lvl8pPr marL="3451225" indent="-230188" eaLnBrk="0" fontAlgn="base" hangingPunct="0">
              <a:spcBef>
                <a:spcPct val="30000"/>
              </a:spcBef>
              <a:spcAft>
                <a:spcPct val="0"/>
              </a:spcAft>
              <a:defRPr sz="1200">
                <a:solidFill>
                  <a:schemeClr val="tx1"/>
                </a:solidFill>
                <a:latin typeface="Arial" panose="020B0604020202020204" pitchFamily="34" charset="0"/>
              </a:defRPr>
            </a:lvl8pPr>
            <a:lvl9pPr marL="3908425" indent="-2301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5CF3F90-49EC-4605-B33D-3A08900D151A}" type="slidenum">
              <a:rPr lang="en-US" altLang="en-US" smtClean="0"/>
              <a:pPr>
                <a:spcBef>
                  <a:spcPct val="0"/>
                </a:spcBef>
              </a:pPr>
              <a:t>10</a:t>
            </a:fld>
            <a:endParaRPr lang="en-US" altLang="en-US" smtClean="0"/>
          </a:p>
        </p:txBody>
      </p:sp>
    </p:spTree>
    <p:extLst>
      <p:ext uri="{BB962C8B-B14F-4D97-AF65-F5344CB8AC3E}">
        <p14:creationId xmlns:p14="http://schemas.microsoft.com/office/powerpoint/2010/main" val="37173485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20638" y="0"/>
            <a:ext cx="1438275" cy="1079500"/>
          </a:xfrm>
          <a:ln/>
        </p:spPr>
      </p:sp>
      <p:sp>
        <p:nvSpPr>
          <p:cNvPr id="26627" name="Notes Placeholder 2"/>
          <p:cNvSpPr>
            <a:spLocks noGrp="1"/>
          </p:cNvSpPr>
          <p:nvPr>
            <p:ph type="body" idx="1"/>
          </p:nvPr>
        </p:nvSpPr>
        <p:spPr>
          <a:xfrm>
            <a:off x="0" y="1211263"/>
            <a:ext cx="6777038" cy="63595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26628"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0888" indent="-288925">
              <a:spcBef>
                <a:spcPct val="30000"/>
              </a:spcBef>
              <a:defRPr sz="1200">
                <a:solidFill>
                  <a:schemeClr val="tx1"/>
                </a:solidFill>
                <a:latin typeface="Arial" panose="020B0604020202020204" pitchFamily="34" charset="0"/>
              </a:defRPr>
            </a:lvl2pPr>
            <a:lvl3pPr marL="1155700" indent="-230188">
              <a:spcBef>
                <a:spcPct val="30000"/>
              </a:spcBef>
              <a:defRPr sz="1200">
                <a:solidFill>
                  <a:schemeClr val="tx1"/>
                </a:solidFill>
                <a:latin typeface="Arial" panose="020B0604020202020204" pitchFamily="34" charset="0"/>
              </a:defRPr>
            </a:lvl3pPr>
            <a:lvl4pPr marL="1617663" indent="-230188">
              <a:spcBef>
                <a:spcPct val="30000"/>
              </a:spcBef>
              <a:defRPr sz="1200">
                <a:solidFill>
                  <a:schemeClr val="tx1"/>
                </a:solidFill>
                <a:latin typeface="Arial" panose="020B0604020202020204" pitchFamily="34" charset="0"/>
              </a:defRPr>
            </a:lvl4pPr>
            <a:lvl5pPr marL="2079625" indent="-230188">
              <a:spcBef>
                <a:spcPct val="30000"/>
              </a:spcBef>
              <a:defRPr sz="1200">
                <a:solidFill>
                  <a:schemeClr val="tx1"/>
                </a:solidFill>
                <a:latin typeface="Arial" panose="020B0604020202020204" pitchFamily="34" charset="0"/>
              </a:defRPr>
            </a:lvl5pPr>
            <a:lvl6pPr marL="2536825" indent="-230188" eaLnBrk="0" fontAlgn="base" hangingPunct="0">
              <a:spcBef>
                <a:spcPct val="30000"/>
              </a:spcBef>
              <a:spcAft>
                <a:spcPct val="0"/>
              </a:spcAft>
              <a:defRPr sz="1200">
                <a:solidFill>
                  <a:schemeClr val="tx1"/>
                </a:solidFill>
                <a:latin typeface="Arial" panose="020B0604020202020204" pitchFamily="34" charset="0"/>
              </a:defRPr>
            </a:lvl6pPr>
            <a:lvl7pPr marL="2994025" indent="-230188" eaLnBrk="0" fontAlgn="base" hangingPunct="0">
              <a:spcBef>
                <a:spcPct val="30000"/>
              </a:spcBef>
              <a:spcAft>
                <a:spcPct val="0"/>
              </a:spcAft>
              <a:defRPr sz="1200">
                <a:solidFill>
                  <a:schemeClr val="tx1"/>
                </a:solidFill>
                <a:latin typeface="Arial" panose="020B0604020202020204" pitchFamily="34" charset="0"/>
              </a:defRPr>
            </a:lvl7pPr>
            <a:lvl8pPr marL="3451225" indent="-230188" eaLnBrk="0" fontAlgn="base" hangingPunct="0">
              <a:spcBef>
                <a:spcPct val="30000"/>
              </a:spcBef>
              <a:spcAft>
                <a:spcPct val="0"/>
              </a:spcAft>
              <a:defRPr sz="1200">
                <a:solidFill>
                  <a:schemeClr val="tx1"/>
                </a:solidFill>
                <a:latin typeface="Arial" panose="020B0604020202020204" pitchFamily="34" charset="0"/>
              </a:defRPr>
            </a:lvl8pPr>
            <a:lvl9pPr marL="3908425" indent="-2301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A2D0E74-DA19-44C1-9A60-78B78A5D2920}" type="slidenum">
              <a:rPr lang="en-US" altLang="en-US" smtClean="0"/>
              <a:pPr>
                <a:spcBef>
                  <a:spcPct val="0"/>
                </a:spcBef>
              </a:pPr>
              <a:t>11</a:t>
            </a:fld>
            <a:endParaRPr lang="en-US" altLang="en-US" smtClean="0"/>
          </a:p>
        </p:txBody>
      </p:sp>
    </p:spTree>
    <p:extLst>
      <p:ext uri="{BB962C8B-B14F-4D97-AF65-F5344CB8AC3E}">
        <p14:creationId xmlns:p14="http://schemas.microsoft.com/office/powerpoint/2010/main" val="13294551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20638" y="0"/>
            <a:ext cx="1438275" cy="1079500"/>
          </a:xfrm>
          <a:ln/>
        </p:spPr>
      </p:sp>
      <p:sp>
        <p:nvSpPr>
          <p:cNvPr id="26627" name="Notes Placeholder 2"/>
          <p:cNvSpPr>
            <a:spLocks noGrp="1"/>
          </p:cNvSpPr>
          <p:nvPr>
            <p:ph type="body" idx="1"/>
          </p:nvPr>
        </p:nvSpPr>
        <p:spPr>
          <a:xfrm>
            <a:off x="0" y="1211263"/>
            <a:ext cx="6777038" cy="63595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26628"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0888" indent="-288925">
              <a:spcBef>
                <a:spcPct val="30000"/>
              </a:spcBef>
              <a:defRPr sz="1200">
                <a:solidFill>
                  <a:schemeClr val="tx1"/>
                </a:solidFill>
                <a:latin typeface="Arial" panose="020B0604020202020204" pitchFamily="34" charset="0"/>
              </a:defRPr>
            </a:lvl2pPr>
            <a:lvl3pPr marL="1155700" indent="-230188">
              <a:spcBef>
                <a:spcPct val="30000"/>
              </a:spcBef>
              <a:defRPr sz="1200">
                <a:solidFill>
                  <a:schemeClr val="tx1"/>
                </a:solidFill>
                <a:latin typeface="Arial" panose="020B0604020202020204" pitchFamily="34" charset="0"/>
              </a:defRPr>
            </a:lvl3pPr>
            <a:lvl4pPr marL="1617663" indent="-230188">
              <a:spcBef>
                <a:spcPct val="30000"/>
              </a:spcBef>
              <a:defRPr sz="1200">
                <a:solidFill>
                  <a:schemeClr val="tx1"/>
                </a:solidFill>
                <a:latin typeface="Arial" panose="020B0604020202020204" pitchFamily="34" charset="0"/>
              </a:defRPr>
            </a:lvl4pPr>
            <a:lvl5pPr marL="2079625" indent="-230188">
              <a:spcBef>
                <a:spcPct val="30000"/>
              </a:spcBef>
              <a:defRPr sz="1200">
                <a:solidFill>
                  <a:schemeClr val="tx1"/>
                </a:solidFill>
                <a:latin typeface="Arial" panose="020B0604020202020204" pitchFamily="34" charset="0"/>
              </a:defRPr>
            </a:lvl5pPr>
            <a:lvl6pPr marL="2536825" indent="-230188" eaLnBrk="0" fontAlgn="base" hangingPunct="0">
              <a:spcBef>
                <a:spcPct val="30000"/>
              </a:spcBef>
              <a:spcAft>
                <a:spcPct val="0"/>
              </a:spcAft>
              <a:defRPr sz="1200">
                <a:solidFill>
                  <a:schemeClr val="tx1"/>
                </a:solidFill>
                <a:latin typeface="Arial" panose="020B0604020202020204" pitchFamily="34" charset="0"/>
              </a:defRPr>
            </a:lvl6pPr>
            <a:lvl7pPr marL="2994025" indent="-230188" eaLnBrk="0" fontAlgn="base" hangingPunct="0">
              <a:spcBef>
                <a:spcPct val="30000"/>
              </a:spcBef>
              <a:spcAft>
                <a:spcPct val="0"/>
              </a:spcAft>
              <a:defRPr sz="1200">
                <a:solidFill>
                  <a:schemeClr val="tx1"/>
                </a:solidFill>
                <a:latin typeface="Arial" panose="020B0604020202020204" pitchFamily="34" charset="0"/>
              </a:defRPr>
            </a:lvl7pPr>
            <a:lvl8pPr marL="3451225" indent="-230188" eaLnBrk="0" fontAlgn="base" hangingPunct="0">
              <a:spcBef>
                <a:spcPct val="30000"/>
              </a:spcBef>
              <a:spcAft>
                <a:spcPct val="0"/>
              </a:spcAft>
              <a:defRPr sz="1200">
                <a:solidFill>
                  <a:schemeClr val="tx1"/>
                </a:solidFill>
                <a:latin typeface="Arial" panose="020B0604020202020204" pitchFamily="34" charset="0"/>
              </a:defRPr>
            </a:lvl8pPr>
            <a:lvl9pPr marL="3908425" indent="-2301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A2D0E74-DA19-44C1-9A60-78B78A5D2920}" type="slidenum">
              <a:rPr lang="en-US" altLang="en-US" smtClean="0"/>
              <a:pPr>
                <a:spcBef>
                  <a:spcPct val="0"/>
                </a:spcBef>
              </a:pPr>
              <a:t>12</a:t>
            </a:fld>
            <a:endParaRPr lang="en-US" altLang="en-US" smtClean="0"/>
          </a:p>
        </p:txBody>
      </p:sp>
    </p:spTree>
    <p:extLst>
      <p:ext uri="{BB962C8B-B14F-4D97-AF65-F5344CB8AC3E}">
        <p14:creationId xmlns:p14="http://schemas.microsoft.com/office/powerpoint/2010/main" val="13294551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20638" y="0"/>
            <a:ext cx="1438275" cy="1079500"/>
          </a:xfrm>
          <a:ln/>
        </p:spPr>
      </p:sp>
      <p:sp>
        <p:nvSpPr>
          <p:cNvPr id="28675" name="Notes Placeholder 2"/>
          <p:cNvSpPr>
            <a:spLocks noGrp="1"/>
          </p:cNvSpPr>
          <p:nvPr>
            <p:ph type="body" idx="1"/>
          </p:nvPr>
        </p:nvSpPr>
        <p:spPr>
          <a:xfrm>
            <a:off x="0" y="1211263"/>
            <a:ext cx="6777038" cy="63595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28676"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0888" indent="-288925">
              <a:spcBef>
                <a:spcPct val="30000"/>
              </a:spcBef>
              <a:defRPr sz="1200">
                <a:solidFill>
                  <a:schemeClr val="tx1"/>
                </a:solidFill>
                <a:latin typeface="Arial" panose="020B0604020202020204" pitchFamily="34" charset="0"/>
              </a:defRPr>
            </a:lvl2pPr>
            <a:lvl3pPr marL="1155700" indent="-230188">
              <a:spcBef>
                <a:spcPct val="30000"/>
              </a:spcBef>
              <a:defRPr sz="1200">
                <a:solidFill>
                  <a:schemeClr val="tx1"/>
                </a:solidFill>
                <a:latin typeface="Arial" panose="020B0604020202020204" pitchFamily="34" charset="0"/>
              </a:defRPr>
            </a:lvl3pPr>
            <a:lvl4pPr marL="1617663" indent="-230188">
              <a:spcBef>
                <a:spcPct val="30000"/>
              </a:spcBef>
              <a:defRPr sz="1200">
                <a:solidFill>
                  <a:schemeClr val="tx1"/>
                </a:solidFill>
                <a:latin typeface="Arial" panose="020B0604020202020204" pitchFamily="34" charset="0"/>
              </a:defRPr>
            </a:lvl4pPr>
            <a:lvl5pPr marL="2079625" indent="-230188">
              <a:spcBef>
                <a:spcPct val="30000"/>
              </a:spcBef>
              <a:defRPr sz="1200">
                <a:solidFill>
                  <a:schemeClr val="tx1"/>
                </a:solidFill>
                <a:latin typeface="Arial" panose="020B0604020202020204" pitchFamily="34" charset="0"/>
              </a:defRPr>
            </a:lvl5pPr>
            <a:lvl6pPr marL="2536825" indent="-230188" eaLnBrk="0" fontAlgn="base" hangingPunct="0">
              <a:spcBef>
                <a:spcPct val="30000"/>
              </a:spcBef>
              <a:spcAft>
                <a:spcPct val="0"/>
              </a:spcAft>
              <a:defRPr sz="1200">
                <a:solidFill>
                  <a:schemeClr val="tx1"/>
                </a:solidFill>
                <a:latin typeface="Arial" panose="020B0604020202020204" pitchFamily="34" charset="0"/>
              </a:defRPr>
            </a:lvl6pPr>
            <a:lvl7pPr marL="2994025" indent="-230188" eaLnBrk="0" fontAlgn="base" hangingPunct="0">
              <a:spcBef>
                <a:spcPct val="30000"/>
              </a:spcBef>
              <a:spcAft>
                <a:spcPct val="0"/>
              </a:spcAft>
              <a:defRPr sz="1200">
                <a:solidFill>
                  <a:schemeClr val="tx1"/>
                </a:solidFill>
                <a:latin typeface="Arial" panose="020B0604020202020204" pitchFamily="34" charset="0"/>
              </a:defRPr>
            </a:lvl7pPr>
            <a:lvl8pPr marL="3451225" indent="-230188" eaLnBrk="0" fontAlgn="base" hangingPunct="0">
              <a:spcBef>
                <a:spcPct val="30000"/>
              </a:spcBef>
              <a:spcAft>
                <a:spcPct val="0"/>
              </a:spcAft>
              <a:defRPr sz="1200">
                <a:solidFill>
                  <a:schemeClr val="tx1"/>
                </a:solidFill>
                <a:latin typeface="Arial" panose="020B0604020202020204" pitchFamily="34" charset="0"/>
              </a:defRPr>
            </a:lvl8pPr>
            <a:lvl9pPr marL="3908425" indent="-2301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6C268A7-E272-4BCA-A4B8-A8FE4B60EB48}" type="slidenum">
              <a:rPr lang="en-US" altLang="en-US" smtClean="0"/>
              <a:pPr>
                <a:spcBef>
                  <a:spcPct val="0"/>
                </a:spcBef>
              </a:pPr>
              <a:t>13</a:t>
            </a:fld>
            <a:endParaRPr lang="en-US" altLang="en-US" smtClean="0"/>
          </a:p>
        </p:txBody>
      </p:sp>
    </p:spTree>
    <p:extLst>
      <p:ext uri="{BB962C8B-B14F-4D97-AF65-F5344CB8AC3E}">
        <p14:creationId xmlns:p14="http://schemas.microsoft.com/office/powerpoint/2010/main" val="21673375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spcBef>
                <a:spcPct val="0"/>
              </a:spcBef>
            </a:pPr>
            <a:r>
              <a:rPr lang="fr-CA" altLang="en-US" i="1" noProof="0" dirty="0" smtClean="0">
                <a:latin typeface="Calibri" panose="020F0502020204030204" pitchFamily="34" charset="0"/>
              </a:rPr>
              <a:t>Les prestations fédérales du RPC et de la SV sont une autre source de revenu importante.</a:t>
            </a:r>
          </a:p>
          <a:p>
            <a:pPr eaLnBrk="1" hangingPunct="1">
              <a:spcBef>
                <a:spcPct val="0"/>
              </a:spcBef>
            </a:pPr>
            <a:r>
              <a:rPr lang="fr-CA" altLang="en-US" i="1" noProof="0" dirty="0" smtClean="0">
                <a:latin typeface="Calibri" panose="020F0502020204030204" pitchFamily="34" charset="0"/>
              </a:rPr>
              <a:t>J’ai une décision importante à prendre, à savoir quand je dois commencer à toucher ma rente du RPC. J’y suis admissible dès l’âge de 60 ans.</a:t>
            </a:r>
            <a:endParaRPr lang="fr-CA" altLang="en-US" noProof="0" dirty="0" smtClean="0">
              <a:latin typeface="Calibri" panose="020F0502020204030204" pitchFamily="34" charset="0"/>
            </a:endParaRPr>
          </a:p>
          <a:p>
            <a:pPr eaLnBrk="1" hangingPunct="1">
              <a:spcBef>
                <a:spcPct val="0"/>
              </a:spcBef>
            </a:pPr>
            <a:r>
              <a:rPr lang="fr-CA" altLang="en-US" i="1" noProof="0" dirty="0" smtClean="0">
                <a:latin typeface="Calibri" panose="020F0502020204030204" pitchFamily="34" charset="0"/>
              </a:rPr>
              <a:t>Le graphique montre le revenu reçu par plusieurs de nos participantes</a:t>
            </a:r>
            <a:r>
              <a:rPr lang="fr-CA" altLang="en-US" i="1" baseline="0" noProof="0" dirty="0" smtClean="0">
                <a:latin typeface="Calibri" panose="020F0502020204030204" pitchFamily="34" charset="0"/>
              </a:rPr>
              <a:t> et participants </a:t>
            </a:r>
            <a:r>
              <a:rPr lang="fr-CA" altLang="en-US" i="1" noProof="0" dirty="0" smtClean="0">
                <a:latin typeface="Calibri" panose="020F0502020204030204" pitchFamily="34" charset="0"/>
              </a:rPr>
              <a:t>qui ont choisi de toucher la rente anticipée du RPC.</a:t>
            </a:r>
            <a:endParaRPr lang="fr-CA" altLang="en-US" noProof="0" dirty="0" smtClean="0">
              <a:latin typeface="Calibri" panose="020F0502020204030204" pitchFamily="34" charset="0"/>
            </a:endParaRPr>
          </a:p>
          <a:p>
            <a:pPr eaLnBrk="1" hangingPunct="1">
              <a:spcBef>
                <a:spcPct val="0"/>
              </a:spcBef>
            </a:pPr>
            <a:r>
              <a:rPr lang="fr-CA" altLang="en-US" i="1" noProof="0" dirty="0" smtClean="0">
                <a:latin typeface="Calibri" panose="020F0502020204030204" pitchFamily="34" charset="0"/>
              </a:rPr>
              <a:t>La rente anticipée maximale versée par le RPC (à l’âge de 60 ans) est d’environ 8 000 $, tandis que la rente maximale est d’environ 12 000 $ à 65 ans.</a:t>
            </a:r>
            <a:endParaRPr lang="fr-CA" altLang="en-US" noProof="0" dirty="0" smtClean="0">
              <a:latin typeface="Calibri" panose="020F0502020204030204" pitchFamily="34" charset="0"/>
            </a:endParaRPr>
          </a:p>
          <a:p>
            <a:pPr eaLnBrk="1" hangingPunct="1">
              <a:spcBef>
                <a:spcPct val="0"/>
              </a:spcBef>
            </a:pPr>
            <a:r>
              <a:rPr lang="fr-CA" altLang="en-US" i="1" noProof="0" dirty="0" smtClean="0">
                <a:latin typeface="Calibri" panose="020F0502020204030204" pitchFamily="34" charset="0"/>
              </a:rPr>
              <a:t>Ne pas oublier que la prestation de raccordement du RREO prend fin à 65 ans, aux fins de la coordination avec le RPC.</a:t>
            </a:r>
            <a:endParaRPr lang="fr-CA" altLang="en-US" noProof="0" dirty="0" smtClean="0">
              <a:latin typeface="Calibri" panose="020F0502020204030204" pitchFamily="34" charset="0"/>
            </a:endParaRPr>
          </a:p>
          <a:p>
            <a:pPr eaLnBrk="1" hangingPunct="1">
              <a:spcBef>
                <a:spcPct val="0"/>
              </a:spcBef>
            </a:pPr>
            <a:r>
              <a:rPr lang="fr-CA" altLang="en-US" i="1" noProof="0" dirty="0" smtClean="0">
                <a:latin typeface="Calibri" panose="020F0502020204030204" pitchFamily="34" charset="0"/>
              </a:rPr>
              <a:t>La SV prend effet à l’âge de 65 ans. Le maximum est de 550 $ par mois.</a:t>
            </a:r>
          </a:p>
          <a:p>
            <a:pPr eaLnBrk="1" hangingPunct="1">
              <a:spcBef>
                <a:spcPct val="0"/>
              </a:spcBef>
            </a:pPr>
            <a:r>
              <a:rPr lang="fr-CA" altLang="en-US" i="1" noProof="0" dirty="0" smtClean="0">
                <a:latin typeface="Calibri" panose="020F0502020204030204" pitchFamily="34" charset="0"/>
              </a:rPr>
              <a:t>Le gouvernement fédéral apporte actuellement des changements pour augmenter l’âge auquel débuteront les prestations de la SV à l’avenir. Pour plus de renseignements, communiquer avec Service Canada.</a:t>
            </a:r>
            <a:endParaRPr lang="fr-CA" altLang="en-US" noProof="0" dirty="0" smtClean="0">
              <a:latin typeface="Calibri" panose="020F0502020204030204" pitchFamily="34" charset="0"/>
            </a:endParaRPr>
          </a:p>
          <a:p>
            <a:pPr eaLnBrk="1" hangingPunct="1">
              <a:spcBef>
                <a:spcPct val="0"/>
              </a:spcBef>
            </a:pPr>
            <a:r>
              <a:rPr lang="fr-CA" altLang="en-US" i="1" noProof="0" dirty="0" smtClean="0">
                <a:latin typeface="Calibri" panose="020F0502020204030204" pitchFamily="34" charset="0"/>
              </a:rPr>
              <a:t>M’assurer de communiquer avec Service Canada au sujet de mes prestations fédérales.</a:t>
            </a:r>
            <a:endParaRPr lang="fr-CA" altLang="en-US" noProof="0" dirty="0" smtClean="0">
              <a:latin typeface="Calibri" panose="020F0502020204030204" pitchFamily="34" charset="0"/>
            </a:endParaRPr>
          </a:p>
          <a:p>
            <a:r>
              <a:rPr lang="fr-CA" altLang="en-US" noProof="0" dirty="0" smtClean="0">
                <a:latin typeface="Arial" panose="020B0604020202020204" pitchFamily="34" charset="0"/>
              </a:rPr>
              <a:t>Âge : 67 ans?</a:t>
            </a:r>
          </a:p>
        </p:txBody>
      </p:sp>
      <p:sp>
        <p:nvSpPr>
          <p:cNvPr id="30724"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600">
                <a:solidFill>
                  <a:schemeClr val="tx1"/>
                </a:solidFill>
                <a:latin typeface="Verdana" panose="020B0604030504040204" pitchFamily="34" charset="0"/>
                <a:cs typeface="Arial" panose="020B0604020202020204" pitchFamily="34" charset="0"/>
              </a:defRPr>
            </a:lvl1pPr>
            <a:lvl2pPr marL="742950" indent="-285750">
              <a:defRPr sz="1600">
                <a:solidFill>
                  <a:schemeClr val="tx1"/>
                </a:solidFill>
                <a:latin typeface="Verdana" panose="020B0604030504040204" pitchFamily="34" charset="0"/>
                <a:cs typeface="Arial" panose="020B0604020202020204" pitchFamily="34" charset="0"/>
              </a:defRPr>
            </a:lvl2pPr>
            <a:lvl3pPr marL="1143000" indent="-228600">
              <a:defRPr sz="1600">
                <a:solidFill>
                  <a:schemeClr val="tx1"/>
                </a:solidFill>
                <a:latin typeface="Verdana" panose="020B0604030504040204" pitchFamily="34" charset="0"/>
                <a:cs typeface="Arial" panose="020B0604020202020204" pitchFamily="34" charset="0"/>
              </a:defRPr>
            </a:lvl3pPr>
            <a:lvl4pPr marL="1600200" indent="-228600">
              <a:defRPr sz="1600">
                <a:solidFill>
                  <a:schemeClr val="tx1"/>
                </a:solidFill>
                <a:latin typeface="Verdana" panose="020B0604030504040204" pitchFamily="34" charset="0"/>
                <a:cs typeface="Arial" panose="020B0604020202020204" pitchFamily="34" charset="0"/>
              </a:defRPr>
            </a:lvl4pPr>
            <a:lvl5pPr marL="2057400" indent="-228600">
              <a:defRPr sz="16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Verdana" panose="020B0604030504040204" pitchFamily="34" charset="0"/>
                <a:cs typeface="Arial" panose="020B0604020202020204" pitchFamily="34" charset="0"/>
              </a:defRPr>
            </a:lvl9pPr>
          </a:lstStyle>
          <a:p>
            <a:fld id="{7A4BF67D-E8EE-4493-B2A1-D219E93DDA47}" type="slidenum">
              <a:rPr lang="en-US" altLang="en-US" sz="1200" smtClean="0">
                <a:latin typeface="Arial" panose="020B0604020202020204" pitchFamily="34" charset="0"/>
              </a:rPr>
              <a:pPr/>
              <a:t>14</a:t>
            </a:fld>
            <a:endParaRPr lang="en-US" altLang="en-US" sz="1200" smtClean="0">
              <a:latin typeface="Arial" panose="020B0604020202020204" pitchFamily="34" charset="0"/>
            </a:endParaRPr>
          </a:p>
        </p:txBody>
      </p:sp>
    </p:spTree>
    <p:extLst>
      <p:ext uri="{BB962C8B-B14F-4D97-AF65-F5344CB8AC3E}">
        <p14:creationId xmlns:p14="http://schemas.microsoft.com/office/powerpoint/2010/main" val="34868571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xfrm>
            <a:off x="20638" y="0"/>
            <a:ext cx="1438275" cy="1079500"/>
          </a:xfrm>
          <a:ln/>
        </p:spPr>
      </p:sp>
      <p:sp>
        <p:nvSpPr>
          <p:cNvPr id="32771" name="Notes Placeholder 2"/>
          <p:cNvSpPr>
            <a:spLocks noGrp="1"/>
          </p:cNvSpPr>
          <p:nvPr>
            <p:ph type="body" idx="1"/>
          </p:nvPr>
        </p:nvSpPr>
        <p:spPr>
          <a:xfrm>
            <a:off x="0" y="1211263"/>
            <a:ext cx="6777038" cy="63595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ndParaRPr>
          </a:p>
        </p:txBody>
      </p:sp>
      <p:sp>
        <p:nvSpPr>
          <p:cNvPr id="32772"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0888" indent="-288925">
              <a:spcBef>
                <a:spcPct val="30000"/>
              </a:spcBef>
              <a:defRPr sz="1200">
                <a:solidFill>
                  <a:schemeClr val="tx1"/>
                </a:solidFill>
                <a:latin typeface="Arial" panose="020B0604020202020204" pitchFamily="34" charset="0"/>
              </a:defRPr>
            </a:lvl2pPr>
            <a:lvl3pPr marL="1155700" indent="-230188">
              <a:spcBef>
                <a:spcPct val="30000"/>
              </a:spcBef>
              <a:defRPr sz="1200">
                <a:solidFill>
                  <a:schemeClr val="tx1"/>
                </a:solidFill>
                <a:latin typeface="Arial" panose="020B0604020202020204" pitchFamily="34" charset="0"/>
              </a:defRPr>
            </a:lvl3pPr>
            <a:lvl4pPr marL="1617663" indent="-230188">
              <a:spcBef>
                <a:spcPct val="30000"/>
              </a:spcBef>
              <a:defRPr sz="1200">
                <a:solidFill>
                  <a:schemeClr val="tx1"/>
                </a:solidFill>
                <a:latin typeface="Arial" panose="020B0604020202020204" pitchFamily="34" charset="0"/>
              </a:defRPr>
            </a:lvl4pPr>
            <a:lvl5pPr marL="2079625" indent="-230188">
              <a:spcBef>
                <a:spcPct val="30000"/>
              </a:spcBef>
              <a:defRPr sz="1200">
                <a:solidFill>
                  <a:schemeClr val="tx1"/>
                </a:solidFill>
                <a:latin typeface="Arial" panose="020B0604020202020204" pitchFamily="34" charset="0"/>
              </a:defRPr>
            </a:lvl5pPr>
            <a:lvl6pPr marL="2536825" indent="-230188" eaLnBrk="0" fontAlgn="base" hangingPunct="0">
              <a:spcBef>
                <a:spcPct val="30000"/>
              </a:spcBef>
              <a:spcAft>
                <a:spcPct val="0"/>
              </a:spcAft>
              <a:defRPr sz="1200">
                <a:solidFill>
                  <a:schemeClr val="tx1"/>
                </a:solidFill>
                <a:latin typeface="Arial" panose="020B0604020202020204" pitchFamily="34" charset="0"/>
              </a:defRPr>
            </a:lvl6pPr>
            <a:lvl7pPr marL="2994025" indent="-230188" eaLnBrk="0" fontAlgn="base" hangingPunct="0">
              <a:spcBef>
                <a:spcPct val="30000"/>
              </a:spcBef>
              <a:spcAft>
                <a:spcPct val="0"/>
              </a:spcAft>
              <a:defRPr sz="1200">
                <a:solidFill>
                  <a:schemeClr val="tx1"/>
                </a:solidFill>
                <a:latin typeface="Arial" panose="020B0604020202020204" pitchFamily="34" charset="0"/>
              </a:defRPr>
            </a:lvl7pPr>
            <a:lvl8pPr marL="3451225" indent="-230188" eaLnBrk="0" fontAlgn="base" hangingPunct="0">
              <a:spcBef>
                <a:spcPct val="30000"/>
              </a:spcBef>
              <a:spcAft>
                <a:spcPct val="0"/>
              </a:spcAft>
              <a:defRPr sz="1200">
                <a:solidFill>
                  <a:schemeClr val="tx1"/>
                </a:solidFill>
                <a:latin typeface="Arial" panose="020B0604020202020204" pitchFamily="34" charset="0"/>
              </a:defRPr>
            </a:lvl8pPr>
            <a:lvl9pPr marL="3908425" indent="-2301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071D80E-7E9E-4A45-BF08-F5531212C623}" type="slidenum">
              <a:rPr lang="en-US" altLang="en-US" smtClean="0"/>
              <a:pPr>
                <a:spcBef>
                  <a:spcPct val="0"/>
                </a:spcBef>
              </a:pPr>
              <a:t>15</a:t>
            </a:fld>
            <a:endParaRPr lang="en-US" altLang="en-US" smtClean="0"/>
          </a:p>
        </p:txBody>
      </p:sp>
    </p:spTree>
    <p:extLst>
      <p:ext uri="{BB962C8B-B14F-4D97-AF65-F5344CB8AC3E}">
        <p14:creationId xmlns:p14="http://schemas.microsoft.com/office/powerpoint/2010/main" val="37344618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20638" y="0"/>
            <a:ext cx="1438275" cy="1079500"/>
          </a:xfrm>
          <a:ln/>
        </p:spPr>
      </p:sp>
      <p:sp>
        <p:nvSpPr>
          <p:cNvPr id="34819" name="Notes Placeholder 2"/>
          <p:cNvSpPr>
            <a:spLocks noGrp="1"/>
          </p:cNvSpPr>
          <p:nvPr>
            <p:ph type="body" idx="1"/>
          </p:nvPr>
        </p:nvSpPr>
        <p:spPr>
          <a:xfrm>
            <a:off x="0" y="1211263"/>
            <a:ext cx="6777038" cy="63595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34820"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0888" indent="-288925">
              <a:spcBef>
                <a:spcPct val="30000"/>
              </a:spcBef>
              <a:defRPr sz="1200">
                <a:solidFill>
                  <a:schemeClr val="tx1"/>
                </a:solidFill>
                <a:latin typeface="Arial" panose="020B0604020202020204" pitchFamily="34" charset="0"/>
              </a:defRPr>
            </a:lvl2pPr>
            <a:lvl3pPr marL="1155700" indent="-230188">
              <a:spcBef>
                <a:spcPct val="30000"/>
              </a:spcBef>
              <a:defRPr sz="1200">
                <a:solidFill>
                  <a:schemeClr val="tx1"/>
                </a:solidFill>
                <a:latin typeface="Arial" panose="020B0604020202020204" pitchFamily="34" charset="0"/>
              </a:defRPr>
            </a:lvl3pPr>
            <a:lvl4pPr marL="1617663" indent="-230188">
              <a:spcBef>
                <a:spcPct val="30000"/>
              </a:spcBef>
              <a:defRPr sz="1200">
                <a:solidFill>
                  <a:schemeClr val="tx1"/>
                </a:solidFill>
                <a:latin typeface="Arial" panose="020B0604020202020204" pitchFamily="34" charset="0"/>
              </a:defRPr>
            </a:lvl4pPr>
            <a:lvl5pPr marL="2079625" indent="-230188">
              <a:spcBef>
                <a:spcPct val="30000"/>
              </a:spcBef>
              <a:defRPr sz="1200">
                <a:solidFill>
                  <a:schemeClr val="tx1"/>
                </a:solidFill>
                <a:latin typeface="Arial" panose="020B0604020202020204" pitchFamily="34" charset="0"/>
              </a:defRPr>
            </a:lvl5pPr>
            <a:lvl6pPr marL="2536825" indent="-230188" eaLnBrk="0" fontAlgn="base" hangingPunct="0">
              <a:spcBef>
                <a:spcPct val="30000"/>
              </a:spcBef>
              <a:spcAft>
                <a:spcPct val="0"/>
              </a:spcAft>
              <a:defRPr sz="1200">
                <a:solidFill>
                  <a:schemeClr val="tx1"/>
                </a:solidFill>
                <a:latin typeface="Arial" panose="020B0604020202020204" pitchFamily="34" charset="0"/>
              </a:defRPr>
            </a:lvl6pPr>
            <a:lvl7pPr marL="2994025" indent="-230188" eaLnBrk="0" fontAlgn="base" hangingPunct="0">
              <a:spcBef>
                <a:spcPct val="30000"/>
              </a:spcBef>
              <a:spcAft>
                <a:spcPct val="0"/>
              </a:spcAft>
              <a:defRPr sz="1200">
                <a:solidFill>
                  <a:schemeClr val="tx1"/>
                </a:solidFill>
                <a:latin typeface="Arial" panose="020B0604020202020204" pitchFamily="34" charset="0"/>
              </a:defRPr>
            </a:lvl7pPr>
            <a:lvl8pPr marL="3451225" indent="-230188" eaLnBrk="0" fontAlgn="base" hangingPunct="0">
              <a:spcBef>
                <a:spcPct val="30000"/>
              </a:spcBef>
              <a:spcAft>
                <a:spcPct val="0"/>
              </a:spcAft>
              <a:defRPr sz="1200">
                <a:solidFill>
                  <a:schemeClr val="tx1"/>
                </a:solidFill>
                <a:latin typeface="Arial" panose="020B0604020202020204" pitchFamily="34" charset="0"/>
              </a:defRPr>
            </a:lvl8pPr>
            <a:lvl9pPr marL="3908425" indent="-2301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1E5C2E6-7301-47A5-AE9A-CE0A0F34F93E}" type="slidenum">
              <a:rPr lang="en-US" altLang="en-US" smtClean="0"/>
              <a:pPr>
                <a:spcBef>
                  <a:spcPct val="0"/>
                </a:spcBef>
              </a:pPr>
              <a:t>16</a:t>
            </a:fld>
            <a:endParaRPr lang="en-US" altLang="en-US" smtClean="0"/>
          </a:p>
        </p:txBody>
      </p:sp>
    </p:spTree>
    <p:extLst>
      <p:ext uri="{BB962C8B-B14F-4D97-AF65-F5344CB8AC3E}">
        <p14:creationId xmlns:p14="http://schemas.microsoft.com/office/powerpoint/2010/main" val="7614172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20638" y="0"/>
            <a:ext cx="1438275" cy="1079500"/>
          </a:xfrm>
          <a:ln/>
        </p:spPr>
      </p:sp>
      <p:sp>
        <p:nvSpPr>
          <p:cNvPr id="12291" name="Notes Placeholder 2"/>
          <p:cNvSpPr>
            <a:spLocks noGrp="1"/>
          </p:cNvSpPr>
          <p:nvPr>
            <p:ph type="body" idx="1"/>
          </p:nvPr>
        </p:nvSpPr>
        <p:spPr>
          <a:xfrm>
            <a:off x="0" y="1211263"/>
            <a:ext cx="6777038" cy="63595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12292"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0888" indent="-288925">
              <a:spcBef>
                <a:spcPct val="30000"/>
              </a:spcBef>
              <a:defRPr sz="1200">
                <a:solidFill>
                  <a:schemeClr val="tx1"/>
                </a:solidFill>
                <a:latin typeface="Arial" panose="020B0604020202020204" pitchFamily="34" charset="0"/>
              </a:defRPr>
            </a:lvl2pPr>
            <a:lvl3pPr marL="1155700" indent="-230188">
              <a:spcBef>
                <a:spcPct val="30000"/>
              </a:spcBef>
              <a:defRPr sz="1200">
                <a:solidFill>
                  <a:schemeClr val="tx1"/>
                </a:solidFill>
                <a:latin typeface="Arial" panose="020B0604020202020204" pitchFamily="34" charset="0"/>
              </a:defRPr>
            </a:lvl3pPr>
            <a:lvl4pPr marL="1617663" indent="-230188">
              <a:spcBef>
                <a:spcPct val="30000"/>
              </a:spcBef>
              <a:defRPr sz="1200">
                <a:solidFill>
                  <a:schemeClr val="tx1"/>
                </a:solidFill>
                <a:latin typeface="Arial" panose="020B0604020202020204" pitchFamily="34" charset="0"/>
              </a:defRPr>
            </a:lvl4pPr>
            <a:lvl5pPr marL="2079625" indent="-230188">
              <a:spcBef>
                <a:spcPct val="30000"/>
              </a:spcBef>
              <a:defRPr sz="1200">
                <a:solidFill>
                  <a:schemeClr val="tx1"/>
                </a:solidFill>
                <a:latin typeface="Arial" panose="020B0604020202020204" pitchFamily="34" charset="0"/>
              </a:defRPr>
            </a:lvl5pPr>
            <a:lvl6pPr marL="2536825" indent="-230188" eaLnBrk="0" fontAlgn="base" hangingPunct="0">
              <a:spcBef>
                <a:spcPct val="30000"/>
              </a:spcBef>
              <a:spcAft>
                <a:spcPct val="0"/>
              </a:spcAft>
              <a:defRPr sz="1200">
                <a:solidFill>
                  <a:schemeClr val="tx1"/>
                </a:solidFill>
                <a:latin typeface="Arial" panose="020B0604020202020204" pitchFamily="34" charset="0"/>
              </a:defRPr>
            </a:lvl6pPr>
            <a:lvl7pPr marL="2994025" indent="-230188" eaLnBrk="0" fontAlgn="base" hangingPunct="0">
              <a:spcBef>
                <a:spcPct val="30000"/>
              </a:spcBef>
              <a:spcAft>
                <a:spcPct val="0"/>
              </a:spcAft>
              <a:defRPr sz="1200">
                <a:solidFill>
                  <a:schemeClr val="tx1"/>
                </a:solidFill>
                <a:latin typeface="Arial" panose="020B0604020202020204" pitchFamily="34" charset="0"/>
              </a:defRPr>
            </a:lvl7pPr>
            <a:lvl8pPr marL="3451225" indent="-230188" eaLnBrk="0" fontAlgn="base" hangingPunct="0">
              <a:spcBef>
                <a:spcPct val="30000"/>
              </a:spcBef>
              <a:spcAft>
                <a:spcPct val="0"/>
              </a:spcAft>
              <a:defRPr sz="1200">
                <a:solidFill>
                  <a:schemeClr val="tx1"/>
                </a:solidFill>
                <a:latin typeface="Arial" panose="020B0604020202020204" pitchFamily="34" charset="0"/>
              </a:defRPr>
            </a:lvl8pPr>
            <a:lvl9pPr marL="3908425" indent="-2301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E6A41FF-F5CE-4E3F-B8B9-5A512F0447BB}" type="slidenum">
              <a:rPr lang="en-US" altLang="en-US" smtClean="0"/>
              <a:pPr>
                <a:spcBef>
                  <a:spcPct val="0"/>
                </a:spcBef>
              </a:pPr>
              <a:t>2</a:t>
            </a:fld>
            <a:endParaRPr lang="en-US" altLang="en-US" smtClean="0"/>
          </a:p>
        </p:txBody>
      </p:sp>
    </p:spTree>
    <p:extLst>
      <p:ext uri="{BB962C8B-B14F-4D97-AF65-F5344CB8AC3E}">
        <p14:creationId xmlns:p14="http://schemas.microsoft.com/office/powerpoint/2010/main" val="34123285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20638" y="0"/>
            <a:ext cx="1438275" cy="1079500"/>
          </a:xfrm>
          <a:ln/>
        </p:spPr>
      </p:sp>
      <p:sp>
        <p:nvSpPr>
          <p:cNvPr id="12291" name="Notes Placeholder 2"/>
          <p:cNvSpPr>
            <a:spLocks noGrp="1"/>
          </p:cNvSpPr>
          <p:nvPr>
            <p:ph type="body" idx="1"/>
          </p:nvPr>
        </p:nvSpPr>
        <p:spPr>
          <a:xfrm>
            <a:off x="0" y="1211263"/>
            <a:ext cx="6777038" cy="63595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12292"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0888" indent="-288925">
              <a:spcBef>
                <a:spcPct val="30000"/>
              </a:spcBef>
              <a:defRPr sz="1200">
                <a:solidFill>
                  <a:schemeClr val="tx1"/>
                </a:solidFill>
                <a:latin typeface="Arial" panose="020B0604020202020204" pitchFamily="34" charset="0"/>
              </a:defRPr>
            </a:lvl2pPr>
            <a:lvl3pPr marL="1155700" indent="-230188">
              <a:spcBef>
                <a:spcPct val="30000"/>
              </a:spcBef>
              <a:defRPr sz="1200">
                <a:solidFill>
                  <a:schemeClr val="tx1"/>
                </a:solidFill>
                <a:latin typeface="Arial" panose="020B0604020202020204" pitchFamily="34" charset="0"/>
              </a:defRPr>
            </a:lvl3pPr>
            <a:lvl4pPr marL="1617663" indent="-230188">
              <a:spcBef>
                <a:spcPct val="30000"/>
              </a:spcBef>
              <a:defRPr sz="1200">
                <a:solidFill>
                  <a:schemeClr val="tx1"/>
                </a:solidFill>
                <a:latin typeface="Arial" panose="020B0604020202020204" pitchFamily="34" charset="0"/>
              </a:defRPr>
            </a:lvl4pPr>
            <a:lvl5pPr marL="2079625" indent="-230188">
              <a:spcBef>
                <a:spcPct val="30000"/>
              </a:spcBef>
              <a:defRPr sz="1200">
                <a:solidFill>
                  <a:schemeClr val="tx1"/>
                </a:solidFill>
                <a:latin typeface="Arial" panose="020B0604020202020204" pitchFamily="34" charset="0"/>
              </a:defRPr>
            </a:lvl5pPr>
            <a:lvl6pPr marL="2536825" indent="-230188" eaLnBrk="0" fontAlgn="base" hangingPunct="0">
              <a:spcBef>
                <a:spcPct val="30000"/>
              </a:spcBef>
              <a:spcAft>
                <a:spcPct val="0"/>
              </a:spcAft>
              <a:defRPr sz="1200">
                <a:solidFill>
                  <a:schemeClr val="tx1"/>
                </a:solidFill>
                <a:latin typeface="Arial" panose="020B0604020202020204" pitchFamily="34" charset="0"/>
              </a:defRPr>
            </a:lvl6pPr>
            <a:lvl7pPr marL="2994025" indent="-230188" eaLnBrk="0" fontAlgn="base" hangingPunct="0">
              <a:spcBef>
                <a:spcPct val="30000"/>
              </a:spcBef>
              <a:spcAft>
                <a:spcPct val="0"/>
              </a:spcAft>
              <a:defRPr sz="1200">
                <a:solidFill>
                  <a:schemeClr val="tx1"/>
                </a:solidFill>
                <a:latin typeface="Arial" panose="020B0604020202020204" pitchFamily="34" charset="0"/>
              </a:defRPr>
            </a:lvl7pPr>
            <a:lvl8pPr marL="3451225" indent="-230188" eaLnBrk="0" fontAlgn="base" hangingPunct="0">
              <a:spcBef>
                <a:spcPct val="30000"/>
              </a:spcBef>
              <a:spcAft>
                <a:spcPct val="0"/>
              </a:spcAft>
              <a:defRPr sz="1200">
                <a:solidFill>
                  <a:schemeClr val="tx1"/>
                </a:solidFill>
                <a:latin typeface="Arial" panose="020B0604020202020204" pitchFamily="34" charset="0"/>
              </a:defRPr>
            </a:lvl8pPr>
            <a:lvl9pPr marL="3908425" indent="-2301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E6A41FF-F5CE-4E3F-B8B9-5A512F0447BB}" type="slidenum">
              <a:rPr lang="en-US" altLang="en-US" smtClean="0"/>
              <a:pPr>
                <a:spcBef>
                  <a:spcPct val="0"/>
                </a:spcBef>
              </a:pPr>
              <a:t>3</a:t>
            </a:fld>
            <a:endParaRPr lang="en-US" altLang="en-US" smtClean="0"/>
          </a:p>
        </p:txBody>
      </p:sp>
    </p:spTree>
    <p:extLst>
      <p:ext uri="{BB962C8B-B14F-4D97-AF65-F5344CB8AC3E}">
        <p14:creationId xmlns:p14="http://schemas.microsoft.com/office/powerpoint/2010/main" val="34123285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xfrm>
            <a:off x="20638" y="0"/>
            <a:ext cx="1438275" cy="1079500"/>
          </a:xfrm>
          <a:ln/>
        </p:spPr>
      </p:sp>
      <p:sp>
        <p:nvSpPr>
          <p:cNvPr id="14339" name="Notes Placeholder 2"/>
          <p:cNvSpPr>
            <a:spLocks noGrp="1"/>
          </p:cNvSpPr>
          <p:nvPr>
            <p:ph type="body" idx="1"/>
          </p:nvPr>
        </p:nvSpPr>
        <p:spPr>
          <a:xfrm>
            <a:off x="0" y="1211263"/>
            <a:ext cx="6777038" cy="63595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14340"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0888" indent="-288925">
              <a:spcBef>
                <a:spcPct val="30000"/>
              </a:spcBef>
              <a:defRPr sz="1200">
                <a:solidFill>
                  <a:schemeClr val="tx1"/>
                </a:solidFill>
                <a:latin typeface="Arial" panose="020B0604020202020204" pitchFamily="34" charset="0"/>
              </a:defRPr>
            </a:lvl2pPr>
            <a:lvl3pPr marL="1155700" indent="-230188">
              <a:spcBef>
                <a:spcPct val="30000"/>
              </a:spcBef>
              <a:defRPr sz="1200">
                <a:solidFill>
                  <a:schemeClr val="tx1"/>
                </a:solidFill>
                <a:latin typeface="Arial" panose="020B0604020202020204" pitchFamily="34" charset="0"/>
              </a:defRPr>
            </a:lvl3pPr>
            <a:lvl4pPr marL="1617663" indent="-230188">
              <a:spcBef>
                <a:spcPct val="30000"/>
              </a:spcBef>
              <a:defRPr sz="1200">
                <a:solidFill>
                  <a:schemeClr val="tx1"/>
                </a:solidFill>
                <a:latin typeface="Arial" panose="020B0604020202020204" pitchFamily="34" charset="0"/>
              </a:defRPr>
            </a:lvl4pPr>
            <a:lvl5pPr marL="2079625" indent="-230188">
              <a:spcBef>
                <a:spcPct val="30000"/>
              </a:spcBef>
              <a:defRPr sz="1200">
                <a:solidFill>
                  <a:schemeClr val="tx1"/>
                </a:solidFill>
                <a:latin typeface="Arial" panose="020B0604020202020204" pitchFamily="34" charset="0"/>
              </a:defRPr>
            </a:lvl5pPr>
            <a:lvl6pPr marL="2536825" indent="-230188" eaLnBrk="0" fontAlgn="base" hangingPunct="0">
              <a:spcBef>
                <a:spcPct val="30000"/>
              </a:spcBef>
              <a:spcAft>
                <a:spcPct val="0"/>
              </a:spcAft>
              <a:defRPr sz="1200">
                <a:solidFill>
                  <a:schemeClr val="tx1"/>
                </a:solidFill>
                <a:latin typeface="Arial" panose="020B0604020202020204" pitchFamily="34" charset="0"/>
              </a:defRPr>
            </a:lvl6pPr>
            <a:lvl7pPr marL="2994025" indent="-230188" eaLnBrk="0" fontAlgn="base" hangingPunct="0">
              <a:spcBef>
                <a:spcPct val="30000"/>
              </a:spcBef>
              <a:spcAft>
                <a:spcPct val="0"/>
              </a:spcAft>
              <a:defRPr sz="1200">
                <a:solidFill>
                  <a:schemeClr val="tx1"/>
                </a:solidFill>
                <a:latin typeface="Arial" panose="020B0604020202020204" pitchFamily="34" charset="0"/>
              </a:defRPr>
            </a:lvl7pPr>
            <a:lvl8pPr marL="3451225" indent="-230188" eaLnBrk="0" fontAlgn="base" hangingPunct="0">
              <a:spcBef>
                <a:spcPct val="30000"/>
              </a:spcBef>
              <a:spcAft>
                <a:spcPct val="0"/>
              </a:spcAft>
              <a:defRPr sz="1200">
                <a:solidFill>
                  <a:schemeClr val="tx1"/>
                </a:solidFill>
                <a:latin typeface="Arial" panose="020B0604020202020204" pitchFamily="34" charset="0"/>
              </a:defRPr>
            </a:lvl8pPr>
            <a:lvl9pPr marL="3908425" indent="-2301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10F0621-1C41-4E3A-A5C7-B057E4C3BD8B}" type="slidenum">
              <a:rPr lang="en-US" altLang="en-US" smtClean="0"/>
              <a:pPr>
                <a:spcBef>
                  <a:spcPct val="0"/>
                </a:spcBef>
              </a:pPr>
              <a:t>4</a:t>
            </a:fld>
            <a:endParaRPr lang="en-US" altLang="en-US" smtClean="0"/>
          </a:p>
        </p:txBody>
      </p:sp>
    </p:spTree>
    <p:extLst>
      <p:ext uri="{BB962C8B-B14F-4D97-AF65-F5344CB8AC3E}">
        <p14:creationId xmlns:p14="http://schemas.microsoft.com/office/powerpoint/2010/main" val="25587559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xfrm>
            <a:off x="20638" y="0"/>
            <a:ext cx="1438275" cy="1079500"/>
          </a:xfrm>
          <a:ln/>
        </p:spPr>
      </p:sp>
      <p:sp>
        <p:nvSpPr>
          <p:cNvPr id="18435" name="Notes Placeholder 2"/>
          <p:cNvSpPr>
            <a:spLocks noGrp="1"/>
          </p:cNvSpPr>
          <p:nvPr>
            <p:ph type="body" idx="1"/>
          </p:nvPr>
        </p:nvSpPr>
        <p:spPr>
          <a:xfrm>
            <a:off x="0" y="1211263"/>
            <a:ext cx="6777038" cy="63595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fr-CA" altLang="en-US" i="1" noProof="0" dirty="0" smtClean="0">
                <a:latin typeface="Arial" panose="020B0604020202020204" pitchFamily="34" charset="0"/>
              </a:rPr>
              <a:t>Les années admissibles correspondent au nombre d’années scolaires pendant lesquelles j’ai enseigné ou </a:t>
            </a:r>
            <a:r>
              <a:rPr lang="fr-CA" sz="1200" i="1" kern="1200" noProof="0" dirty="0" smtClean="0">
                <a:solidFill>
                  <a:schemeClr val="tx1"/>
                </a:solidFill>
                <a:effectLst/>
                <a:latin typeface="+mn-lt"/>
                <a:ea typeface="+mn-ea"/>
                <a:cs typeface="+mn-cs"/>
              </a:rPr>
              <a:t>racheté un congé admissible pour </a:t>
            </a:r>
            <a:r>
              <a:rPr lang="fr-CA" altLang="en-US" i="1" noProof="0" dirty="0" smtClean="0">
                <a:latin typeface="Arial" panose="020B0604020202020204" pitchFamily="34" charset="0"/>
              </a:rPr>
              <a:t>au moins une partie de l’année. Après 1996, un participant doit travailler au moins 10 jours pour accumuler une année admissible.</a:t>
            </a:r>
          </a:p>
          <a:p>
            <a:r>
              <a:rPr lang="fr-CA" altLang="en-US" i="1" noProof="0" dirty="0" smtClean="0">
                <a:latin typeface="Arial" panose="020B0604020202020204" pitchFamily="34" charset="0"/>
              </a:rPr>
              <a:t>Les années admissibles entrent dans le calcul de mon facteur afin que je puisse prendre ma retraite plus tôt.</a:t>
            </a:r>
          </a:p>
          <a:p>
            <a:r>
              <a:rPr lang="fr-CA" altLang="en-US" i="1" noProof="0" dirty="0" smtClean="0">
                <a:latin typeface="Arial" panose="020B0604020202020204" pitchFamily="34" charset="0"/>
              </a:rPr>
              <a:t>Elles sont différentes des services décomptés, qui eux correspondent au temps réel que j’ai cotisé au régime.</a:t>
            </a:r>
          </a:p>
          <a:p>
            <a:endParaRPr lang="en-US" altLang="en-US" dirty="0" smtClean="0">
              <a:latin typeface="Arial" panose="020B0604020202020204" pitchFamily="34" charset="0"/>
            </a:endParaRPr>
          </a:p>
        </p:txBody>
      </p:sp>
      <p:sp>
        <p:nvSpPr>
          <p:cNvPr id="18436"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0888" indent="-288925">
              <a:spcBef>
                <a:spcPct val="30000"/>
              </a:spcBef>
              <a:defRPr sz="1200">
                <a:solidFill>
                  <a:schemeClr val="tx1"/>
                </a:solidFill>
                <a:latin typeface="Arial" panose="020B0604020202020204" pitchFamily="34" charset="0"/>
              </a:defRPr>
            </a:lvl2pPr>
            <a:lvl3pPr marL="1155700" indent="-230188">
              <a:spcBef>
                <a:spcPct val="30000"/>
              </a:spcBef>
              <a:defRPr sz="1200">
                <a:solidFill>
                  <a:schemeClr val="tx1"/>
                </a:solidFill>
                <a:latin typeface="Arial" panose="020B0604020202020204" pitchFamily="34" charset="0"/>
              </a:defRPr>
            </a:lvl3pPr>
            <a:lvl4pPr marL="1617663" indent="-230188">
              <a:spcBef>
                <a:spcPct val="30000"/>
              </a:spcBef>
              <a:defRPr sz="1200">
                <a:solidFill>
                  <a:schemeClr val="tx1"/>
                </a:solidFill>
                <a:latin typeface="Arial" panose="020B0604020202020204" pitchFamily="34" charset="0"/>
              </a:defRPr>
            </a:lvl4pPr>
            <a:lvl5pPr marL="2079625" indent="-230188">
              <a:spcBef>
                <a:spcPct val="30000"/>
              </a:spcBef>
              <a:defRPr sz="1200">
                <a:solidFill>
                  <a:schemeClr val="tx1"/>
                </a:solidFill>
                <a:latin typeface="Arial" panose="020B0604020202020204" pitchFamily="34" charset="0"/>
              </a:defRPr>
            </a:lvl5pPr>
            <a:lvl6pPr marL="2536825" indent="-230188" eaLnBrk="0" fontAlgn="base" hangingPunct="0">
              <a:spcBef>
                <a:spcPct val="30000"/>
              </a:spcBef>
              <a:spcAft>
                <a:spcPct val="0"/>
              </a:spcAft>
              <a:defRPr sz="1200">
                <a:solidFill>
                  <a:schemeClr val="tx1"/>
                </a:solidFill>
                <a:latin typeface="Arial" panose="020B0604020202020204" pitchFamily="34" charset="0"/>
              </a:defRPr>
            </a:lvl6pPr>
            <a:lvl7pPr marL="2994025" indent="-230188" eaLnBrk="0" fontAlgn="base" hangingPunct="0">
              <a:spcBef>
                <a:spcPct val="30000"/>
              </a:spcBef>
              <a:spcAft>
                <a:spcPct val="0"/>
              </a:spcAft>
              <a:defRPr sz="1200">
                <a:solidFill>
                  <a:schemeClr val="tx1"/>
                </a:solidFill>
                <a:latin typeface="Arial" panose="020B0604020202020204" pitchFamily="34" charset="0"/>
              </a:defRPr>
            </a:lvl7pPr>
            <a:lvl8pPr marL="3451225" indent="-230188" eaLnBrk="0" fontAlgn="base" hangingPunct="0">
              <a:spcBef>
                <a:spcPct val="30000"/>
              </a:spcBef>
              <a:spcAft>
                <a:spcPct val="0"/>
              </a:spcAft>
              <a:defRPr sz="1200">
                <a:solidFill>
                  <a:schemeClr val="tx1"/>
                </a:solidFill>
                <a:latin typeface="Arial" panose="020B0604020202020204" pitchFamily="34" charset="0"/>
              </a:defRPr>
            </a:lvl8pPr>
            <a:lvl9pPr marL="3908425" indent="-2301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8D74263-70B9-4D5D-B17E-2D6175E98739}" type="slidenum">
              <a:rPr lang="en-US" altLang="en-US" smtClean="0"/>
              <a:pPr>
                <a:spcBef>
                  <a:spcPct val="0"/>
                </a:spcBef>
              </a:pPr>
              <a:t>5</a:t>
            </a:fld>
            <a:endParaRPr lang="en-US" altLang="en-US" smtClean="0"/>
          </a:p>
        </p:txBody>
      </p:sp>
    </p:spTree>
    <p:extLst>
      <p:ext uri="{BB962C8B-B14F-4D97-AF65-F5344CB8AC3E}">
        <p14:creationId xmlns:p14="http://schemas.microsoft.com/office/powerpoint/2010/main" val="18314631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20638" y="0"/>
            <a:ext cx="1438275" cy="1079500"/>
          </a:xfrm>
          <a:ln/>
        </p:spPr>
      </p:sp>
      <p:sp>
        <p:nvSpPr>
          <p:cNvPr id="20483" name="Notes Placeholder 2"/>
          <p:cNvSpPr>
            <a:spLocks noGrp="1"/>
          </p:cNvSpPr>
          <p:nvPr>
            <p:ph type="body" idx="1"/>
          </p:nvPr>
        </p:nvSpPr>
        <p:spPr>
          <a:xfrm>
            <a:off x="0" y="1211263"/>
            <a:ext cx="6777038" cy="63595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fr-CA" altLang="en-US" sz="1800" noProof="0" dirty="0" smtClean="0"/>
              <a:t>À télécharger : l’application </a:t>
            </a:r>
            <a:r>
              <a:rPr lang="fr-CA" altLang="en-US" sz="1800" noProof="0" dirty="0" err="1" smtClean="0"/>
              <a:t>Classtime</a:t>
            </a:r>
            <a:r>
              <a:rPr lang="fr-CA" altLang="en-US" sz="1800" noProof="0" dirty="0" smtClean="0"/>
              <a:t> qui s’adresse aux enseignantes et enseignants suppléant(e)s pour me permettre de faire le suivi de mes jours de travail.</a:t>
            </a:r>
          </a:p>
          <a:p>
            <a:endParaRPr lang="en-US" altLang="en-US" sz="900" dirty="0" smtClean="0">
              <a:latin typeface="Arial" panose="020B0604020202020204" pitchFamily="34" charset="0"/>
            </a:endParaRPr>
          </a:p>
        </p:txBody>
      </p:sp>
      <p:sp>
        <p:nvSpPr>
          <p:cNvPr id="20484"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0888" indent="-288925">
              <a:spcBef>
                <a:spcPct val="30000"/>
              </a:spcBef>
              <a:defRPr sz="1200">
                <a:solidFill>
                  <a:schemeClr val="tx1"/>
                </a:solidFill>
                <a:latin typeface="Arial" panose="020B0604020202020204" pitchFamily="34" charset="0"/>
              </a:defRPr>
            </a:lvl2pPr>
            <a:lvl3pPr marL="1155700" indent="-230188">
              <a:spcBef>
                <a:spcPct val="30000"/>
              </a:spcBef>
              <a:defRPr sz="1200">
                <a:solidFill>
                  <a:schemeClr val="tx1"/>
                </a:solidFill>
                <a:latin typeface="Arial" panose="020B0604020202020204" pitchFamily="34" charset="0"/>
              </a:defRPr>
            </a:lvl3pPr>
            <a:lvl4pPr marL="1617663" indent="-230188">
              <a:spcBef>
                <a:spcPct val="30000"/>
              </a:spcBef>
              <a:defRPr sz="1200">
                <a:solidFill>
                  <a:schemeClr val="tx1"/>
                </a:solidFill>
                <a:latin typeface="Arial" panose="020B0604020202020204" pitchFamily="34" charset="0"/>
              </a:defRPr>
            </a:lvl4pPr>
            <a:lvl5pPr marL="2079625" indent="-230188">
              <a:spcBef>
                <a:spcPct val="30000"/>
              </a:spcBef>
              <a:defRPr sz="1200">
                <a:solidFill>
                  <a:schemeClr val="tx1"/>
                </a:solidFill>
                <a:latin typeface="Arial" panose="020B0604020202020204" pitchFamily="34" charset="0"/>
              </a:defRPr>
            </a:lvl5pPr>
            <a:lvl6pPr marL="2536825" indent="-230188" eaLnBrk="0" fontAlgn="base" hangingPunct="0">
              <a:spcBef>
                <a:spcPct val="30000"/>
              </a:spcBef>
              <a:spcAft>
                <a:spcPct val="0"/>
              </a:spcAft>
              <a:defRPr sz="1200">
                <a:solidFill>
                  <a:schemeClr val="tx1"/>
                </a:solidFill>
                <a:latin typeface="Arial" panose="020B0604020202020204" pitchFamily="34" charset="0"/>
              </a:defRPr>
            </a:lvl6pPr>
            <a:lvl7pPr marL="2994025" indent="-230188" eaLnBrk="0" fontAlgn="base" hangingPunct="0">
              <a:spcBef>
                <a:spcPct val="30000"/>
              </a:spcBef>
              <a:spcAft>
                <a:spcPct val="0"/>
              </a:spcAft>
              <a:defRPr sz="1200">
                <a:solidFill>
                  <a:schemeClr val="tx1"/>
                </a:solidFill>
                <a:latin typeface="Arial" panose="020B0604020202020204" pitchFamily="34" charset="0"/>
              </a:defRPr>
            </a:lvl7pPr>
            <a:lvl8pPr marL="3451225" indent="-230188" eaLnBrk="0" fontAlgn="base" hangingPunct="0">
              <a:spcBef>
                <a:spcPct val="30000"/>
              </a:spcBef>
              <a:spcAft>
                <a:spcPct val="0"/>
              </a:spcAft>
              <a:defRPr sz="1200">
                <a:solidFill>
                  <a:schemeClr val="tx1"/>
                </a:solidFill>
                <a:latin typeface="Arial" panose="020B0604020202020204" pitchFamily="34" charset="0"/>
              </a:defRPr>
            </a:lvl8pPr>
            <a:lvl9pPr marL="3908425" indent="-2301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11845D8-2B62-43F3-92E0-E475B9A179EC}" type="slidenum">
              <a:rPr lang="en-US" altLang="en-US" smtClean="0"/>
              <a:pPr>
                <a:spcBef>
                  <a:spcPct val="0"/>
                </a:spcBef>
              </a:pPr>
              <a:t>6</a:t>
            </a:fld>
            <a:endParaRPr lang="en-US" altLang="en-US" smtClean="0"/>
          </a:p>
        </p:txBody>
      </p:sp>
    </p:spTree>
    <p:extLst>
      <p:ext uri="{BB962C8B-B14F-4D97-AF65-F5344CB8AC3E}">
        <p14:creationId xmlns:p14="http://schemas.microsoft.com/office/powerpoint/2010/main" val="30880917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20638" y="0"/>
            <a:ext cx="1438275" cy="1079500"/>
          </a:xfrm>
          <a:ln/>
        </p:spPr>
      </p:sp>
      <p:sp>
        <p:nvSpPr>
          <p:cNvPr id="20483" name="Notes Placeholder 2"/>
          <p:cNvSpPr>
            <a:spLocks noGrp="1"/>
          </p:cNvSpPr>
          <p:nvPr>
            <p:ph type="body" idx="1"/>
          </p:nvPr>
        </p:nvSpPr>
        <p:spPr>
          <a:xfrm>
            <a:off x="0" y="1211263"/>
            <a:ext cx="6777038" cy="63595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fr-CA" altLang="en-US" sz="1800" noProof="0" dirty="0" smtClean="0"/>
              <a:t>À télécharger : l’application </a:t>
            </a:r>
            <a:r>
              <a:rPr lang="fr-CA" altLang="en-US" sz="1800" noProof="0" dirty="0" err="1" smtClean="0"/>
              <a:t>Classtime</a:t>
            </a:r>
            <a:r>
              <a:rPr lang="fr-CA" altLang="en-US" sz="1800" noProof="0" dirty="0" smtClean="0"/>
              <a:t> qui s’adresse aux enseignantes et enseignants suppléant(e)s pour me permettre de faire le suivi de mes jours de travail.</a:t>
            </a:r>
          </a:p>
          <a:p>
            <a:endParaRPr lang="fr-CA" altLang="en-US" sz="900" noProof="0" dirty="0" smtClean="0">
              <a:latin typeface="Arial" panose="020B0604020202020204" pitchFamily="34" charset="0"/>
            </a:endParaRPr>
          </a:p>
        </p:txBody>
      </p:sp>
      <p:sp>
        <p:nvSpPr>
          <p:cNvPr id="20484"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0888" indent="-288925">
              <a:spcBef>
                <a:spcPct val="30000"/>
              </a:spcBef>
              <a:defRPr sz="1200">
                <a:solidFill>
                  <a:schemeClr val="tx1"/>
                </a:solidFill>
                <a:latin typeface="Arial" panose="020B0604020202020204" pitchFamily="34" charset="0"/>
              </a:defRPr>
            </a:lvl2pPr>
            <a:lvl3pPr marL="1155700" indent="-230188">
              <a:spcBef>
                <a:spcPct val="30000"/>
              </a:spcBef>
              <a:defRPr sz="1200">
                <a:solidFill>
                  <a:schemeClr val="tx1"/>
                </a:solidFill>
                <a:latin typeface="Arial" panose="020B0604020202020204" pitchFamily="34" charset="0"/>
              </a:defRPr>
            </a:lvl3pPr>
            <a:lvl4pPr marL="1617663" indent="-230188">
              <a:spcBef>
                <a:spcPct val="30000"/>
              </a:spcBef>
              <a:defRPr sz="1200">
                <a:solidFill>
                  <a:schemeClr val="tx1"/>
                </a:solidFill>
                <a:latin typeface="Arial" panose="020B0604020202020204" pitchFamily="34" charset="0"/>
              </a:defRPr>
            </a:lvl4pPr>
            <a:lvl5pPr marL="2079625" indent="-230188">
              <a:spcBef>
                <a:spcPct val="30000"/>
              </a:spcBef>
              <a:defRPr sz="1200">
                <a:solidFill>
                  <a:schemeClr val="tx1"/>
                </a:solidFill>
                <a:latin typeface="Arial" panose="020B0604020202020204" pitchFamily="34" charset="0"/>
              </a:defRPr>
            </a:lvl5pPr>
            <a:lvl6pPr marL="2536825" indent="-230188" eaLnBrk="0" fontAlgn="base" hangingPunct="0">
              <a:spcBef>
                <a:spcPct val="30000"/>
              </a:spcBef>
              <a:spcAft>
                <a:spcPct val="0"/>
              </a:spcAft>
              <a:defRPr sz="1200">
                <a:solidFill>
                  <a:schemeClr val="tx1"/>
                </a:solidFill>
                <a:latin typeface="Arial" panose="020B0604020202020204" pitchFamily="34" charset="0"/>
              </a:defRPr>
            </a:lvl6pPr>
            <a:lvl7pPr marL="2994025" indent="-230188" eaLnBrk="0" fontAlgn="base" hangingPunct="0">
              <a:spcBef>
                <a:spcPct val="30000"/>
              </a:spcBef>
              <a:spcAft>
                <a:spcPct val="0"/>
              </a:spcAft>
              <a:defRPr sz="1200">
                <a:solidFill>
                  <a:schemeClr val="tx1"/>
                </a:solidFill>
                <a:latin typeface="Arial" panose="020B0604020202020204" pitchFamily="34" charset="0"/>
              </a:defRPr>
            </a:lvl7pPr>
            <a:lvl8pPr marL="3451225" indent="-230188" eaLnBrk="0" fontAlgn="base" hangingPunct="0">
              <a:spcBef>
                <a:spcPct val="30000"/>
              </a:spcBef>
              <a:spcAft>
                <a:spcPct val="0"/>
              </a:spcAft>
              <a:defRPr sz="1200">
                <a:solidFill>
                  <a:schemeClr val="tx1"/>
                </a:solidFill>
                <a:latin typeface="Arial" panose="020B0604020202020204" pitchFamily="34" charset="0"/>
              </a:defRPr>
            </a:lvl8pPr>
            <a:lvl9pPr marL="3908425" indent="-2301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11845D8-2B62-43F3-92E0-E475B9A179EC}" type="slidenum">
              <a:rPr lang="en-US" altLang="en-US" smtClean="0"/>
              <a:pPr>
                <a:spcBef>
                  <a:spcPct val="0"/>
                </a:spcBef>
              </a:pPr>
              <a:t>7</a:t>
            </a:fld>
            <a:endParaRPr lang="en-US" altLang="en-US" smtClean="0"/>
          </a:p>
        </p:txBody>
      </p:sp>
    </p:spTree>
    <p:extLst>
      <p:ext uri="{BB962C8B-B14F-4D97-AF65-F5344CB8AC3E}">
        <p14:creationId xmlns:p14="http://schemas.microsoft.com/office/powerpoint/2010/main" val="30880917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xfrm>
            <a:off x="20638" y="0"/>
            <a:ext cx="1438275" cy="1079500"/>
          </a:xfrm>
          <a:ln/>
        </p:spPr>
      </p:sp>
      <p:sp>
        <p:nvSpPr>
          <p:cNvPr id="22531" name="Notes Placeholder 2"/>
          <p:cNvSpPr>
            <a:spLocks noGrp="1"/>
          </p:cNvSpPr>
          <p:nvPr>
            <p:ph type="body" idx="1"/>
          </p:nvPr>
        </p:nvSpPr>
        <p:spPr>
          <a:xfrm>
            <a:off x="0" y="1211263"/>
            <a:ext cx="6777038" cy="63595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22532"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0888" indent="-288925">
              <a:spcBef>
                <a:spcPct val="30000"/>
              </a:spcBef>
              <a:defRPr sz="1200">
                <a:solidFill>
                  <a:schemeClr val="tx1"/>
                </a:solidFill>
                <a:latin typeface="Arial" panose="020B0604020202020204" pitchFamily="34" charset="0"/>
              </a:defRPr>
            </a:lvl2pPr>
            <a:lvl3pPr marL="1155700" indent="-230188">
              <a:spcBef>
                <a:spcPct val="30000"/>
              </a:spcBef>
              <a:defRPr sz="1200">
                <a:solidFill>
                  <a:schemeClr val="tx1"/>
                </a:solidFill>
                <a:latin typeface="Arial" panose="020B0604020202020204" pitchFamily="34" charset="0"/>
              </a:defRPr>
            </a:lvl3pPr>
            <a:lvl4pPr marL="1617663" indent="-230188">
              <a:spcBef>
                <a:spcPct val="30000"/>
              </a:spcBef>
              <a:defRPr sz="1200">
                <a:solidFill>
                  <a:schemeClr val="tx1"/>
                </a:solidFill>
                <a:latin typeface="Arial" panose="020B0604020202020204" pitchFamily="34" charset="0"/>
              </a:defRPr>
            </a:lvl4pPr>
            <a:lvl5pPr marL="2079625" indent="-230188">
              <a:spcBef>
                <a:spcPct val="30000"/>
              </a:spcBef>
              <a:defRPr sz="1200">
                <a:solidFill>
                  <a:schemeClr val="tx1"/>
                </a:solidFill>
                <a:latin typeface="Arial" panose="020B0604020202020204" pitchFamily="34" charset="0"/>
              </a:defRPr>
            </a:lvl5pPr>
            <a:lvl6pPr marL="2536825" indent="-230188" eaLnBrk="0" fontAlgn="base" hangingPunct="0">
              <a:spcBef>
                <a:spcPct val="30000"/>
              </a:spcBef>
              <a:spcAft>
                <a:spcPct val="0"/>
              </a:spcAft>
              <a:defRPr sz="1200">
                <a:solidFill>
                  <a:schemeClr val="tx1"/>
                </a:solidFill>
                <a:latin typeface="Arial" panose="020B0604020202020204" pitchFamily="34" charset="0"/>
              </a:defRPr>
            </a:lvl6pPr>
            <a:lvl7pPr marL="2994025" indent="-230188" eaLnBrk="0" fontAlgn="base" hangingPunct="0">
              <a:spcBef>
                <a:spcPct val="30000"/>
              </a:spcBef>
              <a:spcAft>
                <a:spcPct val="0"/>
              </a:spcAft>
              <a:defRPr sz="1200">
                <a:solidFill>
                  <a:schemeClr val="tx1"/>
                </a:solidFill>
                <a:latin typeface="Arial" panose="020B0604020202020204" pitchFamily="34" charset="0"/>
              </a:defRPr>
            </a:lvl7pPr>
            <a:lvl8pPr marL="3451225" indent="-230188" eaLnBrk="0" fontAlgn="base" hangingPunct="0">
              <a:spcBef>
                <a:spcPct val="30000"/>
              </a:spcBef>
              <a:spcAft>
                <a:spcPct val="0"/>
              </a:spcAft>
              <a:defRPr sz="1200">
                <a:solidFill>
                  <a:schemeClr val="tx1"/>
                </a:solidFill>
                <a:latin typeface="Arial" panose="020B0604020202020204" pitchFamily="34" charset="0"/>
              </a:defRPr>
            </a:lvl8pPr>
            <a:lvl9pPr marL="3908425" indent="-2301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A5D970B-D38F-4C41-8391-C834E63B8489}" type="slidenum">
              <a:rPr lang="en-US" altLang="en-US" smtClean="0"/>
              <a:pPr>
                <a:spcBef>
                  <a:spcPct val="0"/>
                </a:spcBef>
              </a:pPr>
              <a:t>8</a:t>
            </a:fld>
            <a:endParaRPr lang="en-US" altLang="en-US" smtClean="0"/>
          </a:p>
        </p:txBody>
      </p:sp>
    </p:spTree>
    <p:extLst>
      <p:ext uri="{BB962C8B-B14F-4D97-AF65-F5344CB8AC3E}">
        <p14:creationId xmlns:p14="http://schemas.microsoft.com/office/powerpoint/2010/main" val="18965758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20638" y="0"/>
            <a:ext cx="1438275" cy="1079500"/>
          </a:xfrm>
          <a:ln/>
        </p:spPr>
      </p:sp>
      <p:sp>
        <p:nvSpPr>
          <p:cNvPr id="24579" name="Notes Placeholder 2"/>
          <p:cNvSpPr>
            <a:spLocks noGrp="1"/>
          </p:cNvSpPr>
          <p:nvPr>
            <p:ph type="body" idx="1"/>
          </p:nvPr>
        </p:nvSpPr>
        <p:spPr>
          <a:xfrm>
            <a:off x="0" y="1211263"/>
            <a:ext cx="6777038" cy="63595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24580"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0888" indent="-288925">
              <a:spcBef>
                <a:spcPct val="30000"/>
              </a:spcBef>
              <a:defRPr sz="1200">
                <a:solidFill>
                  <a:schemeClr val="tx1"/>
                </a:solidFill>
                <a:latin typeface="Arial" panose="020B0604020202020204" pitchFamily="34" charset="0"/>
              </a:defRPr>
            </a:lvl2pPr>
            <a:lvl3pPr marL="1155700" indent="-230188">
              <a:spcBef>
                <a:spcPct val="30000"/>
              </a:spcBef>
              <a:defRPr sz="1200">
                <a:solidFill>
                  <a:schemeClr val="tx1"/>
                </a:solidFill>
                <a:latin typeface="Arial" panose="020B0604020202020204" pitchFamily="34" charset="0"/>
              </a:defRPr>
            </a:lvl3pPr>
            <a:lvl4pPr marL="1617663" indent="-230188">
              <a:spcBef>
                <a:spcPct val="30000"/>
              </a:spcBef>
              <a:defRPr sz="1200">
                <a:solidFill>
                  <a:schemeClr val="tx1"/>
                </a:solidFill>
                <a:latin typeface="Arial" panose="020B0604020202020204" pitchFamily="34" charset="0"/>
              </a:defRPr>
            </a:lvl4pPr>
            <a:lvl5pPr marL="2079625" indent="-230188">
              <a:spcBef>
                <a:spcPct val="30000"/>
              </a:spcBef>
              <a:defRPr sz="1200">
                <a:solidFill>
                  <a:schemeClr val="tx1"/>
                </a:solidFill>
                <a:latin typeface="Arial" panose="020B0604020202020204" pitchFamily="34" charset="0"/>
              </a:defRPr>
            </a:lvl5pPr>
            <a:lvl6pPr marL="2536825" indent="-230188" eaLnBrk="0" fontAlgn="base" hangingPunct="0">
              <a:spcBef>
                <a:spcPct val="30000"/>
              </a:spcBef>
              <a:spcAft>
                <a:spcPct val="0"/>
              </a:spcAft>
              <a:defRPr sz="1200">
                <a:solidFill>
                  <a:schemeClr val="tx1"/>
                </a:solidFill>
                <a:latin typeface="Arial" panose="020B0604020202020204" pitchFamily="34" charset="0"/>
              </a:defRPr>
            </a:lvl6pPr>
            <a:lvl7pPr marL="2994025" indent="-230188" eaLnBrk="0" fontAlgn="base" hangingPunct="0">
              <a:spcBef>
                <a:spcPct val="30000"/>
              </a:spcBef>
              <a:spcAft>
                <a:spcPct val="0"/>
              </a:spcAft>
              <a:defRPr sz="1200">
                <a:solidFill>
                  <a:schemeClr val="tx1"/>
                </a:solidFill>
                <a:latin typeface="Arial" panose="020B0604020202020204" pitchFamily="34" charset="0"/>
              </a:defRPr>
            </a:lvl7pPr>
            <a:lvl8pPr marL="3451225" indent="-230188" eaLnBrk="0" fontAlgn="base" hangingPunct="0">
              <a:spcBef>
                <a:spcPct val="30000"/>
              </a:spcBef>
              <a:spcAft>
                <a:spcPct val="0"/>
              </a:spcAft>
              <a:defRPr sz="1200">
                <a:solidFill>
                  <a:schemeClr val="tx1"/>
                </a:solidFill>
                <a:latin typeface="Arial" panose="020B0604020202020204" pitchFamily="34" charset="0"/>
              </a:defRPr>
            </a:lvl8pPr>
            <a:lvl9pPr marL="3908425" indent="-2301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5CF3F90-49EC-4605-B33D-3A08900D151A}" type="slidenum">
              <a:rPr lang="en-US" altLang="en-US" smtClean="0"/>
              <a:pPr>
                <a:spcBef>
                  <a:spcPct val="0"/>
                </a:spcBef>
              </a:pPr>
              <a:t>9</a:t>
            </a:fld>
            <a:endParaRPr lang="en-US" altLang="en-US" smtClean="0"/>
          </a:p>
        </p:txBody>
      </p:sp>
    </p:spTree>
    <p:extLst>
      <p:ext uri="{BB962C8B-B14F-4D97-AF65-F5344CB8AC3E}">
        <p14:creationId xmlns:p14="http://schemas.microsoft.com/office/powerpoint/2010/main" val="18825462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lang="en-US"/>
          </a:p>
        </p:txBody>
      </p:sp>
      <p:sp>
        <p:nvSpPr>
          <p:cNvPr id="4" name="Date Placeholder 3"/>
          <p:cNvSpPr>
            <a:spLocks noGrp="1"/>
          </p:cNvSpPr>
          <p:nvPr>
            <p:ph type="dt" sz="half" idx="10"/>
          </p:nvPr>
        </p:nvSpPr>
        <p:spPr/>
        <p:txBody>
          <a:bodyPr/>
          <a:lstStyle/>
          <a:p>
            <a:fld id="{5D36FB14-BC69-444C-9B93-AD69F9EAA399}" type="datetime1">
              <a:rPr lang="en-US" smtClean="0"/>
              <a:t>8/13/2018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753E1B1-E954-4465-BB16-1E3A8C6F56A0}" type="slidenum">
              <a:rPr lang="en-US" smtClean="0"/>
              <a:t>‹#›</a:t>
            </a:fld>
            <a:endParaRPr lang="en-US" dirty="0"/>
          </a:p>
        </p:txBody>
      </p:sp>
    </p:spTree>
    <p:extLst>
      <p:ext uri="{BB962C8B-B14F-4D97-AF65-F5344CB8AC3E}">
        <p14:creationId xmlns:p14="http://schemas.microsoft.com/office/powerpoint/2010/main" val="2666096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5E35C7EA-9F18-465A-B169-EF26B0832712}" type="datetime1">
              <a:rPr lang="en-US" smtClean="0"/>
              <a:t>8/13/2018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753E1B1-E954-4465-BB16-1E3A8C6F56A0}" type="slidenum">
              <a:rPr lang="en-US" smtClean="0"/>
              <a:t>‹#›</a:t>
            </a:fld>
            <a:endParaRPr lang="en-US" dirty="0"/>
          </a:p>
        </p:txBody>
      </p:sp>
    </p:spTree>
    <p:extLst>
      <p:ext uri="{BB962C8B-B14F-4D97-AF65-F5344CB8AC3E}">
        <p14:creationId xmlns:p14="http://schemas.microsoft.com/office/powerpoint/2010/main" val="27436583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CA"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123879FA-59A4-42A2-BC7B-A268D570BDA0}" type="datetime1">
              <a:rPr lang="en-US" smtClean="0"/>
              <a:t>8/13/2018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753E1B1-E954-4465-BB16-1E3A8C6F56A0}" type="slidenum">
              <a:rPr lang="en-US" smtClean="0"/>
              <a:t>‹#›</a:t>
            </a:fld>
            <a:endParaRPr lang="en-US" dirty="0"/>
          </a:p>
        </p:txBody>
      </p:sp>
    </p:spTree>
    <p:extLst>
      <p:ext uri="{BB962C8B-B14F-4D97-AF65-F5344CB8AC3E}">
        <p14:creationId xmlns:p14="http://schemas.microsoft.com/office/powerpoint/2010/main" val="515637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solidFill>
            <a:srgbClr val="1E587C"/>
          </a:solidFill>
        </p:spPr>
        <p:txBody>
          <a:bodyPr>
            <a:normAutofit/>
          </a:bodyPr>
          <a:lstStyle>
            <a:lvl1pPr>
              <a:defRPr sz="1800" b="1" i="0">
                <a:solidFill>
                  <a:schemeClr val="bg1"/>
                </a:solidFill>
                <a:latin typeface="Open Sans"/>
                <a:cs typeface="Open Sans"/>
              </a:defRPr>
            </a:lvl1pPr>
          </a:lstStyle>
          <a:p>
            <a:r>
              <a:rPr lang="en-CA" dirty="0" smtClean="0"/>
              <a:t>CLICK TO EDIT MASTER TITLE STYLE</a:t>
            </a:r>
            <a:endParaRPr lang="en-US" dirty="0"/>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6E3B66F5-96BE-4E58-BE09-2434D3BB6620}" type="datetime1">
              <a:rPr lang="en-US" smtClean="0"/>
              <a:t>8/13/2018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753E1B1-E954-4465-BB16-1E3A8C6F56A0}" type="slidenum">
              <a:rPr lang="en-US" smtClean="0"/>
              <a:t>‹#›</a:t>
            </a:fld>
            <a:endParaRPr lang="en-US" dirty="0"/>
          </a:p>
        </p:txBody>
      </p:sp>
    </p:spTree>
    <p:extLst>
      <p:ext uri="{BB962C8B-B14F-4D97-AF65-F5344CB8AC3E}">
        <p14:creationId xmlns:p14="http://schemas.microsoft.com/office/powerpoint/2010/main" val="4189059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36429F47-E61D-4F9A-8A5C-A3EAE8E3C3B7}" type="datetime1">
              <a:rPr lang="en-US" smtClean="0"/>
              <a:t>8/13/2018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753E1B1-E954-4465-BB16-1E3A8C6F56A0}" type="slidenum">
              <a:rPr lang="en-US" smtClean="0"/>
              <a:t>‹#›</a:t>
            </a:fld>
            <a:endParaRPr lang="en-US" dirty="0"/>
          </a:p>
        </p:txBody>
      </p:sp>
    </p:spTree>
    <p:extLst>
      <p:ext uri="{BB962C8B-B14F-4D97-AF65-F5344CB8AC3E}">
        <p14:creationId xmlns:p14="http://schemas.microsoft.com/office/powerpoint/2010/main" val="2533183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Date Placeholder 4"/>
          <p:cNvSpPr>
            <a:spLocks noGrp="1"/>
          </p:cNvSpPr>
          <p:nvPr>
            <p:ph type="dt" sz="half" idx="10"/>
          </p:nvPr>
        </p:nvSpPr>
        <p:spPr/>
        <p:txBody>
          <a:bodyPr/>
          <a:lstStyle/>
          <a:p>
            <a:fld id="{A8CC0DC5-78ED-4A78-BFDC-ACC65B9E61BD}" type="datetime1">
              <a:rPr lang="en-US" smtClean="0"/>
              <a:t>8/13/2018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753E1B1-E954-4465-BB16-1E3A8C6F56A0}" type="slidenum">
              <a:rPr lang="en-US" smtClean="0"/>
              <a:t>‹#›</a:t>
            </a:fld>
            <a:endParaRPr lang="en-US" dirty="0"/>
          </a:p>
        </p:txBody>
      </p:sp>
    </p:spTree>
    <p:extLst>
      <p:ext uri="{BB962C8B-B14F-4D97-AF65-F5344CB8AC3E}">
        <p14:creationId xmlns:p14="http://schemas.microsoft.com/office/powerpoint/2010/main" val="1370200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7" name="Date Placeholder 6"/>
          <p:cNvSpPr>
            <a:spLocks noGrp="1"/>
          </p:cNvSpPr>
          <p:nvPr>
            <p:ph type="dt" sz="half" idx="10"/>
          </p:nvPr>
        </p:nvSpPr>
        <p:spPr/>
        <p:txBody>
          <a:bodyPr/>
          <a:lstStyle/>
          <a:p>
            <a:fld id="{59A3A287-0357-49E4-8C7F-A030DAE071D4}" type="datetime1">
              <a:rPr lang="en-US" smtClean="0"/>
              <a:t>8/13/2018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753E1B1-E954-4465-BB16-1E3A8C6F56A0}" type="slidenum">
              <a:rPr lang="en-US" smtClean="0"/>
              <a:t>‹#›</a:t>
            </a:fld>
            <a:endParaRPr lang="en-US" dirty="0"/>
          </a:p>
        </p:txBody>
      </p:sp>
    </p:spTree>
    <p:extLst>
      <p:ext uri="{BB962C8B-B14F-4D97-AF65-F5344CB8AC3E}">
        <p14:creationId xmlns:p14="http://schemas.microsoft.com/office/powerpoint/2010/main" val="215186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Date Placeholder 2"/>
          <p:cNvSpPr>
            <a:spLocks noGrp="1"/>
          </p:cNvSpPr>
          <p:nvPr>
            <p:ph type="dt" sz="half" idx="10"/>
          </p:nvPr>
        </p:nvSpPr>
        <p:spPr/>
        <p:txBody>
          <a:bodyPr/>
          <a:lstStyle/>
          <a:p>
            <a:fld id="{C0570266-7C43-4691-B575-945B43BE0AC7}" type="datetime1">
              <a:rPr lang="en-US" smtClean="0"/>
              <a:t>8/13/2018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753E1B1-E954-4465-BB16-1E3A8C6F56A0}" type="slidenum">
              <a:rPr lang="en-US" smtClean="0"/>
              <a:t>‹#›</a:t>
            </a:fld>
            <a:endParaRPr lang="en-US" dirty="0"/>
          </a:p>
        </p:txBody>
      </p:sp>
    </p:spTree>
    <p:extLst>
      <p:ext uri="{BB962C8B-B14F-4D97-AF65-F5344CB8AC3E}">
        <p14:creationId xmlns:p14="http://schemas.microsoft.com/office/powerpoint/2010/main" val="1880960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603A9E-49E4-459C-974D-F88217B4BCAF}" type="datetime1">
              <a:rPr lang="en-US" smtClean="0"/>
              <a:t>8/13/2018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753E1B1-E954-4465-BB16-1E3A8C6F56A0}" type="slidenum">
              <a:rPr lang="en-US" smtClean="0"/>
              <a:t>‹#›</a:t>
            </a:fld>
            <a:endParaRPr lang="en-US" dirty="0"/>
          </a:p>
        </p:txBody>
      </p:sp>
    </p:spTree>
    <p:extLst>
      <p:ext uri="{BB962C8B-B14F-4D97-AF65-F5344CB8AC3E}">
        <p14:creationId xmlns:p14="http://schemas.microsoft.com/office/powerpoint/2010/main" val="4155842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CA"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5A580534-5B20-4715-964A-4E24A57DB2C9}" type="datetime1">
              <a:rPr lang="en-US" smtClean="0"/>
              <a:t>8/13/2018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753E1B1-E954-4465-BB16-1E3A8C6F56A0}" type="slidenum">
              <a:rPr lang="en-US" smtClean="0"/>
              <a:t>‹#›</a:t>
            </a:fld>
            <a:endParaRPr lang="en-US" dirty="0"/>
          </a:p>
        </p:txBody>
      </p:sp>
    </p:spTree>
    <p:extLst>
      <p:ext uri="{BB962C8B-B14F-4D97-AF65-F5344CB8AC3E}">
        <p14:creationId xmlns:p14="http://schemas.microsoft.com/office/powerpoint/2010/main" val="1534660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CA"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AB15F487-6236-46EC-BF27-8EAAA7C968A0}" type="datetime1">
              <a:rPr lang="en-US" smtClean="0"/>
              <a:t>8/13/2018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753E1B1-E954-4465-BB16-1E3A8C6F56A0}" type="slidenum">
              <a:rPr lang="en-US" smtClean="0"/>
              <a:t>‹#›</a:t>
            </a:fld>
            <a:endParaRPr lang="en-US" dirty="0"/>
          </a:p>
        </p:txBody>
      </p:sp>
    </p:spTree>
    <p:extLst>
      <p:ext uri="{BB962C8B-B14F-4D97-AF65-F5344CB8AC3E}">
        <p14:creationId xmlns:p14="http://schemas.microsoft.com/office/powerpoint/2010/main" val="2115418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CA"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CBC191-E459-4625-97AF-7AC3726FCB04}" type="datetime1">
              <a:rPr lang="en-US" smtClean="0"/>
              <a:t>8/13/2018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53E1B1-E954-4465-BB16-1E3A8C6F56A0}" type="slidenum">
              <a:rPr lang="en-US" smtClean="0"/>
              <a:t>‹#›</a:t>
            </a:fld>
            <a:endParaRPr lang="en-US" dirty="0"/>
          </a:p>
        </p:txBody>
      </p:sp>
      <p:sp>
        <p:nvSpPr>
          <p:cNvPr id="7" name="Rectangle 3"/>
          <p:cNvSpPr txBox="1">
            <a:spLocks noChangeArrowheads="1"/>
          </p:cNvSpPr>
          <p:nvPr userDrawn="1"/>
        </p:nvSpPr>
        <p:spPr>
          <a:xfrm>
            <a:off x="0" y="6409267"/>
            <a:ext cx="9144000" cy="457200"/>
          </a:xfrm>
          <a:prstGeom prst="rect">
            <a:avLst/>
          </a:prstGeom>
          <a:solidFill>
            <a:srgbClr val="1E587C"/>
          </a:solidFill>
        </p:spPr>
        <p:txBody>
          <a:bodyPr vert="horz" lIns="91440" tIns="45720" rIns="91440" bIns="45720" rtlCol="0" anchor="ctr">
            <a:normAutofit/>
          </a:bodyPr>
          <a:lstStyle>
            <a:lvl1pPr algn="ctr" defTabSz="457200" rtl="0" eaLnBrk="1" latinLnBrk="0" hangingPunct="1">
              <a:spcBef>
                <a:spcPct val="0"/>
              </a:spcBef>
              <a:buNone/>
              <a:defRPr sz="1800" b="1" i="0" kern="1200">
                <a:solidFill>
                  <a:schemeClr val="bg1"/>
                </a:solidFill>
                <a:latin typeface="Open Sans"/>
                <a:ea typeface="+mj-ea"/>
                <a:cs typeface="Open Sans"/>
              </a:defRPr>
            </a:lvl1pPr>
          </a:lstStyle>
          <a:p>
            <a:endParaRPr lang="en-US" altLang="en-US" sz="1000" b="0" dirty="0" smtClean="0"/>
          </a:p>
        </p:txBody>
      </p:sp>
    </p:spTree>
    <p:extLst>
      <p:ext uri="{BB962C8B-B14F-4D97-AF65-F5344CB8AC3E}">
        <p14:creationId xmlns:p14="http://schemas.microsoft.com/office/powerpoint/2010/main" val="3582480353"/>
      </p:ext>
    </p:extLst>
  </p:cSld>
  <p:clrMap bg1="lt1" tx1="dk1" bg2="lt2" tx2="dk2" accent1="accent1" accent2="accent2" accent3="accent3" accent4="accent4" accent5="accent5" accent6="accent6" hlink="hlink" folHlink="folHlink"/>
  <p:sldLayoutIdLst>
    <p:sldLayoutId id="2147484470" r:id="rId1"/>
    <p:sldLayoutId id="2147484471" r:id="rId2"/>
    <p:sldLayoutId id="2147484472" r:id="rId3"/>
    <p:sldLayoutId id="2147484473" r:id="rId4"/>
    <p:sldLayoutId id="2147484474" r:id="rId5"/>
    <p:sldLayoutId id="2147484475" r:id="rId6"/>
    <p:sldLayoutId id="2147484476" r:id="rId7"/>
    <p:sldLayoutId id="2147484477" r:id="rId8"/>
    <p:sldLayoutId id="2147484478" r:id="rId9"/>
    <p:sldLayoutId id="2147484479" r:id="rId10"/>
    <p:sldLayoutId id="2147484480"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3.emf"/></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ctrTitle"/>
          </p:nvPr>
        </p:nvSpPr>
        <p:spPr>
          <a:xfrm>
            <a:off x="0" y="0"/>
            <a:ext cx="9144000" cy="3509963"/>
          </a:xfrm>
          <a:solidFill>
            <a:srgbClr val="1E587C"/>
          </a:solidFill>
        </p:spPr>
        <p:txBody>
          <a:bodyPr>
            <a:normAutofit/>
          </a:bodyPr>
          <a:lstStyle/>
          <a:p>
            <a:r>
              <a:rPr lang="fr-CA" altLang="en-US" sz="4000" b="1" cap="all" dirty="0" smtClean="0">
                <a:solidFill>
                  <a:schemeClr val="bg1"/>
                </a:solidFill>
                <a:latin typeface="Open Sans"/>
                <a:cs typeface="Open Sans"/>
              </a:rPr>
              <a:t>Se </a:t>
            </a:r>
            <a:r>
              <a:rPr lang="fr-CA" altLang="en-US" sz="4000" b="1" cap="all" dirty="0" smtClean="0">
                <a:solidFill>
                  <a:schemeClr val="bg1"/>
                </a:solidFill>
                <a:latin typeface="Open Sans"/>
                <a:cs typeface="Open Sans"/>
              </a:rPr>
              <a:t>préparer à la retraite</a:t>
            </a:r>
          </a:p>
        </p:txBody>
      </p:sp>
    </p:spTree>
    <p:extLst>
      <p:ext uri="{BB962C8B-B14F-4D97-AF65-F5344CB8AC3E}">
        <p14:creationId xmlns:p14="http://schemas.microsoft.com/office/powerpoint/2010/main" val="36216192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1"/>
          <p:cNvSpPr>
            <a:spLocks noChangeArrowheads="1"/>
          </p:cNvSpPr>
          <p:nvPr/>
        </p:nvSpPr>
        <p:spPr bwMode="auto">
          <a:xfrm>
            <a:off x="228600" y="3048000"/>
            <a:ext cx="8915400" cy="3657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round/>
                <a:headEnd/>
                <a:tailEnd/>
              </a14:hiddenLine>
            </a:ext>
          </a:extLst>
        </p:spPr>
        <p:txBody>
          <a:bodyPr/>
          <a:lstStyle>
            <a:lvl1pPr marL="342900" indent="-342900">
              <a:spcBef>
                <a:spcPct val="20000"/>
              </a:spcBef>
              <a:buBlip>
                <a:blip r:embed="rId3"/>
              </a:buBlip>
              <a:defRPr sz="2600" b="1">
                <a:solidFill>
                  <a:schemeClr val="tx1"/>
                </a:solidFill>
                <a:latin typeface="Verdana" panose="020B0604030504040204" pitchFamily="34" charset="0"/>
              </a:defRPr>
            </a:lvl1pPr>
            <a:lvl2pPr marL="742950" indent="-285750">
              <a:spcBef>
                <a:spcPct val="20000"/>
              </a:spcBef>
              <a:buClr>
                <a:srgbClr val="000000"/>
              </a:buClr>
              <a:buFont typeface="Wingdings" panose="05000000000000000000" pitchFamily="2" charset="2"/>
              <a:buChar char="Ø"/>
              <a:defRPr sz="2400">
                <a:solidFill>
                  <a:schemeClr val="tx1"/>
                </a:solidFill>
                <a:latin typeface="Verdana" panose="020B0604030504040204" pitchFamily="34" charset="0"/>
              </a:defRPr>
            </a:lvl2pPr>
            <a:lvl3pPr marL="1143000" indent="-228600">
              <a:spcBef>
                <a:spcPct val="20000"/>
              </a:spcBef>
              <a:buClr>
                <a:srgbClr val="000000"/>
              </a:buClr>
              <a:buChar char="•"/>
              <a:defRPr sz="2000">
                <a:solidFill>
                  <a:schemeClr val="tx1"/>
                </a:solidFill>
                <a:latin typeface="Verdana" panose="020B0604030504040204" pitchFamily="34" charset="0"/>
              </a:defRPr>
            </a:lvl3pPr>
            <a:lvl4pPr marL="1600200" indent="-228600">
              <a:spcBef>
                <a:spcPct val="20000"/>
              </a:spcBef>
              <a:buChar char="–"/>
              <a:defRPr>
                <a:solidFill>
                  <a:schemeClr val="tx1"/>
                </a:solidFill>
                <a:latin typeface="Verdana" panose="020B0604030504040204" pitchFamily="34" charset="0"/>
              </a:defRPr>
            </a:lvl4pPr>
            <a:lvl5pPr marL="2057400" indent="-228600">
              <a:spcBef>
                <a:spcPct val="20000"/>
              </a:spcBef>
              <a:buChar char="»"/>
              <a:defRPr sz="1600">
                <a:solidFill>
                  <a:schemeClr val="tx1"/>
                </a:solidFill>
                <a:latin typeface="Verdana" panose="020B0604030504040204" pitchFamily="34" charset="0"/>
              </a:defRPr>
            </a:lvl5pPr>
            <a:lvl6pPr marL="2514600" indent="-228600" eaLnBrk="0" fontAlgn="base" hangingPunct="0">
              <a:spcBef>
                <a:spcPct val="20000"/>
              </a:spcBef>
              <a:spcAft>
                <a:spcPct val="0"/>
              </a:spcAft>
              <a:buChar char="»"/>
              <a:defRPr sz="1600">
                <a:solidFill>
                  <a:schemeClr val="tx1"/>
                </a:solidFill>
                <a:latin typeface="Verdana" panose="020B0604030504040204" pitchFamily="34" charset="0"/>
              </a:defRPr>
            </a:lvl6pPr>
            <a:lvl7pPr marL="2971800" indent="-228600" eaLnBrk="0" fontAlgn="base" hangingPunct="0">
              <a:spcBef>
                <a:spcPct val="20000"/>
              </a:spcBef>
              <a:spcAft>
                <a:spcPct val="0"/>
              </a:spcAft>
              <a:buChar char="»"/>
              <a:defRPr sz="1600">
                <a:solidFill>
                  <a:schemeClr val="tx1"/>
                </a:solidFill>
                <a:latin typeface="Verdana" panose="020B0604030504040204" pitchFamily="34" charset="0"/>
              </a:defRPr>
            </a:lvl7pPr>
            <a:lvl8pPr marL="3429000" indent="-228600" eaLnBrk="0" fontAlgn="base" hangingPunct="0">
              <a:spcBef>
                <a:spcPct val="20000"/>
              </a:spcBef>
              <a:spcAft>
                <a:spcPct val="0"/>
              </a:spcAft>
              <a:buChar char="»"/>
              <a:defRPr sz="1600">
                <a:solidFill>
                  <a:schemeClr val="tx1"/>
                </a:solidFill>
                <a:latin typeface="Verdana" panose="020B0604030504040204" pitchFamily="34" charset="0"/>
              </a:defRPr>
            </a:lvl8pPr>
            <a:lvl9pPr marL="3886200" indent="-228600" eaLnBrk="0" fontAlgn="base" hangingPunct="0">
              <a:spcBef>
                <a:spcPct val="20000"/>
              </a:spcBef>
              <a:spcAft>
                <a:spcPct val="0"/>
              </a:spcAft>
              <a:buChar char="»"/>
              <a:defRPr sz="1600">
                <a:solidFill>
                  <a:schemeClr val="tx1"/>
                </a:solidFill>
                <a:latin typeface="Verdana" panose="020B0604030504040204" pitchFamily="34" charset="0"/>
              </a:defRPr>
            </a:lvl9pPr>
          </a:lstStyle>
          <a:p>
            <a:pPr eaLnBrk="1" hangingPunct="1">
              <a:lnSpc>
                <a:spcPct val="80000"/>
              </a:lnSpc>
            </a:pPr>
            <a:endParaRPr lang="en-US" altLang="en-US" sz="1600" b="0"/>
          </a:p>
        </p:txBody>
      </p:sp>
      <p:sp>
        <p:nvSpPr>
          <p:cNvPr id="6" name="Rectangle 3"/>
          <p:cNvSpPr txBox="1">
            <a:spLocks noChangeArrowheads="1"/>
          </p:cNvSpPr>
          <p:nvPr/>
        </p:nvSpPr>
        <p:spPr>
          <a:xfrm>
            <a:off x="0" y="0"/>
            <a:ext cx="9143999" cy="838200"/>
          </a:xfrm>
          <a:prstGeom prst="rect">
            <a:avLst/>
          </a:prstGeom>
          <a:solidFill>
            <a:srgbClr val="1E587C"/>
          </a:solidFill>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511175"/>
            <a:r>
              <a:rPr lang="fr-CA" altLang="en-US" sz="2400" b="1" dirty="0" smtClean="0">
                <a:solidFill>
                  <a:srgbClr val="FFFFFF"/>
                </a:solidFill>
                <a:latin typeface="Open Sans"/>
                <a:cs typeface="Open Sans"/>
              </a:rPr>
              <a:t>3</a:t>
            </a:r>
            <a:r>
              <a:rPr lang="fr-CA" altLang="en-US" sz="2400" b="1" dirty="0" smtClean="0">
                <a:solidFill>
                  <a:srgbClr val="FFFFFF"/>
                </a:solidFill>
                <a:latin typeface="Open Sans"/>
                <a:cs typeface="Open Sans"/>
              </a:rPr>
              <a:t>. </a:t>
            </a:r>
            <a:r>
              <a:rPr lang="fr-CA" altLang="en-US" sz="2400" b="1" cap="all" dirty="0" smtClean="0">
                <a:solidFill>
                  <a:srgbClr val="FFFFFF"/>
                </a:solidFill>
                <a:latin typeface="Open Sans"/>
                <a:cs typeface="Open Sans"/>
              </a:rPr>
              <a:t>Milieu de carrière</a:t>
            </a:r>
            <a:endParaRPr lang="fr-CA" altLang="en-US" sz="2400" b="1" cap="all" dirty="0">
              <a:solidFill>
                <a:srgbClr val="FFFFFF"/>
              </a:solidFill>
              <a:latin typeface="Open Sans"/>
              <a:cs typeface="Open Sans"/>
            </a:endParaRPr>
          </a:p>
        </p:txBody>
      </p:sp>
      <p:sp>
        <p:nvSpPr>
          <p:cNvPr id="7" name="Rectangle 10"/>
          <p:cNvSpPr txBox="1">
            <a:spLocks noChangeArrowheads="1"/>
          </p:cNvSpPr>
          <p:nvPr/>
        </p:nvSpPr>
        <p:spPr bwMode="auto">
          <a:xfrm>
            <a:off x="609600" y="1295400"/>
            <a:ext cx="7315200" cy="457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Blip>
                <a:blip r:embed="rId3"/>
              </a:buBlip>
              <a:defRPr sz="26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00"/>
              </a:buClr>
              <a:buFont typeface="Wingdings" pitchFamily="2" charset="2"/>
              <a:buChar char="Ø"/>
              <a:defRPr sz="2400">
                <a:solidFill>
                  <a:schemeClr val="tx1"/>
                </a:solidFill>
                <a:latin typeface="+mn-lt"/>
              </a:defRPr>
            </a:lvl2pPr>
            <a:lvl3pPr marL="1143000" indent="-228600" algn="l" rtl="0" eaLnBrk="0" fontAlgn="base" hangingPunct="0">
              <a:spcBef>
                <a:spcPct val="20000"/>
              </a:spcBef>
              <a:spcAft>
                <a:spcPct val="0"/>
              </a:spcAft>
              <a:buClr>
                <a:srgbClr val="000000"/>
              </a:buClr>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0" indent="0">
              <a:spcBef>
                <a:spcPts val="1200"/>
              </a:spcBef>
              <a:buClr>
                <a:srgbClr val="FFC000"/>
              </a:buClr>
              <a:buSzPct val="150000"/>
              <a:buNone/>
              <a:defRPr/>
            </a:pPr>
            <a:r>
              <a:rPr lang="fr-CA" altLang="en-US" sz="2000" kern="0" dirty="0" smtClean="0">
                <a:solidFill>
                  <a:srgbClr val="33373D"/>
                </a:solidFill>
                <a:latin typeface="Open Sans"/>
                <a:cs typeface="Open Sans"/>
              </a:rPr>
              <a:t>Comprendre ma rente  </a:t>
            </a:r>
          </a:p>
          <a:p>
            <a:pPr>
              <a:spcBef>
                <a:spcPts val="1200"/>
              </a:spcBef>
              <a:buClr>
                <a:srgbClr val="1E587C"/>
              </a:buClr>
              <a:buSzPct val="150000"/>
              <a:buFont typeface="Arial"/>
              <a:buChar char="•"/>
              <a:defRPr/>
            </a:pPr>
            <a:r>
              <a:rPr lang="fr-CA" altLang="en-US" sz="1800" b="0" kern="0" dirty="0" smtClean="0">
                <a:latin typeface="Open Sans"/>
                <a:cs typeface="Open Sans"/>
              </a:rPr>
              <a:t>En désignant un bénéficiaire pour ma rente du RREO, je m’assure que mes prestations seront versées selon ma volonté. </a:t>
            </a:r>
          </a:p>
          <a:p>
            <a:pPr>
              <a:spcBef>
                <a:spcPts val="1200"/>
              </a:spcBef>
              <a:buClr>
                <a:srgbClr val="1E587C"/>
              </a:buClr>
              <a:buSzPct val="150000"/>
              <a:buFont typeface="Arial"/>
              <a:buChar char="•"/>
              <a:defRPr/>
            </a:pPr>
            <a:r>
              <a:rPr lang="fr-CA" altLang="en-US" sz="1800" b="0" kern="0" dirty="0" smtClean="0">
                <a:latin typeface="Open Sans"/>
                <a:cs typeface="Open Sans"/>
              </a:rPr>
              <a:t>Mon conjoint y sera automatiquement admissible; je devrais donc désigner quelqu’un d’autre.  </a:t>
            </a:r>
          </a:p>
          <a:p>
            <a:pPr>
              <a:spcBef>
                <a:spcPts val="1200"/>
              </a:spcBef>
              <a:buClr>
                <a:srgbClr val="1E587C"/>
              </a:buClr>
              <a:buSzPct val="150000"/>
              <a:buFont typeface="Arial"/>
              <a:buChar char="•"/>
              <a:defRPr/>
            </a:pPr>
            <a:r>
              <a:rPr lang="fr-CA" altLang="en-US" sz="1800" b="0" kern="0" dirty="0" smtClean="0">
                <a:latin typeface="Open Sans"/>
                <a:cs typeface="Open Sans"/>
              </a:rPr>
              <a:t>Je peux mettre à jour les renseignements personnels suivants en accédant à mon compte du RREO en ligne :</a:t>
            </a:r>
          </a:p>
          <a:p>
            <a:pPr lvl="1">
              <a:spcBef>
                <a:spcPts val="1200"/>
              </a:spcBef>
              <a:buClr>
                <a:srgbClr val="33373D"/>
              </a:buClr>
              <a:buSzPct val="100000"/>
              <a:buFont typeface="Arial"/>
              <a:buChar char="•"/>
              <a:defRPr/>
            </a:pPr>
            <a:r>
              <a:rPr lang="fr-CA" altLang="en-US" sz="1800" kern="0" dirty="0" smtClean="0">
                <a:latin typeface="Open Sans"/>
                <a:cs typeface="Open Sans"/>
              </a:rPr>
              <a:t>État matrimonial </a:t>
            </a:r>
          </a:p>
          <a:p>
            <a:pPr lvl="1">
              <a:spcBef>
                <a:spcPts val="1200"/>
              </a:spcBef>
              <a:buClr>
                <a:srgbClr val="33373D"/>
              </a:buClr>
              <a:buSzPct val="100000"/>
              <a:buFont typeface="Arial"/>
              <a:buChar char="•"/>
              <a:defRPr/>
            </a:pPr>
            <a:r>
              <a:rPr lang="fr-CA" altLang="en-US" sz="1800" kern="0" dirty="0" smtClean="0">
                <a:latin typeface="Open Sans"/>
                <a:cs typeface="Open Sans"/>
              </a:rPr>
              <a:t>Désignation de bénéficiaire</a:t>
            </a:r>
          </a:p>
          <a:p>
            <a:pPr>
              <a:spcBef>
                <a:spcPts val="1200"/>
              </a:spcBef>
              <a:buClr>
                <a:srgbClr val="1E587C"/>
              </a:buClr>
              <a:buSzPct val="150000"/>
              <a:buFont typeface="Arial"/>
              <a:buChar char="•"/>
              <a:defRPr/>
            </a:pPr>
            <a:r>
              <a:rPr lang="fr-CA" altLang="en-US" sz="1800" b="0" kern="0" dirty="0" smtClean="0">
                <a:latin typeface="Open Sans"/>
                <a:cs typeface="Open Sans"/>
              </a:rPr>
              <a:t>Je peux générer des estimations de rente en accédant à mon compte du RREO en ligne. </a:t>
            </a:r>
            <a:endParaRPr lang="fr-CA" altLang="en-US" sz="1800" b="0" kern="0" dirty="0">
              <a:latin typeface="Open Sans"/>
              <a:cs typeface="Open Sans"/>
            </a:endParaRPr>
          </a:p>
        </p:txBody>
      </p:sp>
    </p:spTree>
    <p:extLst>
      <p:ext uri="{BB962C8B-B14F-4D97-AF65-F5344CB8AC3E}">
        <p14:creationId xmlns:p14="http://schemas.microsoft.com/office/powerpoint/2010/main" val="31736812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1"/>
          <p:cNvSpPr>
            <a:spLocks noChangeArrowheads="1"/>
          </p:cNvSpPr>
          <p:nvPr/>
        </p:nvSpPr>
        <p:spPr bwMode="auto">
          <a:xfrm>
            <a:off x="228600" y="3048000"/>
            <a:ext cx="8915400" cy="3657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round/>
                <a:headEnd/>
                <a:tailEnd/>
              </a14:hiddenLine>
            </a:ext>
          </a:extLst>
        </p:spPr>
        <p:txBody>
          <a:bodyPr/>
          <a:lstStyle>
            <a:lvl1pPr marL="342900" indent="-342900">
              <a:spcBef>
                <a:spcPct val="20000"/>
              </a:spcBef>
              <a:buBlip>
                <a:blip r:embed="rId3"/>
              </a:buBlip>
              <a:defRPr sz="2600" b="1">
                <a:solidFill>
                  <a:schemeClr val="tx1"/>
                </a:solidFill>
                <a:latin typeface="Verdana" panose="020B0604030504040204" pitchFamily="34" charset="0"/>
              </a:defRPr>
            </a:lvl1pPr>
            <a:lvl2pPr marL="742950" indent="-285750">
              <a:spcBef>
                <a:spcPct val="20000"/>
              </a:spcBef>
              <a:buClr>
                <a:srgbClr val="000000"/>
              </a:buClr>
              <a:buFont typeface="Wingdings" panose="05000000000000000000" pitchFamily="2" charset="2"/>
              <a:buChar char="Ø"/>
              <a:defRPr sz="2400">
                <a:solidFill>
                  <a:schemeClr val="tx1"/>
                </a:solidFill>
                <a:latin typeface="Verdana" panose="020B0604030504040204" pitchFamily="34" charset="0"/>
              </a:defRPr>
            </a:lvl2pPr>
            <a:lvl3pPr marL="1143000" indent="-228600">
              <a:spcBef>
                <a:spcPct val="20000"/>
              </a:spcBef>
              <a:buClr>
                <a:srgbClr val="000000"/>
              </a:buClr>
              <a:buChar char="•"/>
              <a:defRPr sz="2000">
                <a:solidFill>
                  <a:schemeClr val="tx1"/>
                </a:solidFill>
                <a:latin typeface="Verdana" panose="020B0604030504040204" pitchFamily="34" charset="0"/>
              </a:defRPr>
            </a:lvl3pPr>
            <a:lvl4pPr marL="1600200" indent="-228600">
              <a:spcBef>
                <a:spcPct val="20000"/>
              </a:spcBef>
              <a:buChar char="–"/>
              <a:defRPr>
                <a:solidFill>
                  <a:schemeClr val="tx1"/>
                </a:solidFill>
                <a:latin typeface="Verdana" panose="020B0604030504040204" pitchFamily="34" charset="0"/>
              </a:defRPr>
            </a:lvl4pPr>
            <a:lvl5pPr marL="2057400" indent="-228600">
              <a:spcBef>
                <a:spcPct val="20000"/>
              </a:spcBef>
              <a:buChar char="»"/>
              <a:defRPr sz="1600">
                <a:solidFill>
                  <a:schemeClr val="tx1"/>
                </a:solidFill>
                <a:latin typeface="Verdana" panose="020B0604030504040204" pitchFamily="34" charset="0"/>
              </a:defRPr>
            </a:lvl5pPr>
            <a:lvl6pPr marL="2514600" indent="-228600" eaLnBrk="0" fontAlgn="base" hangingPunct="0">
              <a:spcBef>
                <a:spcPct val="20000"/>
              </a:spcBef>
              <a:spcAft>
                <a:spcPct val="0"/>
              </a:spcAft>
              <a:buChar char="»"/>
              <a:defRPr sz="1600">
                <a:solidFill>
                  <a:schemeClr val="tx1"/>
                </a:solidFill>
                <a:latin typeface="Verdana" panose="020B0604030504040204" pitchFamily="34" charset="0"/>
              </a:defRPr>
            </a:lvl6pPr>
            <a:lvl7pPr marL="2971800" indent="-228600" eaLnBrk="0" fontAlgn="base" hangingPunct="0">
              <a:spcBef>
                <a:spcPct val="20000"/>
              </a:spcBef>
              <a:spcAft>
                <a:spcPct val="0"/>
              </a:spcAft>
              <a:buChar char="»"/>
              <a:defRPr sz="1600">
                <a:solidFill>
                  <a:schemeClr val="tx1"/>
                </a:solidFill>
                <a:latin typeface="Verdana" panose="020B0604030504040204" pitchFamily="34" charset="0"/>
              </a:defRPr>
            </a:lvl7pPr>
            <a:lvl8pPr marL="3429000" indent="-228600" eaLnBrk="0" fontAlgn="base" hangingPunct="0">
              <a:spcBef>
                <a:spcPct val="20000"/>
              </a:spcBef>
              <a:spcAft>
                <a:spcPct val="0"/>
              </a:spcAft>
              <a:buChar char="»"/>
              <a:defRPr sz="1600">
                <a:solidFill>
                  <a:schemeClr val="tx1"/>
                </a:solidFill>
                <a:latin typeface="Verdana" panose="020B0604030504040204" pitchFamily="34" charset="0"/>
              </a:defRPr>
            </a:lvl8pPr>
            <a:lvl9pPr marL="3886200" indent="-228600" eaLnBrk="0" fontAlgn="base" hangingPunct="0">
              <a:spcBef>
                <a:spcPct val="20000"/>
              </a:spcBef>
              <a:spcAft>
                <a:spcPct val="0"/>
              </a:spcAft>
              <a:buChar char="»"/>
              <a:defRPr sz="1600">
                <a:solidFill>
                  <a:schemeClr val="tx1"/>
                </a:solidFill>
                <a:latin typeface="Verdana" panose="020B0604030504040204" pitchFamily="34" charset="0"/>
              </a:defRPr>
            </a:lvl9pPr>
          </a:lstStyle>
          <a:p>
            <a:pPr eaLnBrk="1" hangingPunct="1">
              <a:lnSpc>
                <a:spcPct val="80000"/>
              </a:lnSpc>
            </a:pPr>
            <a:endParaRPr lang="en-US" altLang="en-US" sz="1600" b="0"/>
          </a:p>
        </p:txBody>
      </p:sp>
      <p:sp>
        <p:nvSpPr>
          <p:cNvPr id="7" name="Rectangle 3"/>
          <p:cNvSpPr txBox="1">
            <a:spLocks noChangeArrowheads="1"/>
          </p:cNvSpPr>
          <p:nvPr/>
        </p:nvSpPr>
        <p:spPr>
          <a:xfrm>
            <a:off x="0" y="0"/>
            <a:ext cx="9143999" cy="838200"/>
          </a:xfrm>
          <a:prstGeom prst="rect">
            <a:avLst/>
          </a:prstGeom>
          <a:solidFill>
            <a:srgbClr val="1E587C"/>
          </a:solidFill>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511175"/>
            <a:r>
              <a:rPr lang="fr-CA" altLang="en-US" sz="2400" b="1" dirty="0" smtClean="0">
                <a:solidFill>
                  <a:srgbClr val="FFFFFF"/>
                </a:solidFill>
                <a:latin typeface="Open Sans"/>
                <a:cs typeface="Open Sans"/>
              </a:rPr>
              <a:t>3</a:t>
            </a:r>
            <a:r>
              <a:rPr lang="fr-CA" altLang="en-US" sz="2400" b="1" dirty="0" smtClean="0">
                <a:solidFill>
                  <a:srgbClr val="FFFFFF"/>
                </a:solidFill>
                <a:latin typeface="Open Sans"/>
                <a:cs typeface="Open Sans"/>
              </a:rPr>
              <a:t>. </a:t>
            </a:r>
            <a:r>
              <a:rPr lang="fr-CA" altLang="en-US" sz="2400" b="1" cap="all" dirty="0" smtClean="0">
                <a:solidFill>
                  <a:srgbClr val="FFFFFF"/>
                </a:solidFill>
                <a:latin typeface="Open Sans"/>
                <a:cs typeface="Open Sans"/>
              </a:rPr>
              <a:t>Milieu de carrière</a:t>
            </a:r>
            <a:endParaRPr lang="fr-CA" altLang="en-US" sz="2400" b="1" dirty="0" smtClean="0">
              <a:solidFill>
                <a:srgbClr val="FFFFFF"/>
              </a:solidFill>
              <a:latin typeface="Open Sans"/>
              <a:cs typeface="Open Sans"/>
            </a:endParaRPr>
          </a:p>
        </p:txBody>
      </p:sp>
      <p:sp>
        <p:nvSpPr>
          <p:cNvPr id="9" name="Rectangle 10"/>
          <p:cNvSpPr txBox="1">
            <a:spLocks noChangeArrowheads="1"/>
          </p:cNvSpPr>
          <p:nvPr/>
        </p:nvSpPr>
        <p:spPr bwMode="auto">
          <a:xfrm>
            <a:off x="609600" y="1295400"/>
            <a:ext cx="7010400" cy="2971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Blip>
                <a:blip r:embed="rId3"/>
              </a:buBlip>
              <a:defRPr sz="26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00"/>
              </a:buClr>
              <a:buFont typeface="Wingdings" pitchFamily="2" charset="2"/>
              <a:buChar char="Ø"/>
              <a:defRPr sz="2400">
                <a:solidFill>
                  <a:schemeClr val="tx1"/>
                </a:solidFill>
                <a:latin typeface="+mn-lt"/>
              </a:defRPr>
            </a:lvl2pPr>
            <a:lvl3pPr marL="1143000" indent="-228600" algn="l" rtl="0" eaLnBrk="0" fontAlgn="base" hangingPunct="0">
              <a:spcBef>
                <a:spcPct val="20000"/>
              </a:spcBef>
              <a:spcAft>
                <a:spcPct val="0"/>
              </a:spcAft>
              <a:buClr>
                <a:srgbClr val="000000"/>
              </a:buClr>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0" indent="0">
              <a:spcBef>
                <a:spcPts val="1200"/>
              </a:spcBef>
              <a:buClr>
                <a:srgbClr val="FFC000"/>
              </a:buClr>
              <a:buSzPct val="150000"/>
              <a:buNone/>
              <a:defRPr/>
            </a:pPr>
            <a:r>
              <a:rPr lang="fr-CA" altLang="en-US" sz="2000" kern="0" dirty="0" smtClean="0">
                <a:solidFill>
                  <a:srgbClr val="33373D"/>
                </a:solidFill>
                <a:latin typeface="Open Sans"/>
                <a:cs typeface="Open Sans"/>
              </a:rPr>
              <a:t>Commencer à planifier dès maintenant</a:t>
            </a:r>
          </a:p>
          <a:p>
            <a:pPr>
              <a:spcBef>
                <a:spcPts val="1200"/>
              </a:spcBef>
              <a:buClr>
                <a:srgbClr val="1E587C"/>
              </a:buClr>
              <a:buSzPct val="150000"/>
              <a:buFont typeface="Arial"/>
              <a:buChar char="•"/>
              <a:defRPr/>
            </a:pPr>
            <a:r>
              <a:rPr lang="fr-CA" altLang="en-US" sz="1800" b="0" kern="0" dirty="0" smtClean="0">
                <a:solidFill>
                  <a:srgbClr val="33373D"/>
                </a:solidFill>
                <a:latin typeface="Open Sans"/>
                <a:cs typeface="Open Sans"/>
              </a:rPr>
              <a:t>Je dois choisir une option de rente de survivant (le conjoint a droit d’office à une rente de survivant de 60 %) </a:t>
            </a:r>
          </a:p>
          <a:p>
            <a:pPr>
              <a:spcBef>
                <a:spcPts val="1200"/>
              </a:spcBef>
              <a:buClr>
                <a:srgbClr val="1E587C"/>
              </a:buClr>
              <a:buSzPct val="150000"/>
              <a:buFont typeface="Arial"/>
              <a:buChar char="•"/>
              <a:defRPr/>
            </a:pPr>
            <a:r>
              <a:rPr lang="fr-CA" altLang="en-US" sz="1800" b="0" kern="0" dirty="0" smtClean="0">
                <a:solidFill>
                  <a:srgbClr val="33373D"/>
                </a:solidFill>
                <a:latin typeface="Open Sans"/>
                <a:cs typeface="Open Sans"/>
              </a:rPr>
              <a:t>Je dois comprendre l’incidence qu’aura la protection contre l’inflation du régime sur le pouvoir d’achat de ma rente. </a:t>
            </a:r>
          </a:p>
          <a:p>
            <a:pPr>
              <a:spcBef>
                <a:spcPts val="1200"/>
              </a:spcBef>
              <a:buClr>
                <a:srgbClr val="1E587C"/>
              </a:buClr>
              <a:buSzPct val="150000"/>
              <a:buFont typeface="Arial"/>
              <a:buChar char="•"/>
              <a:defRPr/>
            </a:pPr>
            <a:r>
              <a:rPr lang="fr-CA" altLang="en-US" sz="1800" b="0" kern="0" dirty="0" smtClean="0">
                <a:solidFill>
                  <a:srgbClr val="33373D"/>
                </a:solidFill>
                <a:latin typeface="Open Sans"/>
                <a:cs typeface="Open Sans"/>
              </a:rPr>
              <a:t>Environ la moitié de ma rente sera entièrement indexée et l’autre moitié fera l’objet d’une protection variable contre l’inflation. </a:t>
            </a:r>
            <a:endParaRPr lang="fr-CA" altLang="en-US" sz="1800" b="0" kern="0" dirty="0">
              <a:solidFill>
                <a:srgbClr val="33373D"/>
              </a:solidFill>
              <a:latin typeface="Open Sans"/>
              <a:cs typeface="Open Sans"/>
            </a:endParaRPr>
          </a:p>
        </p:txBody>
      </p:sp>
    </p:spTree>
    <p:extLst>
      <p:ext uri="{BB962C8B-B14F-4D97-AF65-F5344CB8AC3E}">
        <p14:creationId xmlns:p14="http://schemas.microsoft.com/office/powerpoint/2010/main" val="33300240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1"/>
          <p:cNvSpPr>
            <a:spLocks noChangeArrowheads="1"/>
          </p:cNvSpPr>
          <p:nvPr/>
        </p:nvSpPr>
        <p:spPr bwMode="auto">
          <a:xfrm>
            <a:off x="228600" y="3048000"/>
            <a:ext cx="8915400" cy="3657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round/>
                <a:headEnd/>
                <a:tailEnd/>
              </a14:hiddenLine>
            </a:ext>
          </a:extLst>
        </p:spPr>
        <p:txBody>
          <a:bodyPr/>
          <a:lstStyle>
            <a:lvl1pPr marL="342900" indent="-342900">
              <a:spcBef>
                <a:spcPct val="20000"/>
              </a:spcBef>
              <a:buBlip>
                <a:blip r:embed="rId4"/>
              </a:buBlip>
              <a:defRPr sz="2600" b="1">
                <a:solidFill>
                  <a:schemeClr val="tx1"/>
                </a:solidFill>
                <a:latin typeface="Verdana" panose="020B0604030504040204" pitchFamily="34" charset="0"/>
              </a:defRPr>
            </a:lvl1pPr>
            <a:lvl2pPr marL="742950" indent="-285750">
              <a:spcBef>
                <a:spcPct val="20000"/>
              </a:spcBef>
              <a:buClr>
                <a:srgbClr val="000000"/>
              </a:buClr>
              <a:buFont typeface="Wingdings" panose="05000000000000000000" pitchFamily="2" charset="2"/>
              <a:buChar char="Ø"/>
              <a:defRPr sz="2400">
                <a:solidFill>
                  <a:schemeClr val="tx1"/>
                </a:solidFill>
                <a:latin typeface="Verdana" panose="020B0604030504040204" pitchFamily="34" charset="0"/>
              </a:defRPr>
            </a:lvl2pPr>
            <a:lvl3pPr marL="1143000" indent="-228600">
              <a:spcBef>
                <a:spcPct val="20000"/>
              </a:spcBef>
              <a:buClr>
                <a:srgbClr val="000000"/>
              </a:buClr>
              <a:buChar char="•"/>
              <a:defRPr sz="2000">
                <a:solidFill>
                  <a:schemeClr val="tx1"/>
                </a:solidFill>
                <a:latin typeface="Verdana" panose="020B0604030504040204" pitchFamily="34" charset="0"/>
              </a:defRPr>
            </a:lvl3pPr>
            <a:lvl4pPr marL="1600200" indent="-228600">
              <a:spcBef>
                <a:spcPct val="20000"/>
              </a:spcBef>
              <a:buChar char="–"/>
              <a:defRPr>
                <a:solidFill>
                  <a:schemeClr val="tx1"/>
                </a:solidFill>
                <a:latin typeface="Verdana" panose="020B0604030504040204" pitchFamily="34" charset="0"/>
              </a:defRPr>
            </a:lvl4pPr>
            <a:lvl5pPr marL="2057400" indent="-228600">
              <a:spcBef>
                <a:spcPct val="20000"/>
              </a:spcBef>
              <a:buChar char="»"/>
              <a:defRPr sz="1600">
                <a:solidFill>
                  <a:schemeClr val="tx1"/>
                </a:solidFill>
                <a:latin typeface="Verdana" panose="020B0604030504040204" pitchFamily="34" charset="0"/>
              </a:defRPr>
            </a:lvl5pPr>
            <a:lvl6pPr marL="2514600" indent="-228600" eaLnBrk="0" fontAlgn="base" hangingPunct="0">
              <a:spcBef>
                <a:spcPct val="20000"/>
              </a:spcBef>
              <a:spcAft>
                <a:spcPct val="0"/>
              </a:spcAft>
              <a:buChar char="»"/>
              <a:defRPr sz="1600">
                <a:solidFill>
                  <a:schemeClr val="tx1"/>
                </a:solidFill>
                <a:latin typeface="Verdana" panose="020B0604030504040204" pitchFamily="34" charset="0"/>
              </a:defRPr>
            </a:lvl6pPr>
            <a:lvl7pPr marL="2971800" indent="-228600" eaLnBrk="0" fontAlgn="base" hangingPunct="0">
              <a:spcBef>
                <a:spcPct val="20000"/>
              </a:spcBef>
              <a:spcAft>
                <a:spcPct val="0"/>
              </a:spcAft>
              <a:buChar char="»"/>
              <a:defRPr sz="1600">
                <a:solidFill>
                  <a:schemeClr val="tx1"/>
                </a:solidFill>
                <a:latin typeface="Verdana" panose="020B0604030504040204" pitchFamily="34" charset="0"/>
              </a:defRPr>
            </a:lvl7pPr>
            <a:lvl8pPr marL="3429000" indent="-228600" eaLnBrk="0" fontAlgn="base" hangingPunct="0">
              <a:spcBef>
                <a:spcPct val="20000"/>
              </a:spcBef>
              <a:spcAft>
                <a:spcPct val="0"/>
              </a:spcAft>
              <a:buChar char="»"/>
              <a:defRPr sz="1600">
                <a:solidFill>
                  <a:schemeClr val="tx1"/>
                </a:solidFill>
                <a:latin typeface="Verdana" panose="020B0604030504040204" pitchFamily="34" charset="0"/>
              </a:defRPr>
            </a:lvl8pPr>
            <a:lvl9pPr marL="3886200" indent="-228600" eaLnBrk="0" fontAlgn="base" hangingPunct="0">
              <a:spcBef>
                <a:spcPct val="20000"/>
              </a:spcBef>
              <a:spcAft>
                <a:spcPct val="0"/>
              </a:spcAft>
              <a:buChar char="»"/>
              <a:defRPr sz="1600">
                <a:solidFill>
                  <a:schemeClr val="tx1"/>
                </a:solidFill>
                <a:latin typeface="Verdana" panose="020B0604030504040204" pitchFamily="34" charset="0"/>
              </a:defRPr>
            </a:lvl9pPr>
          </a:lstStyle>
          <a:p>
            <a:pPr eaLnBrk="1" hangingPunct="1">
              <a:lnSpc>
                <a:spcPct val="80000"/>
              </a:lnSpc>
            </a:pPr>
            <a:endParaRPr lang="en-US" altLang="en-US" sz="1600" b="0"/>
          </a:p>
        </p:txBody>
      </p:sp>
      <p:sp>
        <p:nvSpPr>
          <p:cNvPr id="7" name="Rectangle 3"/>
          <p:cNvSpPr txBox="1">
            <a:spLocks noChangeArrowheads="1"/>
          </p:cNvSpPr>
          <p:nvPr/>
        </p:nvSpPr>
        <p:spPr>
          <a:xfrm>
            <a:off x="0" y="0"/>
            <a:ext cx="9143999" cy="838200"/>
          </a:xfrm>
          <a:prstGeom prst="rect">
            <a:avLst/>
          </a:prstGeom>
          <a:solidFill>
            <a:srgbClr val="1E587C"/>
          </a:solidFill>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511175"/>
            <a:r>
              <a:rPr lang="fr-CA" altLang="en-US" sz="2400" b="1" dirty="0" smtClean="0">
                <a:solidFill>
                  <a:srgbClr val="FFFFFF"/>
                </a:solidFill>
                <a:latin typeface="Open Sans"/>
                <a:cs typeface="Open Sans"/>
              </a:rPr>
              <a:t>3</a:t>
            </a:r>
            <a:r>
              <a:rPr lang="fr-CA" altLang="en-US" sz="2400" b="1" dirty="0" smtClean="0">
                <a:solidFill>
                  <a:srgbClr val="FFFFFF"/>
                </a:solidFill>
                <a:latin typeface="Open Sans"/>
                <a:cs typeface="Open Sans"/>
              </a:rPr>
              <a:t>. </a:t>
            </a:r>
            <a:r>
              <a:rPr lang="fr-CA" altLang="en-US" sz="2400" b="1" cap="all" dirty="0" smtClean="0">
                <a:solidFill>
                  <a:srgbClr val="FFFFFF"/>
                </a:solidFill>
                <a:latin typeface="Open Sans"/>
                <a:cs typeface="Open Sans"/>
              </a:rPr>
              <a:t>Milieu de carrière</a:t>
            </a:r>
            <a:endParaRPr lang="fr-CA" altLang="en-US" sz="2400" b="1" dirty="0" smtClean="0">
              <a:solidFill>
                <a:srgbClr val="FFFFFF"/>
              </a:solidFill>
              <a:latin typeface="Open Sans"/>
              <a:cs typeface="Open Sans"/>
            </a:endParaRPr>
          </a:p>
        </p:txBody>
      </p:sp>
      <p:sp>
        <p:nvSpPr>
          <p:cNvPr id="9" name="Rectangle 10"/>
          <p:cNvSpPr txBox="1">
            <a:spLocks noChangeArrowheads="1"/>
          </p:cNvSpPr>
          <p:nvPr/>
        </p:nvSpPr>
        <p:spPr bwMode="auto">
          <a:xfrm>
            <a:off x="609600" y="1295400"/>
            <a:ext cx="7391400" cy="495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Blip>
                <a:blip r:embed="rId4"/>
              </a:buBlip>
              <a:defRPr sz="26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00"/>
              </a:buClr>
              <a:buFont typeface="Wingdings" pitchFamily="2" charset="2"/>
              <a:buChar char="Ø"/>
              <a:defRPr sz="2400">
                <a:solidFill>
                  <a:schemeClr val="tx1"/>
                </a:solidFill>
                <a:latin typeface="+mn-lt"/>
              </a:defRPr>
            </a:lvl2pPr>
            <a:lvl3pPr marL="1143000" indent="-228600" algn="l" rtl="0" eaLnBrk="0" fontAlgn="base" hangingPunct="0">
              <a:spcBef>
                <a:spcPct val="20000"/>
              </a:spcBef>
              <a:spcAft>
                <a:spcPct val="0"/>
              </a:spcAft>
              <a:buClr>
                <a:srgbClr val="000000"/>
              </a:buClr>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0" indent="0">
              <a:spcBef>
                <a:spcPts val="1200"/>
              </a:spcBef>
              <a:buClr>
                <a:srgbClr val="FFC000"/>
              </a:buClr>
              <a:buSzPct val="150000"/>
              <a:buNone/>
              <a:defRPr/>
            </a:pPr>
            <a:r>
              <a:rPr lang="fr-CA" altLang="en-US" sz="2000" kern="0" dirty="0" smtClean="0">
                <a:solidFill>
                  <a:srgbClr val="33373D"/>
                </a:solidFill>
                <a:latin typeface="Open Sans"/>
                <a:cs typeface="Open Sans"/>
              </a:rPr>
              <a:t>Commencer à planifier dès maintenant</a:t>
            </a:r>
          </a:p>
          <a:p>
            <a:pPr>
              <a:spcBef>
                <a:spcPts val="1200"/>
              </a:spcBef>
              <a:buClr>
                <a:srgbClr val="1E587C"/>
              </a:buClr>
              <a:buSzPct val="150000"/>
              <a:buFont typeface="Arial"/>
              <a:buChar char="•"/>
              <a:defRPr/>
            </a:pPr>
            <a:r>
              <a:rPr lang="fr-CA" altLang="en-US" sz="1800" b="0" kern="0" dirty="0" smtClean="0">
                <a:solidFill>
                  <a:srgbClr val="33373D"/>
                </a:solidFill>
                <a:latin typeface="Open Sans"/>
                <a:cs typeface="Open Sans"/>
              </a:rPr>
              <a:t>Mon augmentation annuelle liée au coût de la vie est conditionnelle à l’état de la capitalisation du régime durant ma retraite et du moment où j’ai accumulé mes services décomptés :</a:t>
            </a:r>
          </a:p>
          <a:p>
            <a:pPr>
              <a:spcBef>
                <a:spcPts val="1200"/>
              </a:spcBef>
              <a:buClr>
                <a:srgbClr val="1E587C"/>
              </a:buClr>
              <a:buSzPct val="150000"/>
              <a:buFont typeface="Arial"/>
              <a:buChar char="•"/>
              <a:defRPr/>
            </a:pPr>
            <a:endParaRPr lang="fr-CA" altLang="en-US" sz="1800" b="0" kern="0" dirty="0" smtClean="0">
              <a:solidFill>
                <a:srgbClr val="33373D"/>
              </a:solidFill>
              <a:latin typeface="Open Sans"/>
              <a:cs typeface="Open Sans"/>
            </a:endParaRPr>
          </a:p>
          <a:p>
            <a:pPr marL="0" indent="0">
              <a:spcBef>
                <a:spcPts val="1200"/>
              </a:spcBef>
              <a:buClr>
                <a:srgbClr val="1E587C"/>
              </a:buClr>
              <a:buSzPct val="150000"/>
              <a:buNone/>
              <a:defRPr/>
            </a:pPr>
            <a:endParaRPr lang="fr-CA" altLang="en-US" sz="1800" b="0" kern="0" dirty="0" smtClean="0">
              <a:solidFill>
                <a:srgbClr val="33373D"/>
              </a:solidFill>
              <a:latin typeface="Open Sans"/>
              <a:cs typeface="Open Sans"/>
            </a:endParaRPr>
          </a:p>
          <a:p>
            <a:pPr>
              <a:spcBef>
                <a:spcPts val="1800"/>
              </a:spcBef>
              <a:buClr>
                <a:srgbClr val="1E587C"/>
              </a:buClr>
              <a:buSzPct val="150000"/>
              <a:buFont typeface="Arial"/>
              <a:buChar char="•"/>
              <a:defRPr/>
            </a:pPr>
            <a:r>
              <a:rPr lang="fr-CA" altLang="en-US" sz="1800" b="0" kern="0" dirty="0" smtClean="0">
                <a:solidFill>
                  <a:srgbClr val="33373D"/>
                </a:solidFill>
                <a:latin typeface="Open Sans"/>
                <a:cs typeface="Open Sans"/>
              </a:rPr>
              <a:t>La protection conditionnelle contre l’inflation contribue à ce que le régime de retraite demeure viable et abordable à long terme. </a:t>
            </a:r>
          </a:p>
          <a:p>
            <a:pPr>
              <a:spcBef>
                <a:spcPts val="1200"/>
              </a:spcBef>
              <a:buClr>
                <a:srgbClr val="1E587C"/>
              </a:buClr>
              <a:buSzPct val="150000"/>
              <a:buFont typeface="Arial"/>
              <a:buChar char="•"/>
              <a:defRPr/>
            </a:pPr>
            <a:r>
              <a:rPr lang="fr-CA" altLang="en-US" sz="1800" b="0" kern="0" dirty="0" smtClean="0">
                <a:solidFill>
                  <a:srgbClr val="33373D"/>
                </a:solidFill>
                <a:latin typeface="Open Sans"/>
                <a:cs typeface="Open Sans"/>
              </a:rPr>
              <a:t>Je pourrais consulter un conseiller financier pour m’assurer que je comprends ma situation financière globale (rente du RREO, épargne personnelle et rentes d’État). </a:t>
            </a:r>
            <a:endParaRPr lang="fr-CA" altLang="en-US" sz="1800" b="0" kern="0" dirty="0">
              <a:solidFill>
                <a:srgbClr val="33373D"/>
              </a:solidFill>
              <a:latin typeface="Open Sans"/>
              <a:cs typeface="Open Sans"/>
            </a:endParaRPr>
          </a:p>
        </p:txBody>
      </p:sp>
      <p:graphicFrame>
        <p:nvGraphicFramePr>
          <p:cNvPr id="6" name="Table 5"/>
          <p:cNvGraphicFramePr>
            <a:graphicFrameLocks noGrp="1"/>
          </p:cNvGraphicFramePr>
          <p:nvPr>
            <p:custDataLst>
              <p:tags r:id="rId1"/>
            </p:custDataLst>
            <p:extLst>
              <p:ext uri="{D42A27DB-BD31-4B8C-83A1-F6EECF244321}">
                <p14:modId xmlns:p14="http://schemas.microsoft.com/office/powerpoint/2010/main" val="393662225"/>
              </p:ext>
            </p:extLst>
          </p:nvPr>
        </p:nvGraphicFramePr>
        <p:xfrm>
          <a:off x="1066800" y="3048000"/>
          <a:ext cx="6019800" cy="771144"/>
        </p:xfrm>
        <a:graphic>
          <a:graphicData uri="http://schemas.openxmlformats.org/drawingml/2006/table">
            <a:tbl>
              <a:tblPr firstRow="1" firstCol="1" bandRow="1">
                <a:tableStyleId>{5C22544A-7EE6-4342-B048-85BDC9FD1C3A}</a:tableStyleId>
              </a:tblPr>
              <a:tblGrid>
                <a:gridCol w="3317646"/>
                <a:gridCol w="2702154"/>
              </a:tblGrid>
              <a:tr h="0">
                <a:tc>
                  <a:txBody>
                    <a:bodyPr/>
                    <a:lstStyle/>
                    <a:p>
                      <a:pPr marL="0" marR="0">
                        <a:lnSpc>
                          <a:spcPct val="115000"/>
                        </a:lnSpc>
                        <a:spcBef>
                          <a:spcPts val="0"/>
                        </a:spcBef>
                        <a:spcAft>
                          <a:spcPts val="0"/>
                        </a:spcAft>
                      </a:pPr>
                      <a:r>
                        <a:rPr lang="fr-CA" sz="1100" i="0" noProof="0" dirty="0" smtClean="0">
                          <a:effectLst/>
                        </a:rPr>
                        <a:t>Moment où j’ai accumulé mes services décomptés</a:t>
                      </a:r>
                      <a:endParaRPr lang="fr-CA" sz="1100" i="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fr-CA" sz="1100" noProof="0" dirty="0" smtClean="0">
                          <a:effectLst/>
                        </a:rPr>
                        <a:t>Niveau de protection contre l’inflation</a:t>
                      </a:r>
                      <a:endParaRPr lang="fr-CA" sz="11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marL="0" marR="0">
                        <a:lnSpc>
                          <a:spcPct val="115000"/>
                        </a:lnSpc>
                        <a:spcBef>
                          <a:spcPts val="0"/>
                        </a:spcBef>
                        <a:spcAft>
                          <a:spcPts val="0"/>
                        </a:spcAft>
                      </a:pPr>
                      <a:r>
                        <a:rPr lang="fr-CA" sz="1100" noProof="0" dirty="0" smtClean="0">
                          <a:effectLst/>
                        </a:rPr>
                        <a:t>Avant 2010</a:t>
                      </a:r>
                      <a:endParaRPr lang="fr-CA" sz="11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fr-CA" sz="1100" noProof="0" dirty="0" smtClean="0">
                          <a:effectLst/>
                        </a:rPr>
                        <a:t>100 %</a:t>
                      </a:r>
                      <a:endParaRPr lang="fr-CA" sz="11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marL="0" marR="0">
                        <a:lnSpc>
                          <a:spcPct val="115000"/>
                        </a:lnSpc>
                        <a:spcBef>
                          <a:spcPts val="0"/>
                        </a:spcBef>
                        <a:spcAft>
                          <a:spcPts val="0"/>
                        </a:spcAft>
                      </a:pPr>
                      <a:r>
                        <a:rPr lang="fr-CA" sz="1100" noProof="0" dirty="0" smtClean="0">
                          <a:effectLst/>
                        </a:rPr>
                        <a:t>De 2010 à 2014</a:t>
                      </a:r>
                      <a:endParaRPr lang="fr-CA" sz="11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fr-CA" sz="1100" noProof="0" dirty="0" smtClean="0">
                          <a:effectLst/>
                        </a:rPr>
                        <a:t>De 50 % à 100 %</a:t>
                      </a:r>
                      <a:endParaRPr lang="fr-CA" sz="11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marL="0" marR="0">
                        <a:lnSpc>
                          <a:spcPct val="115000"/>
                        </a:lnSpc>
                        <a:spcBef>
                          <a:spcPts val="0"/>
                        </a:spcBef>
                        <a:spcAft>
                          <a:spcPts val="0"/>
                        </a:spcAft>
                      </a:pPr>
                      <a:r>
                        <a:rPr lang="fr-CA" sz="1100" noProof="0" dirty="0" smtClean="0">
                          <a:effectLst/>
                        </a:rPr>
                        <a:t>Après 2014</a:t>
                      </a:r>
                      <a:endParaRPr lang="fr-CA" sz="11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fr-CA" sz="1100" noProof="0" dirty="0" smtClean="0">
                          <a:effectLst/>
                        </a:rPr>
                        <a:t>De 0 % à 100 %</a:t>
                      </a:r>
                      <a:endParaRPr lang="fr-CA" sz="11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7227252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1"/>
          <p:cNvSpPr>
            <a:spLocks noChangeArrowheads="1"/>
          </p:cNvSpPr>
          <p:nvPr/>
        </p:nvSpPr>
        <p:spPr bwMode="auto">
          <a:xfrm>
            <a:off x="228600" y="3048000"/>
            <a:ext cx="8915400" cy="3657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round/>
                <a:headEnd/>
                <a:tailEnd/>
              </a14:hiddenLine>
            </a:ext>
          </a:extLst>
        </p:spPr>
        <p:txBody>
          <a:bodyPr/>
          <a:lstStyle>
            <a:lvl1pPr marL="342900" indent="-342900">
              <a:spcBef>
                <a:spcPct val="20000"/>
              </a:spcBef>
              <a:buBlip>
                <a:blip r:embed="rId3"/>
              </a:buBlip>
              <a:defRPr sz="2600" b="1">
                <a:solidFill>
                  <a:schemeClr val="tx1"/>
                </a:solidFill>
                <a:latin typeface="Verdana" panose="020B0604030504040204" pitchFamily="34" charset="0"/>
              </a:defRPr>
            </a:lvl1pPr>
            <a:lvl2pPr marL="742950" indent="-285750">
              <a:spcBef>
                <a:spcPct val="20000"/>
              </a:spcBef>
              <a:buClr>
                <a:srgbClr val="000000"/>
              </a:buClr>
              <a:buFont typeface="Wingdings" panose="05000000000000000000" pitchFamily="2" charset="2"/>
              <a:buChar char="Ø"/>
              <a:defRPr sz="2400">
                <a:solidFill>
                  <a:schemeClr val="tx1"/>
                </a:solidFill>
                <a:latin typeface="Verdana" panose="020B0604030504040204" pitchFamily="34" charset="0"/>
              </a:defRPr>
            </a:lvl2pPr>
            <a:lvl3pPr marL="1143000" indent="-228600">
              <a:spcBef>
                <a:spcPct val="20000"/>
              </a:spcBef>
              <a:buClr>
                <a:srgbClr val="000000"/>
              </a:buClr>
              <a:buChar char="•"/>
              <a:defRPr sz="2000">
                <a:solidFill>
                  <a:schemeClr val="tx1"/>
                </a:solidFill>
                <a:latin typeface="Verdana" panose="020B0604030504040204" pitchFamily="34" charset="0"/>
              </a:defRPr>
            </a:lvl3pPr>
            <a:lvl4pPr marL="1600200" indent="-228600">
              <a:spcBef>
                <a:spcPct val="20000"/>
              </a:spcBef>
              <a:buChar char="–"/>
              <a:defRPr>
                <a:solidFill>
                  <a:schemeClr val="tx1"/>
                </a:solidFill>
                <a:latin typeface="Verdana" panose="020B0604030504040204" pitchFamily="34" charset="0"/>
              </a:defRPr>
            </a:lvl4pPr>
            <a:lvl5pPr marL="2057400" indent="-228600">
              <a:spcBef>
                <a:spcPct val="20000"/>
              </a:spcBef>
              <a:buChar char="»"/>
              <a:defRPr sz="1600">
                <a:solidFill>
                  <a:schemeClr val="tx1"/>
                </a:solidFill>
                <a:latin typeface="Verdana" panose="020B0604030504040204" pitchFamily="34" charset="0"/>
              </a:defRPr>
            </a:lvl5pPr>
            <a:lvl6pPr marL="2514600" indent="-228600" eaLnBrk="0" fontAlgn="base" hangingPunct="0">
              <a:spcBef>
                <a:spcPct val="20000"/>
              </a:spcBef>
              <a:spcAft>
                <a:spcPct val="0"/>
              </a:spcAft>
              <a:buChar char="»"/>
              <a:defRPr sz="1600">
                <a:solidFill>
                  <a:schemeClr val="tx1"/>
                </a:solidFill>
                <a:latin typeface="Verdana" panose="020B0604030504040204" pitchFamily="34" charset="0"/>
              </a:defRPr>
            </a:lvl6pPr>
            <a:lvl7pPr marL="2971800" indent="-228600" eaLnBrk="0" fontAlgn="base" hangingPunct="0">
              <a:spcBef>
                <a:spcPct val="20000"/>
              </a:spcBef>
              <a:spcAft>
                <a:spcPct val="0"/>
              </a:spcAft>
              <a:buChar char="»"/>
              <a:defRPr sz="1600">
                <a:solidFill>
                  <a:schemeClr val="tx1"/>
                </a:solidFill>
                <a:latin typeface="Verdana" panose="020B0604030504040204" pitchFamily="34" charset="0"/>
              </a:defRPr>
            </a:lvl7pPr>
            <a:lvl8pPr marL="3429000" indent="-228600" eaLnBrk="0" fontAlgn="base" hangingPunct="0">
              <a:spcBef>
                <a:spcPct val="20000"/>
              </a:spcBef>
              <a:spcAft>
                <a:spcPct val="0"/>
              </a:spcAft>
              <a:buChar char="»"/>
              <a:defRPr sz="1600">
                <a:solidFill>
                  <a:schemeClr val="tx1"/>
                </a:solidFill>
                <a:latin typeface="Verdana" panose="020B0604030504040204" pitchFamily="34" charset="0"/>
              </a:defRPr>
            </a:lvl8pPr>
            <a:lvl9pPr marL="3886200" indent="-228600" eaLnBrk="0" fontAlgn="base" hangingPunct="0">
              <a:spcBef>
                <a:spcPct val="20000"/>
              </a:spcBef>
              <a:spcAft>
                <a:spcPct val="0"/>
              </a:spcAft>
              <a:buChar char="»"/>
              <a:defRPr sz="1600">
                <a:solidFill>
                  <a:schemeClr val="tx1"/>
                </a:solidFill>
                <a:latin typeface="Verdana" panose="020B0604030504040204" pitchFamily="34" charset="0"/>
              </a:defRPr>
            </a:lvl9pPr>
          </a:lstStyle>
          <a:p>
            <a:pPr eaLnBrk="1" hangingPunct="1">
              <a:lnSpc>
                <a:spcPct val="80000"/>
              </a:lnSpc>
            </a:pPr>
            <a:endParaRPr lang="en-US" altLang="en-US" sz="1600" b="0"/>
          </a:p>
        </p:txBody>
      </p:sp>
      <p:sp>
        <p:nvSpPr>
          <p:cNvPr id="6" name="Rectangle 3"/>
          <p:cNvSpPr txBox="1">
            <a:spLocks noChangeArrowheads="1"/>
          </p:cNvSpPr>
          <p:nvPr/>
        </p:nvSpPr>
        <p:spPr>
          <a:xfrm>
            <a:off x="0" y="0"/>
            <a:ext cx="9143999" cy="838200"/>
          </a:xfrm>
          <a:prstGeom prst="rect">
            <a:avLst/>
          </a:prstGeom>
          <a:solidFill>
            <a:srgbClr val="1E587C"/>
          </a:solidFill>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511175"/>
            <a:r>
              <a:rPr lang="fr-CA" altLang="en-US" sz="2400" b="1" cap="all" dirty="0" smtClean="0">
                <a:solidFill>
                  <a:srgbClr val="FFFFFF"/>
                </a:solidFill>
                <a:latin typeface="Open Sans"/>
                <a:cs typeface="Open Sans"/>
              </a:rPr>
              <a:t>4</a:t>
            </a:r>
            <a:r>
              <a:rPr lang="fr-CA" altLang="en-US" sz="2400" b="1" cap="all" dirty="0" smtClean="0">
                <a:solidFill>
                  <a:srgbClr val="FFFFFF"/>
                </a:solidFill>
                <a:latin typeface="Open Sans"/>
                <a:cs typeface="Open Sans"/>
              </a:rPr>
              <a:t>. Fin de carrière</a:t>
            </a:r>
          </a:p>
        </p:txBody>
      </p:sp>
      <p:sp>
        <p:nvSpPr>
          <p:cNvPr id="7" name="Rectangle 10"/>
          <p:cNvSpPr txBox="1">
            <a:spLocks noChangeArrowheads="1"/>
          </p:cNvSpPr>
          <p:nvPr/>
        </p:nvSpPr>
        <p:spPr bwMode="auto">
          <a:xfrm>
            <a:off x="609600" y="1295400"/>
            <a:ext cx="7162800" cy="2971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Blip>
                <a:blip r:embed="rId3"/>
              </a:buBlip>
              <a:defRPr sz="26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00"/>
              </a:buClr>
              <a:buFont typeface="Wingdings" pitchFamily="2" charset="2"/>
              <a:buChar char="Ø"/>
              <a:defRPr sz="2400">
                <a:solidFill>
                  <a:schemeClr val="tx1"/>
                </a:solidFill>
                <a:latin typeface="+mn-lt"/>
              </a:defRPr>
            </a:lvl2pPr>
            <a:lvl3pPr marL="1143000" indent="-228600" algn="l" rtl="0" eaLnBrk="0" fontAlgn="base" hangingPunct="0">
              <a:spcBef>
                <a:spcPct val="20000"/>
              </a:spcBef>
              <a:spcAft>
                <a:spcPct val="0"/>
              </a:spcAft>
              <a:buClr>
                <a:srgbClr val="000000"/>
              </a:buClr>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0" indent="0">
              <a:spcBef>
                <a:spcPts val="1200"/>
              </a:spcBef>
              <a:buClr>
                <a:srgbClr val="FFC000"/>
              </a:buClr>
              <a:buSzPct val="150000"/>
              <a:buNone/>
              <a:defRPr/>
            </a:pPr>
            <a:r>
              <a:rPr lang="fr-CA" altLang="en-US" sz="2000" kern="0" dirty="0" smtClean="0">
                <a:solidFill>
                  <a:srgbClr val="33373D"/>
                </a:solidFill>
                <a:latin typeface="Open Sans"/>
                <a:cs typeface="Open Sans"/>
              </a:rPr>
              <a:t>Jouer avec les chiffres </a:t>
            </a:r>
          </a:p>
          <a:p>
            <a:pPr>
              <a:spcBef>
                <a:spcPts val="1200"/>
              </a:spcBef>
              <a:buClr>
                <a:srgbClr val="1E587C"/>
              </a:buClr>
              <a:buSzPct val="150000"/>
              <a:buFont typeface="Arial"/>
              <a:buChar char="•"/>
              <a:defRPr/>
            </a:pPr>
            <a:r>
              <a:rPr lang="fr-CA" altLang="en-US" sz="1800" b="0" kern="0" dirty="0" smtClean="0">
                <a:solidFill>
                  <a:srgbClr val="33373D"/>
                </a:solidFill>
                <a:latin typeface="Open Sans"/>
                <a:cs typeface="Open Sans"/>
              </a:rPr>
              <a:t>Attention : la combinaison de mon taux de rémunération à titre d’enseignante ou d’enseignant à temps partiel et de mon taux de rémunération à titre d’enseignante ou d’enseignant suppléant(e) pourrait réduire mon salaire des cinq meilleures années et, par conséquent, réduire ma rente. </a:t>
            </a:r>
          </a:p>
          <a:p>
            <a:pPr>
              <a:spcBef>
                <a:spcPts val="1200"/>
              </a:spcBef>
              <a:buClr>
                <a:srgbClr val="1E587C"/>
              </a:buClr>
              <a:buSzPct val="150000"/>
              <a:buFont typeface="Arial"/>
              <a:buChar char="•"/>
              <a:defRPr/>
            </a:pPr>
            <a:r>
              <a:rPr lang="fr-CA" altLang="en-US" sz="1800" b="0" kern="0" dirty="0" smtClean="0">
                <a:solidFill>
                  <a:srgbClr val="33373D"/>
                </a:solidFill>
                <a:latin typeface="Open Sans"/>
                <a:cs typeface="Open Sans"/>
              </a:rPr>
              <a:t>Je dois me renseigner au sujet des règles de réemploi. </a:t>
            </a:r>
          </a:p>
          <a:p>
            <a:pPr>
              <a:spcBef>
                <a:spcPts val="1200"/>
              </a:spcBef>
              <a:buClr>
                <a:srgbClr val="1E587C"/>
              </a:buClr>
              <a:buSzPct val="150000"/>
              <a:buFont typeface="Arial"/>
              <a:buChar char="•"/>
              <a:defRPr/>
            </a:pPr>
            <a:r>
              <a:rPr lang="fr-CA" altLang="en-US" sz="1800" b="0" kern="0" dirty="0" smtClean="0">
                <a:solidFill>
                  <a:srgbClr val="33373D"/>
                </a:solidFill>
                <a:latin typeface="Open Sans"/>
                <a:cs typeface="Open Sans"/>
              </a:rPr>
              <a:t>Je dois bien comprendre toutes mes sources de revenu de retraite : ma rente du RREO, mon épargne personnelle et mes rentes d’État (RPC et SV). </a:t>
            </a:r>
          </a:p>
          <a:p>
            <a:pPr>
              <a:spcBef>
                <a:spcPts val="1200"/>
              </a:spcBef>
              <a:buClr>
                <a:srgbClr val="1E587C"/>
              </a:buClr>
              <a:buSzPct val="150000"/>
              <a:buFont typeface="Arial"/>
              <a:buChar char="•"/>
              <a:defRPr/>
            </a:pPr>
            <a:r>
              <a:rPr lang="fr-CA" altLang="en-US" sz="1800" b="0" kern="0" dirty="0" smtClean="0">
                <a:solidFill>
                  <a:srgbClr val="33373D"/>
                </a:solidFill>
                <a:latin typeface="Open Sans"/>
                <a:cs typeface="Open Sans"/>
              </a:rPr>
              <a:t>Le moment pour commencer à toucher ma rente du RPC est une décision personnelle. Je peux communiquer avec Service Canada pour obtenir des estimations de ma rente réduite et non réduite du RPC. </a:t>
            </a:r>
            <a:endParaRPr lang="fr-CA" altLang="en-US" sz="1800" b="0" kern="0" dirty="0">
              <a:solidFill>
                <a:srgbClr val="33373D"/>
              </a:solidFill>
              <a:latin typeface="Open Sans"/>
              <a:cs typeface="Open Sans"/>
            </a:endParaRPr>
          </a:p>
        </p:txBody>
      </p:sp>
    </p:spTree>
    <p:extLst>
      <p:ext uri="{BB962C8B-B14F-4D97-AF65-F5344CB8AC3E}">
        <p14:creationId xmlns:p14="http://schemas.microsoft.com/office/powerpoint/2010/main" val="9868650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12" descr="21440_Chapter 2.pdf"/>
          <p:cNvPicPr>
            <a:picLocks noChangeAspect="1"/>
          </p:cNvPicPr>
          <p:nvPr/>
        </p:nvPicPr>
        <p:blipFill>
          <a:blip r:embed="rId3">
            <a:extLst>
              <a:ext uri="{28A0092B-C50C-407E-A947-70E740481C1C}">
                <a14:useLocalDpi xmlns:a14="http://schemas.microsoft.com/office/drawing/2010/main" val="0"/>
              </a:ext>
            </a:extLst>
          </a:blip>
          <a:srcRect b="14285"/>
          <a:stretch>
            <a:fillRect/>
          </a:stretch>
        </p:blipFill>
        <p:spPr bwMode="auto">
          <a:xfrm>
            <a:off x="-533400" y="-10886"/>
            <a:ext cx="9144000" cy="58785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Rectangle 1"/>
          <p:cNvSpPr/>
          <p:nvPr/>
        </p:nvSpPr>
        <p:spPr>
          <a:xfrm>
            <a:off x="474663" y="1917700"/>
            <a:ext cx="8212137" cy="288925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sp>
        <p:nvSpPr>
          <p:cNvPr id="10" name="TextBox 9"/>
          <p:cNvSpPr txBox="1"/>
          <p:nvPr/>
        </p:nvSpPr>
        <p:spPr>
          <a:xfrm>
            <a:off x="762000" y="5268913"/>
            <a:ext cx="8240712" cy="276999"/>
          </a:xfrm>
          <a:prstGeom prst="rect">
            <a:avLst/>
          </a:prstGeom>
          <a:noFill/>
        </p:spPr>
        <p:txBody>
          <a:bodyPr>
            <a:spAutoFit/>
          </a:bodyPr>
          <a:lstStyle/>
          <a:p>
            <a:pPr>
              <a:defRPr/>
            </a:pPr>
            <a:r>
              <a:rPr lang="en-US" sz="1200" dirty="0">
                <a:latin typeface="Arial"/>
              </a:rPr>
              <a:t>servicecanada.gc.ca</a:t>
            </a:r>
            <a:r>
              <a:rPr lang="en-US" sz="1200" dirty="0">
                <a:solidFill>
                  <a:schemeClr val="accent6">
                    <a:lumMod val="75000"/>
                  </a:schemeClr>
                </a:solidFill>
                <a:latin typeface="Arial"/>
              </a:rPr>
              <a:t> • </a:t>
            </a:r>
            <a:r>
              <a:rPr lang="en-US" sz="1200" dirty="0">
                <a:latin typeface="Arial"/>
              </a:rPr>
              <a:t>1-800-277-9914</a:t>
            </a:r>
          </a:p>
        </p:txBody>
      </p:sp>
      <p:grpSp>
        <p:nvGrpSpPr>
          <p:cNvPr id="3" name="Group 2"/>
          <p:cNvGrpSpPr/>
          <p:nvPr/>
        </p:nvGrpSpPr>
        <p:grpSpPr>
          <a:xfrm>
            <a:off x="392112" y="2054225"/>
            <a:ext cx="8294689" cy="3508375"/>
            <a:chOff x="849312" y="2046288"/>
            <a:chExt cx="8294689" cy="3508375"/>
          </a:xfrm>
        </p:grpSpPr>
        <p:grpSp>
          <p:nvGrpSpPr>
            <p:cNvPr id="28" name="Group 27"/>
            <p:cNvGrpSpPr>
              <a:grpSpLocks/>
            </p:cNvGrpSpPr>
            <p:nvPr/>
          </p:nvGrpSpPr>
          <p:grpSpPr bwMode="auto">
            <a:xfrm>
              <a:off x="1690688" y="2046288"/>
              <a:ext cx="7453312" cy="669925"/>
              <a:chOff x="1703311" y="2046950"/>
              <a:chExt cx="7452555" cy="669334"/>
            </a:xfrm>
          </p:grpSpPr>
          <p:pic>
            <p:nvPicPr>
              <p:cNvPr id="29714" name="Picture 13" descr="21440_Chapter 2.pdf"/>
              <p:cNvPicPr>
                <a:picLocks noChangeAspect="1"/>
              </p:cNvPicPr>
              <p:nvPr/>
            </p:nvPicPr>
            <p:blipFill>
              <a:blip r:embed="rId3">
                <a:extLst>
                  <a:ext uri="{28A0092B-C50C-407E-A947-70E740481C1C}">
                    <a14:useLocalDpi xmlns:a14="http://schemas.microsoft.com/office/drawing/2010/main" val="0"/>
                  </a:ext>
                </a:extLst>
              </a:blip>
              <a:srcRect l="18498" t="28915" b="61324"/>
              <a:stretch>
                <a:fillRect/>
              </a:stretch>
            </p:blipFill>
            <p:spPr bwMode="auto">
              <a:xfrm>
                <a:off x="1703311" y="2046950"/>
                <a:ext cx="7452555" cy="66933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TextBox 5"/>
              <p:cNvSpPr txBox="1"/>
              <p:nvPr/>
            </p:nvSpPr>
            <p:spPr>
              <a:xfrm>
                <a:off x="1966809" y="2067569"/>
                <a:ext cx="6960480" cy="461258"/>
              </a:xfrm>
              <a:prstGeom prst="rect">
                <a:avLst/>
              </a:prstGeom>
              <a:noFill/>
            </p:spPr>
            <p:txBody>
              <a:bodyPr wrap="square">
                <a:spAutoFit/>
              </a:bodyPr>
              <a:lstStyle/>
              <a:p>
                <a:pPr>
                  <a:defRPr/>
                </a:pPr>
                <a:r>
                  <a:rPr lang="fr-CA" sz="2400" b="1" dirty="0" smtClean="0">
                    <a:solidFill>
                      <a:schemeClr val="bg1"/>
                    </a:solidFill>
                    <a:effectLst>
                      <a:outerShdw blurRad="50800" dist="38100" dir="2700000" algn="tl" rotWithShape="0">
                        <a:srgbClr val="000000">
                          <a:alpha val="43000"/>
                        </a:srgbClr>
                      </a:outerShdw>
                    </a:effectLst>
                    <a:latin typeface="Arial"/>
                  </a:rPr>
                  <a:t>Rente du RPC à compter de l’âge de 60 ans </a:t>
                </a:r>
                <a:endParaRPr lang="fr-CA" sz="2400" b="1" dirty="0">
                  <a:solidFill>
                    <a:schemeClr val="bg1"/>
                  </a:solidFill>
                  <a:effectLst>
                    <a:outerShdw blurRad="50800" dist="38100" dir="2700000" algn="tl" rotWithShape="0">
                      <a:srgbClr val="000000">
                        <a:alpha val="43000"/>
                      </a:srgbClr>
                    </a:outerShdw>
                  </a:effectLst>
                  <a:latin typeface="Arial"/>
                </a:endParaRPr>
              </a:p>
            </p:txBody>
          </p:sp>
        </p:grpSp>
        <p:grpSp>
          <p:nvGrpSpPr>
            <p:cNvPr id="26" name="Group 25"/>
            <p:cNvGrpSpPr>
              <a:grpSpLocks/>
            </p:cNvGrpSpPr>
            <p:nvPr/>
          </p:nvGrpSpPr>
          <p:grpSpPr bwMode="auto">
            <a:xfrm>
              <a:off x="849312" y="2620959"/>
              <a:ext cx="8294689" cy="2095504"/>
              <a:chOff x="831361" y="2621159"/>
              <a:chExt cx="8294953" cy="2095330"/>
            </a:xfrm>
          </p:grpSpPr>
          <p:pic>
            <p:nvPicPr>
              <p:cNvPr id="29710" name="Picture 15" descr="21440_Chapter 2.pdf"/>
              <p:cNvPicPr>
                <a:picLocks noChangeAspect="1"/>
              </p:cNvPicPr>
              <p:nvPr/>
            </p:nvPicPr>
            <p:blipFill>
              <a:blip r:embed="rId3">
                <a:extLst>
                  <a:ext uri="{28A0092B-C50C-407E-A947-70E740481C1C}">
                    <a14:useLocalDpi xmlns:a14="http://schemas.microsoft.com/office/drawing/2010/main" val="0"/>
                  </a:ext>
                </a:extLst>
              </a:blip>
              <a:srcRect l="9979" t="48772" b="31894"/>
              <a:stretch>
                <a:fillRect/>
              </a:stretch>
            </p:blipFill>
            <p:spPr bwMode="auto">
              <a:xfrm>
                <a:off x="831362" y="3352936"/>
                <a:ext cx="8294952" cy="136355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9711" name="Picture 14" descr="21440_Chapter 2.pdf"/>
              <p:cNvPicPr>
                <a:picLocks noChangeAspect="1"/>
              </p:cNvPicPr>
              <p:nvPr/>
            </p:nvPicPr>
            <p:blipFill>
              <a:blip r:embed="rId3">
                <a:extLst>
                  <a:ext uri="{28A0092B-C50C-407E-A947-70E740481C1C}">
                    <a14:useLocalDpi xmlns:a14="http://schemas.microsoft.com/office/drawing/2010/main" val="0"/>
                  </a:ext>
                </a:extLst>
              </a:blip>
              <a:srcRect l="10207" t="38815" r="48436" b="51451"/>
              <a:stretch>
                <a:fillRect/>
              </a:stretch>
            </p:blipFill>
            <p:spPr bwMode="auto">
              <a:xfrm>
                <a:off x="831361" y="2621159"/>
                <a:ext cx="3854808" cy="73177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8" name="TextBox 7"/>
              <p:cNvSpPr txBox="1"/>
              <p:nvPr/>
            </p:nvSpPr>
            <p:spPr>
              <a:xfrm>
                <a:off x="1167922" y="2684082"/>
                <a:ext cx="3225903" cy="584727"/>
              </a:xfrm>
              <a:prstGeom prst="rect">
                <a:avLst/>
              </a:prstGeom>
              <a:noFill/>
            </p:spPr>
            <p:txBody>
              <a:bodyPr>
                <a:spAutoFit/>
              </a:bodyPr>
              <a:lstStyle/>
              <a:p>
                <a:pPr>
                  <a:defRPr/>
                </a:pPr>
                <a:r>
                  <a:rPr lang="fr-CA" sz="1600" b="1" dirty="0" smtClean="0">
                    <a:solidFill>
                      <a:schemeClr val="bg1"/>
                    </a:solidFill>
                    <a:effectLst>
                      <a:outerShdw blurRad="50800" dist="38100" dir="2700000" algn="tl" rotWithShape="0">
                        <a:srgbClr val="000000">
                          <a:alpha val="43000"/>
                        </a:srgbClr>
                      </a:outerShdw>
                    </a:effectLst>
                    <a:latin typeface="Arial"/>
                  </a:rPr>
                  <a:t>Prestation de </a:t>
                </a:r>
                <a:br>
                  <a:rPr lang="fr-CA" sz="1600" b="1" dirty="0" smtClean="0">
                    <a:solidFill>
                      <a:schemeClr val="bg1"/>
                    </a:solidFill>
                    <a:effectLst>
                      <a:outerShdw blurRad="50800" dist="38100" dir="2700000" algn="tl" rotWithShape="0">
                        <a:srgbClr val="000000">
                          <a:alpha val="43000"/>
                        </a:srgbClr>
                      </a:outerShdw>
                    </a:effectLst>
                    <a:latin typeface="Arial"/>
                  </a:rPr>
                </a:br>
                <a:r>
                  <a:rPr lang="fr-CA" sz="1600" b="1" dirty="0" smtClean="0">
                    <a:solidFill>
                      <a:schemeClr val="bg1"/>
                    </a:solidFill>
                    <a:effectLst>
                      <a:outerShdw blurRad="50800" dist="38100" dir="2700000" algn="tl" rotWithShape="0">
                        <a:srgbClr val="000000">
                          <a:alpha val="43000"/>
                        </a:srgbClr>
                      </a:outerShdw>
                    </a:effectLst>
                    <a:latin typeface="Arial"/>
                  </a:rPr>
                  <a:t>raccordement du RREO </a:t>
                </a:r>
                <a:endParaRPr lang="fr-CA" sz="1600" b="1" dirty="0">
                  <a:solidFill>
                    <a:schemeClr val="bg1"/>
                  </a:solidFill>
                  <a:effectLst>
                    <a:outerShdw blurRad="50800" dist="38100" dir="2700000" algn="tl" rotWithShape="0">
                      <a:srgbClr val="000000">
                        <a:alpha val="43000"/>
                      </a:srgbClr>
                    </a:outerShdw>
                  </a:effectLst>
                  <a:latin typeface="Arial"/>
                </a:endParaRPr>
              </a:p>
            </p:txBody>
          </p:sp>
          <p:sp>
            <p:nvSpPr>
              <p:cNvPr id="9" name="TextBox 8"/>
              <p:cNvSpPr txBox="1"/>
              <p:nvPr/>
            </p:nvSpPr>
            <p:spPr>
              <a:xfrm>
                <a:off x="1167922" y="3702156"/>
                <a:ext cx="5088099" cy="461627"/>
              </a:xfrm>
              <a:prstGeom prst="rect">
                <a:avLst/>
              </a:prstGeom>
              <a:noFill/>
            </p:spPr>
            <p:txBody>
              <a:bodyPr>
                <a:spAutoFit/>
              </a:bodyPr>
              <a:lstStyle/>
              <a:p>
                <a:pPr>
                  <a:defRPr/>
                </a:pPr>
                <a:r>
                  <a:rPr lang="fr-CA" sz="2400" b="1" dirty="0" smtClean="0">
                    <a:solidFill>
                      <a:schemeClr val="bg1"/>
                    </a:solidFill>
                    <a:effectLst>
                      <a:outerShdw blurRad="50800" dist="38100" dir="2700000" algn="tl" rotWithShape="0">
                        <a:srgbClr val="000000">
                          <a:alpha val="43000"/>
                        </a:srgbClr>
                      </a:outerShdw>
                    </a:effectLst>
                    <a:latin typeface="Arial"/>
                  </a:rPr>
                  <a:t>Rente viagère du RREO </a:t>
                </a:r>
                <a:endParaRPr lang="fr-CA" sz="2400" b="1" dirty="0">
                  <a:solidFill>
                    <a:schemeClr val="bg1"/>
                  </a:solidFill>
                  <a:effectLst>
                    <a:outerShdw blurRad="50800" dist="38100" dir="2700000" algn="tl" rotWithShape="0">
                      <a:srgbClr val="000000">
                        <a:alpha val="43000"/>
                      </a:srgbClr>
                    </a:outerShdw>
                  </a:effectLst>
                  <a:latin typeface="Arial"/>
                </a:endParaRPr>
              </a:p>
            </p:txBody>
          </p:sp>
        </p:grpSp>
        <p:pic>
          <p:nvPicPr>
            <p:cNvPr id="29705" name="Picture 11" descr="21440_Chapter 5.pdf"/>
            <p:cNvPicPr>
              <a:picLocks noChangeAspect="1"/>
            </p:cNvPicPr>
            <p:nvPr/>
          </p:nvPicPr>
          <p:blipFill>
            <a:blip r:embed="rId4" cstate="print">
              <a:extLst>
                <a:ext uri="{28A0092B-C50C-407E-A947-70E740481C1C}">
                  <a14:useLocalDpi xmlns:a14="http://schemas.microsoft.com/office/drawing/2010/main" val="0"/>
                </a:ext>
              </a:extLst>
            </a:blip>
            <a:srcRect l="30556" t="13271" r="29051" b="23303"/>
            <a:stretch>
              <a:fillRect/>
            </a:stretch>
          </p:blipFill>
          <p:spPr bwMode="auto">
            <a:xfrm>
              <a:off x="849313" y="5116513"/>
              <a:ext cx="372192" cy="438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nvGrpSpPr>
            <p:cNvPr id="27" name="Group 26"/>
            <p:cNvGrpSpPr>
              <a:grpSpLocks/>
            </p:cNvGrpSpPr>
            <p:nvPr/>
          </p:nvGrpSpPr>
          <p:grpSpPr bwMode="auto">
            <a:xfrm>
              <a:off x="4665663" y="2620959"/>
              <a:ext cx="4478337" cy="731841"/>
              <a:chOff x="4677936" y="2660836"/>
              <a:chExt cx="4478747" cy="731841"/>
            </a:xfrm>
          </p:grpSpPr>
          <p:pic>
            <p:nvPicPr>
              <p:cNvPr id="29708" name="Picture 16" descr="21440_Chapter 2.pdf"/>
              <p:cNvPicPr>
                <a:picLocks noChangeAspect="1"/>
              </p:cNvPicPr>
              <p:nvPr/>
            </p:nvPicPr>
            <p:blipFill>
              <a:blip r:embed="rId3">
                <a:extLst>
                  <a:ext uri="{28A0092B-C50C-407E-A947-70E740481C1C}">
                    <a14:useLocalDpi xmlns:a14="http://schemas.microsoft.com/office/drawing/2010/main" val="0"/>
                  </a:ext>
                </a:extLst>
              </a:blip>
              <a:srcRect l="51337" t="38719" b="51266"/>
              <a:stretch>
                <a:fillRect/>
              </a:stretch>
            </p:blipFill>
            <p:spPr bwMode="auto">
              <a:xfrm>
                <a:off x="4677936" y="2660836"/>
                <a:ext cx="4478747" cy="73184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 name="TextBox 6"/>
              <p:cNvSpPr txBox="1"/>
              <p:nvPr/>
            </p:nvSpPr>
            <p:spPr>
              <a:xfrm>
                <a:off x="4912908" y="2729102"/>
                <a:ext cx="1051021" cy="554037"/>
              </a:xfrm>
              <a:prstGeom prst="rect">
                <a:avLst/>
              </a:prstGeom>
              <a:noFill/>
            </p:spPr>
            <p:txBody>
              <a:bodyPr>
                <a:spAutoFit/>
              </a:bodyPr>
              <a:lstStyle/>
              <a:p>
                <a:pPr>
                  <a:defRPr/>
                </a:pPr>
                <a:r>
                  <a:rPr lang="en-US" sz="3000" b="1" dirty="0" smtClean="0">
                    <a:solidFill>
                      <a:schemeClr val="bg1"/>
                    </a:solidFill>
                    <a:effectLst>
                      <a:outerShdw blurRad="50800" dist="38100" dir="2700000" algn="tl" rotWithShape="0">
                        <a:srgbClr val="000000">
                          <a:alpha val="43000"/>
                        </a:srgbClr>
                      </a:outerShdw>
                    </a:effectLst>
                    <a:latin typeface="Arial"/>
                  </a:rPr>
                  <a:t>SV</a:t>
                </a:r>
                <a:endParaRPr lang="en-US" sz="3000" b="1" dirty="0">
                  <a:solidFill>
                    <a:schemeClr val="bg1"/>
                  </a:solidFill>
                  <a:effectLst>
                    <a:outerShdw blurRad="50800" dist="38100" dir="2700000" algn="tl" rotWithShape="0">
                      <a:srgbClr val="000000">
                        <a:alpha val="43000"/>
                      </a:srgbClr>
                    </a:outerShdw>
                  </a:effectLst>
                  <a:latin typeface="Arial"/>
                </a:endParaRPr>
              </a:p>
            </p:txBody>
          </p:sp>
        </p:grpSp>
      </p:grpSp>
      <p:sp>
        <p:nvSpPr>
          <p:cNvPr id="20" name="Rectangle 3"/>
          <p:cNvSpPr txBox="1">
            <a:spLocks noChangeArrowheads="1"/>
          </p:cNvSpPr>
          <p:nvPr/>
        </p:nvSpPr>
        <p:spPr>
          <a:xfrm>
            <a:off x="0" y="0"/>
            <a:ext cx="9143999" cy="838200"/>
          </a:xfrm>
          <a:prstGeom prst="rect">
            <a:avLst/>
          </a:prstGeom>
          <a:solidFill>
            <a:srgbClr val="1E587C"/>
          </a:solidFill>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511175"/>
            <a:r>
              <a:rPr lang="fr-CA" altLang="en-US" sz="2400" b="1" dirty="0" smtClean="0">
                <a:solidFill>
                  <a:srgbClr val="FFFFFF"/>
                </a:solidFill>
                <a:latin typeface="Open Sans"/>
                <a:cs typeface="Open Sans"/>
              </a:rPr>
              <a:t>4</a:t>
            </a:r>
            <a:r>
              <a:rPr lang="fr-CA" altLang="en-US" sz="2400" b="1" dirty="0" smtClean="0">
                <a:solidFill>
                  <a:srgbClr val="FFFFFF"/>
                </a:solidFill>
                <a:latin typeface="Open Sans"/>
                <a:cs typeface="Open Sans"/>
              </a:rPr>
              <a:t>. </a:t>
            </a:r>
            <a:r>
              <a:rPr lang="fr-CA" altLang="en-US" sz="2400" b="1" cap="all" dirty="0" smtClean="0">
                <a:solidFill>
                  <a:srgbClr val="FFFFFF"/>
                </a:solidFill>
                <a:latin typeface="Open Sans"/>
                <a:cs typeface="Open Sans"/>
              </a:rPr>
              <a:t>Fin de carrière</a:t>
            </a:r>
            <a:endParaRPr lang="fr-CA" altLang="en-US" sz="2400" b="1" dirty="0" smtClean="0">
              <a:solidFill>
                <a:srgbClr val="FFFFFF"/>
              </a:solidFill>
              <a:latin typeface="Open Sans"/>
              <a:cs typeface="Open Sans"/>
            </a:endParaRPr>
          </a:p>
        </p:txBody>
      </p:sp>
      <p:sp>
        <p:nvSpPr>
          <p:cNvPr id="22" name="Rectangle 10"/>
          <p:cNvSpPr txBox="1">
            <a:spLocks noChangeArrowheads="1"/>
          </p:cNvSpPr>
          <p:nvPr/>
        </p:nvSpPr>
        <p:spPr bwMode="auto">
          <a:xfrm>
            <a:off x="609600" y="1306513"/>
            <a:ext cx="7162800" cy="685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Blip>
                <a:blip r:embed="rId5"/>
              </a:buBlip>
              <a:defRPr sz="26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00"/>
              </a:buClr>
              <a:buFont typeface="Wingdings" pitchFamily="2" charset="2"/>
              <a:buChar char="Ø"/>
              <a:defRPr sz="2400">
                <a:solidFill>
                  <a:schemeClr val="tx1"/>
                </a:solidFill>
                <a:latin typeface="+mn-lt"/>
              </a:defRPr>
            </a:lvl2pPr>
            <a:lvl3pPr marL="1143000" indent="-228600" algn="l" rtl="0" eaLnBrk="0" fontAlgn="base" hangingPunct="0">
              <a:spcBef>
                <a:spcPct val="20000"/>
              </a:spcBef>
              <a:spcAft>
                <a:spcPct val="0"/>
              </a:spcAft>
              <a:buClr>
                <a:srgbClr val="000000"/>
              </a:buClr>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0" indent="4763">
              <a:spcBef>
                <a:spcPct val="0"/>
              </a:spcBef>
              <a:buFontTx/>
              <a:buNone/>
            </a:pPr>
            <a:r>
              <a:rPr lang="fr-CA" altLang="en-US" sz="2000" dirty="0" smtClean="0">
                <a:solidFill>
                  <a:srgbClr val="33373D"/>
                </a:solidFill>
                <a:latin typeface="Open Sans"/>
                <a:cs typeface="Open Sans"/>
              </a:rPr>
              <a:t>Rente du RPC et coordination  </a:t>
            </a:r>
            <a:endParaRPr lang="fr-CA" altLang="en-US" sz="2000" dirty="0">
              <a:solidFill>
                <a:srgbClr val="33373D"/>
              </a:solidFill>
              <a:latin typeface="Open Sans"/>
              <a:cs typeface="Open Sans"/>
            </a:endParaRPr>
          </a:p>
        </p:txBody>
      </p:sp>
    </p:spTree>
    <p:extLst>
      <p:ext uri="{BB962C8B-B14F-4D97-AF65-F5344CB8AC3E}">
        <p14:creationId xmlns:p14="http://schemas.microsoft.com/office/powerpoint/2010/main" val="7891549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1"/>
          <p:cNvSpPr>
            <a:spLocks noChangeArrowheads="1"/>
          </p:cNvSpPr>
          <p:nvPr/>
        </p:nvSpPr>
        <p:spPr bwMode="auto">
          <a:xfrm>
            <a:off x="228600" y="3048000"/>
            <a:ext cx="8915400" cy="3657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round/>
                <a:headEnd/>
                <a:tailEnd/>
              </a14:hiddenLine>
            </a:ext>
          </a:extLst>
        </p:spPr>
        <p:txBody>
          <a:bodyPr/>
          <a:lstStyle>
            <a:lvl1pPr marL="342900" indent="-342900">
              <a:spcBef>
                <a:spcPct val="20000"/>
              </a:spcBef>
              <a:buBlip>
                <a:blip r:embed="rId4"/>
              </a:buBlip>
              <a:defRPr sz="2600" b="1">
                <a:solidFill>
                  <a:schemeClr val="tx1"/>
                </a:solidFill>
                <a:latin typeface="Verdana" panose="020B0604030504040204" pitchFamily="34" charset="0"/>
              </a:defRPr>
            </a:lvl1pPr>
            <a:lvl2pPr marL="742950" indent="-285750">
              <a:spcBef>
                <a:spcPct val="20000"/>
              </a:spcBef>
              <a:buClr>
                <a:srgbClr val="000000"/>
              </a:buClr>
              <a:buFont typeface="Wingdings" panose="05000000000000000000" pitchFamily="2" charset="2"/>
              <a:buChar char="Ø"/>
              <a:defRPr sz="2400">
                <a:solidFill>
                  <a:schemeClr val="tx1"/>
                </a:solidFill>
                <a:latin typeface="Verdana" panose="020B0604030504040204" pitchFamily="34" charset="0"/>
              </a:defRPr>
            </a:lvl2pPr>
            <a:lvl3pPr marL="1143000" indent="-228600">
              <a:spcBef>
                <a:spcPct val="20000"/>
              </a:spcBef>
              <a:buClr>
                <a:srgbClr val="000000"/>
              </a:buClr>
              <a:buChar char="•"/>
              <a:defRPr sz="2000">
                <a:solidFill>
                  <a:schemeClr val="tx1"/>
                </a:solidFill>
                <a:latin typeface="Verdana" panose="020B0604030504040204" pitchFamily="34" charset="0"/>
              </a:defRPr>
            </a:lvl3pPr>
            <a:lvl4pPr marL="1600200" indent="-228600">
              <a:spcBef>
                <a:spcPct val="20000"/>
              </a:spcBef>
              <a:buChar char="–"/>
              <a:defRPr>
                <a:solidFill>
                  <a:schemeClr val="tx1"/>
                </a:solidFill>
                <a:latin typeface="Verdana" panose="020B0604030504040204" pitchFamily="34" charset="0"/>
              </a:defRPr>
            </a:lvl4pPr>
            <a:lvl5pPr marL="2057400" indent="-228600">
              <a:spcBef>
                <a:spcPct val="20000"/>
              </a:spcBef>
              <a:buChar char="»"/>
              <a:defRPr sz="1600">
                <a:solidFill>
                  <a:schemeClr val="tx1"/>
                </a:solidFill>
                <a:latin typeface="Verdana" panose="020B0604030504040204" pitchFamily="34" charset="0"/>
              </a:defRPr>
            </a:lvl5pPr>
            <a:lvl6pPr marL="2514600" indent="-228600" eaLnBrk="0" fontAlgn="base" hangingPunct="0">
              <a:spcBef>
                <a:spcPct val="20000"/>
              </a:spcBef>
              <a:spcAft>
                <a:spcPct val="0"/>
              </a:spcAft>
              <a:buChar char="»"/>
              <a:defRPr sz="1600">
                <a:solidFill>
                  <a:schemeClr val="tx1"/>
                </a:solidFill>
                <a:latin typeface="Verdana" panose="020B0604030504040204" pitchFamily="34" charset="0"/>
              </a:defRPr>
            </a:lvl6pPr>
            <a:lvl7pPr marL="2971800" indent="-228600" eaLnBrk="0" fontAlgn="base" hangingPunct="0">
              <a:spcBef>
                <a:spcPct val="20000"/>
              </a:spcBef>
              <a:spcAft>
                <a:spcPct val="0"/>
              </a:spcAft>
              <a:buChar char="»"/>
              <a:defRPr sz="1600">
                <a:solidFill>
                  <a:schemeClr val="tx1"/>
                </a:solidFill>
                <a:latin typeface="Verdana" panose="020B0604030504040204" pitchFamily="34" charset="0"/>
              </a:defRPr>
            </a:lvl7pPr>
            <a:lvl8pPr marL="3429000" indent="-228600" eaLnBrk="0" fontAlgn="base" hangingPunct="0">
              <a:spcBef>
                <a:spcPct val="20000"/>
              </a:spcBef>
              <a:spcAft>
                <a:spcPct val="0"/>
              </a:spcAft>
              <a:buChar char="»"/>
              <a:defRPr sz="1600">
                <a:solidFill>
                  <a:schemeClr val="tx1"/>
                </a:solidFill>
                <a:latin typeface="Verdana" panose="020B0604030504040204" pitchFamily="34" charset="0"/>
              </a:defRPr>
            </a:lvl8pPr>
            <a:lvl9pPr marL="3886200" indent="-228600" eaLnBrk="0" fontAlgn="base" hangingPunct="0">
              <a:spcBef>
                <a:spcPct val="20000"/>
              </a:spcBef>
              <a:spcAft>
                <a:spcPct val="0"/>
              </a:spcAft>
              <a:buChar char="»"/>
              <a:defRPr sz="1600">
                <a:solidFill>
                  <a:schemeClr val="tx1"/>
                </a:solidFill>
                <a:latin typeface="Verdana" panose="020B0604030504040204" pitchFamily="34" charset="0"/>
              </a:defRPr>
            </a:lvl9pPr>
          </a:lstStyle>
          <a:p>
            <a:pPr eaLnBrk="1" hangingPunct="1">
              <a:lnSpc>
                <a:spcPct val="80000"/>
              </a:lnSpc>
            </a:pPr>
            <a:endParaRPr lang="en-US" altLang="en-US" sz="1600" b="0"/>
          </a:p>
        </p:txBody>
      </p:sp>
      <p:sp>
        <p:nvSpPr>
          <p:cNvPr id="9" name="Rectangle 3"/>
          <p:cNvSpPr txBox="1">
            <a:spLocks noChangeArrowheads="1"/>
          </p:cNvSpPr>
          <p:nvPr/>
        </p:nvSpPr>
        <p:spPr>
          <a:xfrm>
            <a:off x="0" y="0"/>
            <a:ext cx="9143999" cy="838200"/>
          </a:xfrm>
          <a:prstGeom prst="rect">
            <a:avLst/>
          </a:prstGeom>
          <a:solidFill>
            <a:srgbClr val="1E587C"/>
          </a:solidFill>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511175"/>
            <a:r>
              <a:rPr lang="fr-CA" altLang="en-US" sz="2400" b="1" dirty="0" smtClean="0">
                <a:solidFill>
                  <a:srgbClr val="FFFFFF"/>
                </a:solidFill>
                <a:latin typeface="Open Sans"/>
                <a:cs typeface="Open Sans"/>
              </a:rPr>
              <a:t>4</a:t>
            </a:r>
            <a:r>
              <a:rPr lang="fr-CA" altLang="en-US" sz="2400" b="1" dirty="0" smtClean="0">
                <a:solidFill>
                  <a:srgbClr val="FFFFFF"/>
                </a:solidFill>
                <a:latin typeface="Open Sans"/>
                <a:cs typeface="Open Sans"/>
              </a:rPr>
              <a:t>. </a:t>
            </a:r>
            <a:r>
              <a:rPr lang="fr-CA" altLang="en-US" sz="2400" b="1" cap="all" dirty="0" smtClean="0">
                <a:solidFill>
                  <a:srgbClr val="FFFFFF"/>
                </a:solidFill>
                <a:latin typeface="Open Sans"/>
                <a:cs typeface="Open Sans"/>
              </a:rPr>
              <a:t>Fin de carrière</a:t>
            </a:r>
            <a:endParaRPr lang="fr-CA" altLang="en-US" sz="2400" b="1" dirty="0" smtClean="0">
              <a:solidFill>
                <a:srgbClr val="FFFFFF"/>
              </a:solidFill>
              <a:latin typeface="Open Sans"/>
              <a:cs typeface="Open Sans"/>
            </a:endParaRPr>
          </a:p>
        </p:txBody>
      </p:sp>
      <p:sp>
        <p:nvSpPr>
          <p:cNvPr id="10" name="Rectangle 10"/>
          <p:cNvSpPr txBox="1">
            <a:spLocks noChangeArrowheads="1"/>
          </p:cNvSpPr>
          <p:nvPr/>
        </p:nvSpPr>
        <p:spPr bwMode="auto">
          <a:xfrm>
            <a:off x="609600" y="1295400"/>
            <a:ext cx="7162800" cy="2971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Blip>
                <a:blip r:embed="rId4"/>
              </a:buBlip>
              <a:defRPr sz="26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00"/>
              </a:buClr>
              <a:buFont typeface="Wingdings" pitchFamily="2" charset="2"/>
              <a:buChar char="Ø"/>
              <a:defRPr sz="2400">
                <a:solidFill>
                  <a:schemeClr val="tx1"/>
                </a:solidFill>
                <a:latin typeface="+mn-lt"/>
              </a:defRPr>
            </a:lvl2pPr>
            <a:lvl3pPr marL="1143000" indent="-228600" algn="l" rtl="0" eaLnBrk="0" fontAlgn="base" hangingPunct="0">
              <a:spcBef>
                <a:spcPct val="20000"/>
              </a:spcBef>
              <a:spcAft>
                <a:spcPct val="0"/>
              </a:spcAft>
              <a:buClr>
                <a:srgbClr val="000000"/>
              </a:buClr>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0" indent="0">
              <a:spcBef>
                <a:spcPts val="1200"/>
              </a:spcBef>
              <a:buClr>
                <a:srgbClr val="FFC000"/>
              </a:buClr>
              <a:buSzPct val="150000"/>
              <a:buNone/>
              <a:defRPr/>
            </a:pPr>
            <a:r>
              <a:rPr lang="fr-CA" altLang="en-US" sz="2000" kern="0" dirty="0" smtClean="0">
                <a:solidFill>
                  <a:srgbClr val="33373D"/>
                </a:solidFill>
                <a:latin typeface="Open Sans"/>
                <a:cs typeface="Open Sans"/>
              </a:rPr>
              <a:t>Suivre le rythme de l’augmentation du coût de la vie pendant la retraite</a:t>
            </a:r>
          </a:p>
          <a:p>
            <a:pPr>
              <a:spcBef>
                <a:spcPts val="1200"/>
              </a:spcBef>
              <a:buClr>
                <a:srgbClr val="1E587C"/>
              </a:buClr>
              <a:buSzPct val="150000"/>
              <a:buFont typeface="Arial"/>
              <a:buChar char="•"/>
              <a:defRPr/>
            </a:pPr>
            <a:r>
              <a:rPr lang="fr-CA" altLang="en-US" sz="1600" b="0" kern="0" dirty="0" smtClean="0">
                <a:solidFill>
                  <a:srgbClr val="33373D"/>
                </a:solidFill>
                <a:latin typeface="Open Sans"/>
                <a:cs typeface="Open Sans"/>
              </a:rPr>
              <a:t>Je dois comprendre l’incidence qu’aura la protection contre l’inflation du régime sur le pouvoir d’achat de ma rente. </a:t>
            </a:r>
          </a:p>
          <a:p>
            <a:pPr>
              <a:spcBef>
                <a:spcPts val="1200"/>
              </a:spcBef>
              <a:buClr>
                <a:srgbClr val="1E587C"/>
              </a:buClr>
              <a:buSzPct val="150000"/>
              <a:buFont typeface="Arial"/>
              <a:buChar char="•"/>
              <a:defRPr/>
            </a:pPr>
            <a:r>
              <a:rPr lang="fr-CA" altLang="en-US" sz="1600" b="0" kern="0" dirty="0" smtClean="0">
                <a:solidFill>
                  <a:srgbClr val="33373D"/>
                </a:solidFill>
                <a:latin typeface="Open Sans"/>
                <a:cs typeface="Open Sans"/>
              </a:rPr>
              <a:t>Une grande partie de ma rente sera entièrement indexée. </a:t>
            </a:r>
          </a:p>
          <a:p>
            <a:pPr>
              <a:spcBef>
                <a:spcPts val="1200"/>
              </a:spcBef>
              <a:buClr>
                <a:srgbClr val="1E587C"/>
              </a:buClr>
              <a:buSzPct val="150000"/>
              <a:buFont typeface="Arial"/>
              <a:buChar char="•"/>
              <a:defRPr/>
            </a:pPr>
            <a:r>
              <a:rPr lang="fr-CA" altLang="en-US" sz="1600" b="0" kern="0" dirty="0" smtClean="0">
                <a:latin typeface="Open Sans"/>
                <a:cs typeface="Open Sans"/>
              </a:rPr>
              <a:t>Les augmentations annuelles sur une petite partie de ma rente dépendront de l’état de la capitalisation du régime durant ma retraite et du moment où j’ai accumulé mes services décomptés :</a:t>
            </a:r>
          </a:p>
          <a:p>
            <a:pPr>
              <a:spcBef>
                <a:spcPts val="1200"/>
              </a:spcBef>
              <a:buClr>
                <a:srgbClr val="1E587C"/>
              </a:buClr>
              <a:buSzPct val="150000"/>
              <a:buFont typeface="Arial"/>
              <a:buChar char="•"/>
              <a:defRPr/>
            </a:pPr>
            <a:endParaRPr lang="fr-CA" altLang="en-US" sz="1400" b="0" kern="0" dirty="0" smtClean="0">
              <a:solidFill>
                <a:srgbClr val="33373D"/>
              </a:solidFill>
              <a:latin typeface="Open Sans"/>
              <a:cs typeface="Open Sans"/>
            </a:endParaRPr>
          </a:p>
          <a:p>
            <a:pPr marL="57150" indent="0">
              <a:spcBef>
                <a:spcPts val="1200"/>
              </a:spcBef>
              <a:buClr>
                <a:srgbClr val="1E587C"/>
              </a:buClr>
              <a:buSzPct val="150000"/>
              <a:buNone/>
              <a:defRPr/>
            </a:pPr>
            <a:endParaRPr lang="fr-CA" altLang="en-US" sz="1400" b="0" kern="0" dirty="0" smtClean="0">
              <a:solidFill>
                <a:srgbClr val="33373D"/>
              </a:solidFill>
              <a:latin typeface="Open Sans"/>
              <a:cs typeface="Open Sans"/>
            </a:endParaRPr>
          </a:p>
          <a:p>
            <a:pPr marL="0" indent="0">
              <a:spcBef>
                <a:spcPts val="1200"/>
              </a:spcBef>
              <a:buClr>
                <a:srgbClr val="1E587C"/>
              </a:buClr>
              <a:buSzPct val="150000"/>
              <a:buNone/>
              <a:defRPr/>
            </a:pPr>
            <a:endParaRPr lang="fr-CA" altLang="en-US" sz="1400" b="0" kern="0" dirty="0" smtClean="0">
              <a:solidFill>
                <a:srgbClr val="33373D"/>
              </a:solidFill>
              <a:latin typeface="Open Sans"/>
              <a:cs typeface="Open Sans"/>
            </a:endParaRPr>
          </a:p>
          <a:p>
            <a:pPr>
              <a:spcBef>
                <a:spcPts val="1200"/>
              </a:spcBef>
              <a:buClr>
                <a:srgbClr val="1E587C"/>
              </a:buClr>
              <a:buSzPct val="150000"/>
              <a:buFont typeface="Arial"/>
              <a:buChar char="•"/>
              <a:defRPr/>
            </a:pPr>
            <a:r>
              <a:rPr lang="fr-CA" altLang="en-US" sz="1600" b="0" kern="0" dirty="0" smtClean="0">
                <a:solidFill>
                  <a:srgbClr val="33373D"/>
                </a:solidFill>
                <a:latin typeface="Open Sans"/>
                <a:cs typeface="Open Sans"/>
              </a:rPr>
              <a:t>Le fait qu’une partie de l’augmentation annuelle soit conditionnelle à l’état de la capitalisation du régime de retraite contribue à ce qu’il demeure viable et abordable à long terme. </a:t>
            </a:r>
            <a:endParaRPr lang="fr-CA" altLang="en-US" sz="1600" b="0" kern="0" dirty="0">
              <a:solidFill>
                <a:srgbClr val="33373D"/>
              </a:solidFill>
              <a:latin typeface="Open Sans"/>
              <a:cs typeface="Open Sans"/>
            </a:endParaRPr>
          </a:p>
        </p:txBody>
      </p:sp>
      <p:graphicFrame>
        <p:nvGraphicFramePr>
          <p:cNvPr id="7" name="Table 6"/>
          <p:cNvGraphicFramePr>
            <a:graphicFrameLocks noGrp="1"/>
          </p:cNvGraphicFramePr>
          <p:nvPr>
            <p:custDataLst>
              <p:tags r:id="rId1"/>
            </p:custDataLst>
            <p:extLst>
              <p:ext uri="{D42A27DB-BD31-4B8C-83A1-F6EECF244321}">
                <p14:modId xmlns:p14="http://schemas.microsoft.com/office/powerpoint/2010/main" val="3373909483"/>
              </p:ext>
            </p:extLst>
          </p:nvPr>
        </p:nvGraphicFramePr>
        <p:xfrm>
          <a:off x="1295400" y="3962400"/>
          <a:ext cx="5562600" cy="993138"/>
        </p:xfrm>
        <a:graphic>
          <a:graphicData uri="http://schemas.openxmlformats.org/drawingml/2006/table">
            <a:tbl>
              <a:tblPr firstRow="1" firstCol="1" bandRow="1">
                <a:tableStyleId>{5C22544A-7EE6-4342-B048-85BDC9FD1C3A}</a:tableStyleId>
              </a:tblPr>
              <a:tblGrid>
                <a:gridCol w="3065673"/>
                <a:gridCol w="2496927"/>
              </a:tblGrid>
              <a:tr h="277812">
                <a:tc>
                  <a:txBody>
                    <a:bodyPr/>
                    <a:lstStyle/>
                    <a:p>
                      <a:pPr marL="0" marR="0">
                        <a:lnSpc>
                          <a:spcPct val="115000"/>
                        </a:lnSpc>
                        <a:spcBef>
                          <a:spcPts val="0"/>
                        </a:spcBef>
                        <a:spcAft>
                          <a:spcPts val="0"/>
                        </a:spcAft>
                      </a:pPr>
                      <a:r>
                        <a:rPr lang="fr-CA" sz="1100" noProof="0" dirty="0" smtClean="0">
                          <a:effectLst/>
                        </a:rPr>
                        <a:t>Moment où j’ai accumulé mes services décomptés</a:t>
                      </a:r>
                      <a:endParaRPr lang="fr-CA" sz="11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60" marR="68560" marT="0" marB="0">
                    <a:solidFill>
                      <a:schemeClr val="accent1">
                        <a:lumMod val="75000"/>
                      </a:schemeClr>
                    </a:solidFill>
                  </a:tcPr>
                </a:tc>
                <a:tc>
                  <a:txBody>
                    <a:bodyPr/>
                    <a:lstStyle/>
                    <a:p>
                      <a:pPr marL="0" marR="0">
                        <a:lnSpc>
                          <a:spcPct val="115000"/>
                        </a:lnSpc>
                        <a:spcBef>
                          <a:spcPts val="0"/>
                        </a:spcBef>
                        <a:spcAft>
                          <a:spcPts val="0"/>
                        </a:spcAft>
                      </a:pPr>
                      <a:r>
                        <a:rPr lang="fr-CA" sz="1100" noProof="0" dirty="0" smtClean="0">
                          <a:effectLst/>
                        </a:rPr>
                        <a:t>Niveau de protection contre l’inflation</a:t>
                      </a:r>
                      <a:endParaRPr lang="fr-CA" sz="11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60" marR="68560" marT="0" marB="0">
                    <a:solidFill>
                      <a:schemeClr val="accent1">
                        <a:lumMod val="75000"/>
                      </a:schemeClr>
                    </a:solidFill>
                  </a:tcPr>
                </a:tc>
              </a:tr>
              <a:tr h="238442">
                <a:tc>
                  <a:txBody>
                    <a:bodyPr/>
                    <a:lstStyle/>
                    <a:p>
                      <a:pPr marL="0" marR="0">
                        <a:lnSpc>
                          <a:spcPct val="115000"/>
                        </a:lnSpc>
                        <a:spcBef>
                          <a:spcPts val="0"/>
                        </a:spcBef>
                        <a:spcAft>
                          <a:spcPts val="0"/>
                        </a:spcAft>
                      </a:pPr>
                      <a:r>
                        <a:rPr lang="fr-CA" sz="1100" noProof="0" dirty="0" smtClean="0">
                          <a:effectLst/>
                        </a:rPr>
                        <a:t>Avant 2010</a:t>
                      </a:r>
                      <a:endParaRPr lang="fr-CA" sz="11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60" marR="68560" marT="0" marB="0">
                    <a:solidFill>
                      <a:schemeClr val="accent1">
                        <a:lumMod val="75000"/>
                      </a:schemeClr>
                    </a:solidFill>
                  </a:tcPr>
                </a:tc>
                <a:tc>
                  <a:txBody>
                    <a:bodyPr/>
                    <a:lstStyle/>
                    <a:p>
                      <a:pPr marL="0" marR="0">
                        <a:lnSpc>
                          <a:spcPct val="115000"/>
                        </a:lnSpc>
                        <a:spcBef>
                          <a:spcPts val="0"/>
                        </a:spcBef>
                        <a:spcAft>
                          <a:spcPts val="0"/>
                        </a:spcAft>
                      </a:pPr>
                      <a:r>
                        <a:rPr lang="fr-CA" sz="1100" noProof="0" dirty="0" smtClean="0">
                          <a:effectLst/>
                        </a:rPr>
                        <a:t>100 %</a:t>
                      </a:r>
                      <a:endParaRPr lang="fr-CA" sz="11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60" marR="68560" marT="0" marB="0">
                    <a:solidFill>
                      <a:schemeClr val="accent1"/>
                    </a:solidFill>
                  </a:tcPr>
                </a:tc>
              </a:tr>
              <a:tr h="238442">
                <a:tc>
                  <a:txBody>
                    <a:bodyPr/>
                    <a:lstStyle/>
                    <a:p>
                      <a:pPr marL="0" marR="0">
                        <a:lnSpc>
                          <a:spcPct val="115000"/>
                        </a:lnSpc>
                        <a:spcBef>
                          <a:spcPts val="0"/>
                        </a:spcBef>
                        <a:spcAft>
                          <a:spcPts val="0"/>
                        </a:spcAft>
                      </a:pPr>
                      <a:r>
                        <a:rPr lang="fr-CA" sz="1100" noProof="0" dirty="0" smtClean="0">
                          <a:effectLst/>
                        </a:rPr>
                        <a:t>De 2010 à 2014</a:t>
                      </a:r>
                      <a:endParaRPr lang="fr-CA" sz="11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60" marR="68560" marT="0" marB="0">
                    <a:solidFill>
                      <a:schemeClr val="accent1">
                        <a:lumMod val="75000"/>
                      </a:schemeClr>
                    </a:solidFill>
                  </a:tcPr>
                </a:tc>
                <a:tc>
                  <a:txBody>
                    <a:bodyPr/>
                    <a:lstStyle/>
                    <a:p>
                      <a:pPr marL="0" marR="0">
                        <a:lnSpc>
                          <a:spcPct val="115000"/>
                        </a:lnSpc>
                        <a:spcBef>
                          <a:spcPts val="0"/>
                        </a:spcBef>
                        <a:spcAft>
                          <a:spcPts val="0"/>
                        </a:spcAft>
                      </a:pPr>
                      <a:r>
                        <a:rPr lang="fr-CA" sz="1100" noProof="0" dirty="0" smtClean="0">
                          <a:effectLst/>
                        </a:rPr>
                        <a:t>De 50 % à 100 %</a:t>
                      </a:r>
                      <a:endParaRPr lang="fr-CA" sz="11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60" marR="68560" marT="0" marB="0">
                    <a:solidFill>
                      <a:schemeClr val="accent1">
                        <a:lumMod val="90000"/>
                      </a:schemeClr>
                    </a:solidFill>
                  </a:tcPr>
                </a:tc>
              </a:tr>
              <a:tr h="238442">
                <a:tc>
                  <a:txBody>
                    <a:bodyPr/>
                    <a:lstStyle/>
                    <a:p>
                      <a:pPr marL="0" marR="0">
                        <a:lnSpc>
                          <a:spcPct val="115000"/>
                        </a:lnSpc>
                        <a:spcBef>
                          <a:spcPts val="0"/>
                        </a:spcBef>
                        <a:spcAft>
                          <a:spcPts val="0"/>
                        </a:spcAft>
                      </a:pPr>
                      <a:r>
                        <a:rPr lang="fr-CA" sz="1100" noProof="0" dirty="0" smtClean="0">
                          <a:effectLst/>
                        </a:rPr>
                        <a:t>Après 2014</a:t>
                      </a:r>
                      <a:endParaRPr lang="fr-CA" sz="11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60" marR="68560" marT="0" marB="0">
                    <a:solidFill>
                      <a:schemeClr val="accent1">
                        <a:lumMod val="75000"/>
                      </a:schemeClr>
                    </a:solidFill>
                  </a:tcPr>
                </a:tc>
                <a:tc>
                  <a:txBody>
                    <a:bodyPr/>
                    <a:lstStyle/>
                    <a:p>
                      <a:pPr marL="0" marR="0">
                        <a:lnSpc>
                          <a:spcPct val="115000"/>
                        </a:lnSpc>
                        <a:spcBef>
                          <a:spcPts val="0"/>
                        </a:spcBef>
                        <a:spcAft>
                          <a:spcPts val="0"/>
                        </a:spcAft>
                      </a:pPr>
                      <a:r>
                        <a:rPr lang="fr-CA" sz="1100" noProof="0" dirty="0" smtClean="0">
                          <a:effectLst/>
                        </a:rPr>
                        <a:t>De 0 % à 100 %</a:t>
                      </a:r>
                      <a:endParaRPr lang="fr-CA" sz="11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8560" marR="68560" marT="0" marB="0">
                    <a:solidFill>
                      <a:schemeClr val="accent1"/>
                    </a:solidFill>
                  </a:tcPr>
                </a:tc>
              </a:tr>
            </a:tbl>
          </a:graphicData>
        </a:graphic>
      </p:graphicFrame>
    </p:spTree>
    <p:extLst>
      <p:ext uri="{BB962C8B-B14F-4D97-AF65-F5344CB8AC3E}">
        <p14:creationId xmlns:p14="http://schemas.microsoft.com/office/powerpoint/2010/main" val="22763516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0" y="0"/>
            <a:ext cx="9143999" cy="838200"/>
          </a:xfrm>
          <a:prstGeom prst="rect">
            <a:avLst/>
          </a:prstGeom>
          <a:solidFill>
            <a:srgbClr val="1E587C"/>
          </a:solidFill>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511175"/>
            <a:r>
              <a:rPr lang="fr-CA" altLang="en-US" sz="2400" b="1" dirty="0" smtClean="0">
                <a:solidFill>
                  <a:srgbClr val="FFFFFF"/>
                </a:solidFill>
                <a:latin typeface="Open Sans"/>
                <a:cs typeface="Open Sans"/>
              </a:rPr>
              <a:t>4</a:t>
            </a:r>
            <a:r>
              <a:rPr lang="fr-CA" altLang="en-US" sz="2400" b="1" dirty="0" smtClean="0">
                <a:solidFill>
                  <a:srgbClr val="FFFFFF"/>
                </a:solidFill>
                <a:latin typeface="Open Sans"/>
                <a:cs typeface="Open Sans"/>
              </a:rPr>
              <a:t>. </a:t>
            </a:r>
            <a:r>
              <a:rPr lang="fr-CA" altLang="en-US" sz="2400" b="1" cap="all" dirty="0" smtClean="0">
                <a:solidFill>
                  <a:srgbClr val="FFFFFF"/>
                </a:solidFill>
                <a:latin typeface="Open Sans"/>
                <a:cs typeface="Open Sans"/>
              </a:rPr>
              <a:t>Fin de carrière</a:t>
            </a:r>
            <a:endParaRPr lang="fr-CA" altLang="en-US" sz="2400" b="1" dirty="0" smtClean="0">
              <a:solidFill>
                <a:srgbClr val="FFFFFF"/>
              </a:solidFill>
              <a:latin typeface="Open Sans"/>
              <a:cs typeface="Open Sans"/>
            </a:endParaRPr>
          </a:p>
        </p:txBody>
      </p:sp>
      <p:sp>
        <p:nvSpPr>
          <p:cNvPr id="6" name="Rectangle 10"/>
          <p:cNvSpPr txBox="1">
            <a:spLocks noChangeArrowheads="1"/>
          </p:cNvSpPr>
          <p:nvPr/>
        </p:nvSpPr>
        <p:spPr bwMode="auto">
          <a:xfrm>
            <a:off x="609600" y="1295400"/>
            <a:ext cx="7162800" cy="4419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Blip>
                <a:blip r:embed="rId3"/>
              </a:buBlip>
              <a:defRPr sz="26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00"/>
              </a:buClr>
              <a:buFont typeface="Wingdings" pitchFamily="2" charset="2"/>
              <a:buChar char="Ø"/>
              <a:defRPr sz="2400">
                <a:solidFill>
                  <a:schemeClr val="tx1"/>
                </a:solidFill>
                <a:latin typeface="+mn-lt"/>
              </a:defRPr>
            </a:lvl2pPr>
            <a:lvl3pPr marL="1143000" indent="-228600" algn="l" rtl="0" eaLnBrk="0" fontAlgn="base" hangingPunct="0">
              <a:spcBef>
                <a:spcPct val="20000"/>
              </a:spcBef>
              <a:spcAft>
                <a:spcPct val="0"/>
              </a:spcAft>
              <a:buClr>
                <a:srgbClr val="000000"/>
              </a:buClr>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0" indent="0">
              <a:spcBef>
                <a:spcPts val="1200"/>
              </a:spcBef>
              <a:buClr>
                <a:srgbClr val="FFC000"/>
              </a:buClr>
              <a:buSzPct val="150000"/>
              <a:buNone/>
              <a:defRPr/>
            </a:pPr>
            <a:r>
              <a:rPr lang="fr-CA" altLang="en-US" sz="2000" kern="0" dirty="0" smtClean="0">
                <a:solidFill>
                  <a:srgbClr val="33373D"/>
                </a:solidFill>
                <a:latin typeface="Open Sans"/>
                <a:cs typeface="Open Sans"/>
              </a:rPr>
              <a:t>Se préparer à la retraite</a:t>
            </a:r>
          </a:p>
          <a:p>
            <a:pPr>
              <a:spcBef>
                <a:spcPts val="1200"/>
              </a:spcBef>
              <a:buClr>
                <a:srgbClr val="1E587C"/>
              </a:buClr>
              <a:buSzPct val="150000"/>
              <a:buFont typeface="Arial"/>
              <a:buChar char="•"/>
              <a:defRPr/>
            </a:pPr>
            <a:r>
              <a:rPr lang="fr-CA" altLang="en-US" sz="1800" b="0" kern="0" dirty="0" smtClean="0">
                <a:latin typeface="Open Sans"/>
                <a:cs typeface="Open Sans"/>
              </a:rPr>
              <a:t>Je pourrais consulter un conseiller financier avant de décider de prendre ma retraite. Il est essentiel que je comprenne ma situation financière globale et que je planifie pour éviter tout problème lorsque je remplirai ma première déclaration de revenus en tant qu’enseignante ou enseignant retraité(e). </a:t>
            </a:r>
          </a:p>
          <a:p>
            <a:pPr>
              <a:spcBef>
                <a:spcPts val="1200"/>
              </a:spcBef>
              <a:buClr>
                <a:srgbClr val="1E587C"/>
              </a:buClr>
              <a:buSzPct val="150000"/>
              <a:buFont typeface="Arial"/>
              <a:buChar char="•"/>
              <a:defRPr/>
            </a:pPr>
            <a:r>
              <a:rPr lang="fr-CA" altLang="en-US" sz="1800" b="0" kern="0" dirty="0" smtClean="0">
                <a:latin typeface="Open Sans"/>
                <a:cs typeface="Open Sans"/>
              </a:rPr>
              <a:t>Il ne faut pas oublier l’assurance maladie. </a:t>
            </a:r>
          </a:p>
          <a:p>
            <a:pPr>
              <a:spcBef>
                <a:spcPts val="1200"/>
              </a:spcBef>
              <a:buClr>
                <a:srgbClr val="1E587C"/>
              </a:buClr>
              <a:buSzPct val="150000"/>
              <a:buFont typeface="Arial"/>
              <a:buChar char="•"/>
              <a:defRPr/>
            </a:pPr>
            <a:r>
              <a:rPr lang="fr-CA" altLang="en-US" sz="1800" b="0" kern="0" dirty="0" smtClean="0">
                <a:latin typeface="Open Sans"/>
                <a:cs typeface="Open Sans"/>
              </a:rPr>
              <a:t>Le service de ma rente ne débutera pas automatiquement. Pour toucher ma rente, je dois présenter ma demande en ligne en accédant à mon compte du RREO en ligne. </a:t>
            </a:r>
          </a:p>
          <a:p>
            <a:pPr>
              <a:spcBef>
                <a:spcPts val="1200"/>
              </a:spcBef>
              <a:buClr>
                <a:srgbClr val="1E587C"/>
              </a:buClr>
              <a:buSzPct val="150000"/>
              <a:buFont typeface="Arial"/>
              <a:buChar char="•"/>
              <a:defRPr/>
            </a:pPr>
            <a:r>
              <a:rPr lang="fr-CA" altLang="en-US" sz="1800" b="0" kern="0" dirty="0" smtClean="0">
                <a:latin typeface="Open Sans"/>
                <a:cs typeface="Open Sans"/>
              </a:rPr>
              <a:t>Je dois commencer à toucher ma rente lorsque j’atteins la limite d’âge relativement à la rente, soit 71 ans, et ce, même si je continue à </a:t>
            </a:r>
            <a:r>
              <a:rPr lang="fr-CA" altLang="en-US" sz="1800" b="0" kern="0" dirty="0" smtClean="0">
                <a:latin typeface="Open Sans"/>
                <a:cs typeface="Open Sans"/>
              </a:rPr>
              <a:t>travailler</a:t>
            </a:r>
            <a:r>
              <a:rPr lang="fr-CA" altLang="en-US" sz="1800" b="0" kern="0" dirty="0">
                <a:latin typeface="Open Sans"/>
                <a:cs typeface="Open Sans"/>
              </a:rPr>
              <a:t>.</a:t>
            </a:r>
            <a:endParaRPr lang="fr-CA" altLang="en-US" sz="1800" b="0" kern="0" dirty="0">
              <a:latin typeface="Open Sans"/>
              <a:cs typeface="Open Sans"/>
            </a:endParaRPr>
          </a:p>
        </p:txBody>
      </p:sp>
    </p:spTree>
    <p:extLst>
      <p:ext uri="{BB962C8B-B14F-4D97-AF65-F5344CB8AC3E}">
        <p14:creationId xmlns:p14="http://schemas.microsoft.com/office/powerpoint/2010/main" val="10852490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
          <p:cNvSpPr txBox="1">
            <a:spLocks noChangeArrowheads="1"/>
          </p:cNvSpPr>
          <p:nvPr/>
        </p:nvSpPr>
        <p:spPr bwMode="auto">
          <a:xfrm>
            <a:off x="609600" y="1295400"/>
            <a:ext cx="7162800" cy="2971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Blip>
                <a:blip r:embed="rId3"/>
              </a:buBlip>
              <a:defRPr sz="26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00"/>
              </a:buClr>
              <a:buFont typeface="Wingdings" pitchFamily="2" charset="2"/>
              <a:buChar char="Ø"/>
              <a:defRPr sz="2400">
                <a:solidFill>
                  <a:schemeClr val="tx1"/>
                </a:solidFill>
                <a:latin typeface="+mn-lt"/>
              </a:defRPr>
            </a:lvl2pPr>
            <a:lvl3pPr marL="1143000" indent="-228600" algn="l" rtl="0" eaLnBrk="0" fontAlgn="base" hangingPunct="0">
              <a:spcBef>
                <a:spcPct val="20000"/>
              </a:spcBef>
              <a:spcAft>
                <a:spcPct val="0"/>
              </a:spcAft>
              <a:buClr>
                <a:srgbClr val="000000"/>
              </a:buClr>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571500" lvl="0" indent="-457200" defTabSz="457200" eaLnBrk="1" fontAlgn="auto" hangingPunct="1">
              <a:spcBef>
                <a:spcPts val="2400"/>
              </a:spcBef>
              <a:spcAft>
                <a:spcPts val="0"/>
              </a:spcAft>
              <a:buFont typeface="Verdana" panose="020B0604030504040204" pitchFamily="34" charset="0"/>
              <a:buAutoNum type="arabicPeriod"/>
            </a:pPr>
            <a:r>
              <a:rPr lang="fr-CA" altLang="en-US" sz="2000" dirty="0" smtClean="0">
                <a:solidFill>
                  <a:prstClr val="black"/>
                </a:solidFill>
                <a:latin typeface="Open Sans"/>
                <a:cs typeface="Open Sans"/>
              </a:rPr>
              <a:t>Notions de base</a:t>
            </a:r>
          </a:p>
          <a:p>
            <a:pPr marL="571500" lvl="0" indent="-457200" defTabSz="457200" eaLnBrk="1" fontAlgn="auto" hangingPunct="1">
              <a:spcBef>
                <a:spcPts val="2400"/>
              </a:spcBef>
              <a:spcAft>
                <a:spcPts val="0"/>
              </a:spcAft>
              <a:buFont typeface="Verdana" panose="020B0604030504040204" pitchFamily="34" charset="0"/>
              <a:buAutoNum type="arabicPeriod"/>
            </a:pPr>
            <a:r>
              <a:rPr lang="fr-CA" altLang="en-US" sz="2000" dirty="0" smtClean="0">
                <a:solidFill>
                  <a:prstClr val="black"/>
                </a:solidFill>
                <a:latin typeface="Open Sans"/>
                <a:cs typeface="Open Sans"/>
              </a:rPr>
              <a:t>Début de carrière (après 2013)</a:t>
            </a:r>
          </a:p>
          <a:p>
            <a:pPr marL="571500" lvl="0" indent="-457200" defTabSz="457200" eaLnBrk="1" fontAlgn="auto" hangingPunct="1">
              <a:spcBef>
                <a:spcPts val="2400"/>
              </a:spcBef>
              <a:spcAft>
                <a:spcPts val="0"/>
              </a:spcAft>
              <a:buFont typeface="Verdana" panose="020B0604030504040204" pitchFamily="34" charset="0"/>
              <a:buAutoNum type="arabicPeriod"/>
            </a:pPr>
            <a:r>
              <a:rPr lang="fr-CA" altLang="en-US" sz="2000" dirty="0" smtClean="0">
                <a:solidFill>
                  <a:prstClr val="black"/>
                </a:solidFill>
                <a:latin typeface="Open Sans"/>
                <a:cs typeface="Open Sans"/>
              </a:rPr>
              <a:t>Milieu de carrière</a:t>
            </a:r>
          </a:p>
          <a:p>
            <a:pPr marL="571500" lvl="0" indent="-457200" defTabSz="457200" eaLnBrk="1" fontAlgn="auto" hangingPunct="1">
              <a:spcBef>
                <a:spcPts val="2400"/>
              </a:spcBef>
              <a:spcAft>
                <a:spcPts val="0"/>
              </a:spcAft>
              <a:buFont typeface="Verdana" panose="020B0604030504040204" pitchFamily="34" charset="0"/>
              <a:buAutoNum type="arabicPeriod"/>
            </a:pPr>
            <a:r>
              <a:rPr lang="fr-CA" altLang="en-US" sz="2000" dirty="0" smtClean="0">
                <a:solidFill>
                  <a:prstClr val="black"/>
                </a:solidFill>
                <a:latin typeface="Open Sans"/>
                <a:cs typeface="Open Sans"/>
              </a:rPr>
              <a:t>Fin de carrière</a:t>
            </a:r>
            <a:endParaRPr lang="fr-CA" altLang="en-US" sz="2000" dirty="0">
              <a:solidFill>
                <a:prstClr val="black"/>
              </a:solidFill>
              <a:latin typeface="Open Sans"/>
              <a:cs typeface="Open Sans"/>
            </a:endParaRPr>
          </a:p>
        </p:txBody>
      </p:sp>
      <p:sp>
        <p:nvSpPr>
          <p:cNvPr id="5" name="Rectangle 3"/>
          <p:cNvSpPr txBox="1">
            <a:spLocks noChangeArrowheads="1"/>
          </p:cNvSpPr>
          <p:nvPr/>
        </p:nvSpPr>
        <p:spPr>
          <a:xfrm>
            <a:off x="0" y="0"/>
            <a:ext cx="9143999" cy="838200"/>
          </a:xfrm>
          <a:prstGeom prst="rect">
            <a:avLst/>
          </a:prstGeom>
          <a:solidFill>
            <a:srgbClr val="1E587C"/>
          </a:solidFill>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511175"/>
            <a:r>
              <a:rPr lang="en-US" altLang="en-US" sz="2400" b="1" cap="all" dirty="0" smtClean="0">
                <a:solidFill>
                  <a:prstClr val="white"/>
                </a:solidFill>
                <a:latin typeface="Open Sans"/>
                <a:cs typeface="Open Sans"/>
              </a:rPr>
              <a:t>Ce </a:t>
            </a:r>
            <a:r>
              <a:rPr lang="en-US" altLang="en-US" sz="2400" b="1" cap="all" dirty="0">
                <a:solidFill>
                  <a:prstClr val="white"/>
                </a:solidFill>
                <a:latin typeface="Open Sans"/>
                <a:cs typeface="Open Sans"/>
              </a:rPr>
              <a:t>que je </a:t>
            </a:r>
            <a:r>
              <a:rPr lang="en-US" altLang="en-US" sz="2400" b="1" cap="all" dirty="0" err="1">
                <a:solidFill>
                  <a:prstClr val="white"/>
                </a:solidFill>
                <a:latin typeface="Open Sans"/>
                <a:cs typeface="Open Sans"/>
              </a:rPr>
              <a:t>dois</a:t>
            </a:r>
            <a:r>
              <a:rPr lang="en-US" altLang="en-US" sz="2400" b="1" cap="all" dirty="0">
                <a:solidFill>
                  <a:prstClr val="white"/>
                </a:solidFill>
                <a:latin typeface="Open Sans"/>
                <a:cs typeface="Open Sans"/>
              </a:rPr>
              <a:t> savoir</a:t>
            </a:r>
            <a:endParaRPr lang="en-US" altLang="en-US" sz="2400" b="1" cap="all" dirty="0" smtClean="0">
              <a:solidFill>
                <a:srgbClr val="FFFFFF"/>
              </a:solidFill>
              <a:latin typeface="Open Sans"/>
              <a:cs typeface="Open Sans"/>
            </a:endParaRPr>
          </a:p>
        </p:txBody>
      </p:sp>
    </p:spTree>
    <p:extLst>
      <p:ext uri="{BB962C8B-B14F-4D97-AF65-F5344CB8AC3E}">
        <p14:creationId xmlns:p14="http://schemas.microsoft.com/office/powerpoint/2010/main" val="30186215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
          <p:cNvSpPr txBox="1">
            <a:spLocks noChangeArrowheads="1"/>
          </p:cNvSpPr>
          <p:nvPr/>
        </p:nvSpPr>
        <p:spPr bwMode="auto">
          <a:xfrm>
            <a:off x="609600" y="1295400"/>
            <a:ext cx="7162800" cy="472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Blip>
                <a:blip r:embed="rId3"/>
              </a:buBlip>
              <a:defRPr sz="26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00"/>
              </a:buClr>
              <a:buFont typeface="Wingdings" pitchFamily="2" charset="2"/>
              <a:buChar char="Ø"/>
              <a:defRPr sz="2400">
                <a:solidFill>
                  <a:schemeClr val="tx1"/>
                </a:solidFill>
                <a:latin typeface="+mn-lt"/>
              </a:defRPr>
            </a:lvl2pPr>
            <a:lvl3pPr marL="1143000" indent="-228600" algn="l" rtl="0" eaLnBrk="0" fontAlgn="base" hangingPunct="0">
              <a:spcBef>
                <a:spcPct val="20000"/>
              </a:spcBef>
              <a:spcAft>
                <a:spcPct val="0"/>
              </a:spcAft>
              <a:buClr>
                <a:srgbClr val="000000"/>
              </a:buClr>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0" indent="0">
              <a:spcBef>
                <a:spcPts val="1200"/>
              </a:spcBef>
              <a:buClr>
                <a:srgbClr val="FFC000"/>
              </a:buClr>
              <a:buSzPct val="150000"/>
              <a:buFont typeface="Wingdings" pitchFamily="2" charset="2"/>
              <a:buNone/>
              <a:defRPr/>
            </a:pPr>
            <a:r>
              <a:rPr lang="fr-CA" altLang="en-US" sz="2000" dirty="0" smtClean="0">
                <a:latin typeface="Open Sans"/>
                <a:cs typeface="Open Sans"/>
              </a:rPr>
              <a:t>Qu’est-ce que j’obtiendrai?</a:t>
            </a:r>
          </a:p>
          <a:p>
            <a:pPr>
              <a:spcBef>
                <a:spcPts val="1200"/>
              </a:spcBef>
              <a:buClr>
                <a:srgbClr val="1E587C"/>
              </a:buClr>
              <a:buSzPct val="150000"/>
              <a:buFont typeface="Arial"/>
              <a:buChar char="•"/>
              <a:defRPr/>
            </a:pPr>
            <a:r>
              <a:rPr lang="fr-CA" altLang="en-US" sz="1800" b="0" kern="0" dirty="0" smtClean="0">
                <a:solidFill>
                  <a:srgbClr val="33373D"/>
                </a:solidFill>
                <a:latin typeface="Open Sans"/>
                <a:cs typeface="Open Sans"/>
              </a:rPr>
              <a:t>Une rente mensuelle du RREO pour le reste de ma vie. </a:t>
            </a:r>
          </a:p>
          <a:p>
            <a:pPr>
              <a:spcBef>
                <a:spcPts val="1200"/>
              </a:spcBef>
              <a:buClr>
                <a:srgbClr val="1E587C"/>
              </a:buClr>
              <a:buSzPct val="150000"/>
              <a:buFont typeface="Arial"/>
              <a:buChar char="•"/>
              <a:defRPr/>
            </a:pPr>
            <a:r>
              <a:rPr lang="fr-CA" altLang="en-US" sz="1800" b="0" kern="0" dirty="0" smtClean="0">
                <a:solidFill>
                  <a:srgbClr val="33373D"/>
                </a:solidFill>
                <a:latin typeface="Open Sans"/>
                <a:cs typeface="Open Sans"/>
              </a:rPr>
              <a:t>Ma rente annuelle de base se calcule comme suit : </a:t>
            </a:r>
            <a:br>
              <a:rPr lang="fr-CA" altLang="en-US" sz="1800" b="0" kern="0" dirty="0" smtClean="0">
                <a:solidFill>
                  <a:srgbClr val="33373D"/>
                </a:solidFill>
                <a:latin typeface="Open Sans"/>
                <a:cs typeface="Open Sans"/>
              </a:rPr>
            </a:br>
            <a:r>
              <a:rPr lang="fr-CA" altLang="en-US" sz="1800" b="0" kern="0" dirty="0" smtClean="0">
                <a:solidFill>
                  <a:srgbClr val="33373D"/>
                </a:solidFill>
                <a:latin typeface="Open Sans"/>
                <a:cs typeface="Open Sans"/>
              </a:rPr>
              <a:t>2 % x services décomptés x salaire moyen des cinq meilleures années. </a:t>
            </a:r>
          </a:p>
          <a:p>
            <a:pPr>
              <a:spcBef>
                <a:spcPts val="1200"/>
              </a:spcBef>
              <a:buClr>
                <a:srgbClr val="1E587C"/>
              </a:buClr>
              <a:buSzPct val="150000"/>
              <a:buFont typeface="Arial"/>
              <a:buChar char="•"/>
              <a:defRPr/>
            </a:pPr>
            <a:r>
              <a:rPr lang="fr-CA" altLang="en-US" sz="1800" b="0" kern="0" dirty="0" smtClean="0">
                <a:solidFill>
                  <a:srgbClr val="33373D"/>
                </a:solidFill>
                <a:latin typeface="Open Sans"/>
                <a:cs typeface="Open Sans"/>
              </a:rPr>
              <a:t>Services décomptés = Les services décomptés sont le nombre réel d’années, de mois et de jours pendant lesquels j’ai enseigné et cotisé au régime. </a:t>
            </a:r>
          </a:p>
          <a:p>
            <a:pPr>
              <a:spcBef>
                <a:spcPts val="1200"/>
              </a:spcBef>
              <a:buClr>
                <a:srgbClr val="1E587C"/>
              </a:buClr>
              <a:buSzPct val="150000"/>
              <a:buFont typeface="Arial"/>
              <a:buChar char="•"/>
              <a:defRPr/>
            </a:pPr>
            <a:r>
              <a:rPr lang="fr-CA" altLang="en-US" sz="1800" b="0" kern="0" dirty="0" smtClean="0">
                <a:solidFill>
                  <a:srgbClr val="33373D"/>
                </a:solidFill>
                <a:latin typeface="Open Sans"/>
                <a:cs typeface="Open Sans"/>
              </a:rPr>
              <a:t>Plus j’accumule de services décomptés, plus ma rente sera élevée. </a:t>
            </a:r>
          </a:p>
          <a:p>
            <a:pPr>
              <a:spcBef>
                <a:spcPts val="1200"/>
              </a:spcBef>
              <a:buClr>
                <a:srgbClr val="1E587C"/>
              </a:buClr>
              <a:buSzPct val="150000"/>
              <a:buFont typeface="Arial"/>
              <a:buChar char="•"/>
              <a:defRPr/>
            </a:pPr>
            <a:r>
              <a:rPr lang="fr-CA" altLang="en-US" sz="1800" b="0" kern="0" dirty="0" smtClean="0">
                <a:solidFill>
                  <a:srgbClr val="33373D"/>
                </a:solidFill>
                <a:latin typeface="Open Sans"/>
                <a:cs typeface="Open Sans"/>
              </a:rPr>
              <a:t>Il faut faire la distinction entre les services décomptés et les « services admissibles ». Ces derniers sont utilisés pour déterminer la date à laquelle je peux prendre ma retraite. </a:t>
            </a:r>
            <a:endParaRPr lang="fr-CA" altLang="en-US" sz="2000" kern="0" dirty="0" smtClean="0">
              <a:latin typeface="Open Sans"/>
              <a:cs typeface="Open Sans"/>
            </a:endParaRPr>
          </a:p>
        </p:txBody>
      </p:sp>
      <p:sp>
        <p:nvSpPr>
          <p:cNvPr id="5" name="Rectangle 3"/>
          <p:cNvSpPr txBox="1">
            <a:spLocks noChangeArrowheads="1"/>
          </p:cNvSpPr>
          <p:nvPr/>
        </p:nvSpPr>
        <p:spPr>
          <a:xfrm>
            <a:off x="0" y="0"/>
            <a:ext cx="9143999" cy="838200"/>
          </a:xfrm>
          <a:prstGeom prst="rect">
            <a:avLst/>
          </a:prstGeom>
          <a:solidFill>
            <a:srgbClr val="1E587C"/>
          </a:solidFill>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511175"/>
            <a:r>
              <a:rPr lang="en-US" altLang="en-US" sz="2400" b="1" dirty="0" smtClean="0">
                <a:solidFill>
                  <a:srgbClr val="FFFFFF"/>
                </a:solidFill>
                <a:latin typeface="Open Sans"/>
                <a:cs typeface="Open Sans"/>
              </a:rPr>
              <a:t>1</a:t>
            </a:r>
            <a:r>
              <a:rPr lang="en-US" altLang="en-US" sz="2400" b="1" dirty="0">
                <a:solidFill>
                  <a:srgbClr val="FFFFFF"/>
                </a:solidFill>
                <a:latin typeface="Open Sans"/>
                <a:cs typeface="Open Sans"/>
              </a:rPr>
              <a:t>. </a:t>
            </a:r>
            <a:r>
              <a:rPr lang="en-US" altLang="en-US" sz="2400" b="1" cap="all" dirty="0">
                <a:solidFill>
                  <a:srgbClr val="FFFFFF"/>
                </a:solidFill>
                <a:latin typeface="Open Sans"/>
                <a:cs typeface="Open Sans"/>
              </a:rPr>
              <a:t>Notions de base</a:t>
            </a:r>
            <a:endParaRPr lang="en-US" altLang="en-US" sz="2400" b="1" cap="all" dirty="0" smtClean="0">
              <a:solidFill>
                <a:srgbClr val="FFFFFF"/>
              </a:solidFill>
              <a:latin typeface="Open Sans"/>
              <a:cs typeface="Open Sans"/>
            </a:endParaRPr>
          </a:p>
        </p:txBody>
      </p:sp>
    </p:spTree>
    <p:extLst>
      <p:ext uri="{BB962C8B-B14F-4D97-AF65-F5344CB8AC3E}">
        <p14:creationId xmlns:p14="http://schemas.microsoft.com/office/powerpoint/2010/main" val="5116872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0" y="0"/>
            <a:ext cx="9143999" cy="838200"/>
          </a:xfrm>
          <a:prstGeom prst="rect">
            <a:avLst/>
          </a:prstGeom>
          <a:solidFill>
            <a:srgbClr val="1E587C"/>
          </a:solidFill>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511175"/>
            <a:r>
              <a:rPr lang="en-US" altLang="en-US" sz="2400" b="1" dirty="0" smtClean="0">
                <a:solidFill>
                  <a:schemeClr val="bg1"/>
                </a:solidFill>
                <a:latin typeface="Open Sans"/>
                <a:cs typeface="Open Sans"/>
              </a:rPr>
              <a:t>1</a:t>
            </a:r>
            <a:r>
              <a:rPr lang="en-US" altLang="en-US" sz="2400" b="1" dirty="0" smtClean="0">
                <a:solidFill>
                  <a:schemeClr val="bg1"/>
                </a:solidFill>
                <a:latin typeface="Open Sans"/>
                <a:cs typeface="Open Sans"/>
              </a:rPr>
              <a:t>. </a:t>
            </a:r>
            <a:r>
              <a:rPr lang="en-US" altLang="en-US" sz="2400" b="1" cap="all" dirty="0">
                <a:solidFill>
                  <a:srgbClr val="FFFFFF"/>
                </a:solidFill>
                <a:latin typeface="Open Sans"/>
                <a:cs typeface="Open Sans"/>
              </a:rPr>
              <a:t>Notions de </a:t>
            </a:r>
            <a:r>
              <a:rPr lang="en-US" altLang="en-US" sz="2400" b="1" cap="all" dirty="0" smtClean="0">
                <a:solidFill>
                  <a:srgbClr val="FFFFFF"/>
                </a:solidFill>
                <a:latin typeface="Open Sans"/>
                <a:cs typeface="Open Sans"/>
              </a:rPr>
              <a:t>base</a:t>
            </a:r>
            <a:endParaRPr lang="en-US" altLang="en-US" sz="2400" b="1" cap="all" dirty="0">
              <a:solidFill>
                <a:srgbClr val="FFFFFF"/>
              </a:solidFill>
              <a:latin typeface="Open Sans"/>
              <a:cs typeface="Open Sans"/>
            </a:endParaRPr>
          </a:p>
        </p:txBody>
      </p:sp>
      <p:sp>
        <p:nvSpPr>
          <p:cNvPr id="4" name="Rectangle 10"/>
          <p:cNvSpPr txBox="1">
            <a:spLocks noChangeArrowheads="1"/>
          </p:cNvSpPr>
          <p:nvPr/>
        </p:nvSpPr>
        <p:spPr bwMode="auto">
          <a:xfrm>
            <a:off x="609600" y="1295400"/>
            <a:ext cx="7162800" cy="2971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Blip>
                <a:blip r:embed="rId3"/>
              </a:buBlip>
              <a:defRPr sz="26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00"/>
              </a:buClr>
              <a:buFont typeface="Wingdings" pitchFamily="2" charset="2"/>
              <a:buChar char="Ø"/>
              <a:defRPr sz="2400">
                <a:solidFill>
                  <a:schemeClr val="tx1"/>
                </a:solidFill>
                <a:latin typeface="+mn-lt"/>
              </a:defRPr>
            </a:lvl2pPr>
            <a:lvl3pPr marL="1143000" indent="-228600" algn="l" rtl="0" eaLnBrk="0" fontAlgn="base" hangingPunct="0">
              <a:spcBef>
                <a:spcPct val="20000"/>
              </a:spcBef>
              <a:spcAft>
                <a:spcPct val="0"/>
              </a:spcAft>
              <a:buClr>
                <a:srgbClr val="000000"/>
              </a:buClr>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0" indent="0">
              <a:spcBef>
                <a:spcPts val="1200"/>
              </a:spcBef>
              <a:buClr>
                <a:srgbClr val="FFC000"/>
              </a:buClr>
              <a:buSzPct val="150000"/>
              <a:buFont typeface="Wingdings" pitchFamily="2" charset="2"/>
              <a:buNone/>
              <a:defRPr/>
            </a:pPr>
            <a:r>
              <a:rPr lang="fr-CA" altLang="en-US" sz="2000" dirty="0" smtClean="0">
                <a:latin typeface="Open Sans"/>
                <a:cs typeface="Open Sans"/>
              </a:rPr>
              <a:t>Qu’est-ce que j’obtiendrai?</a:t>
            </a:r>
          </a:p>
          <a:p>
            <a:pPr>
              <a:spcBef>
                <a:spcPts val="1200"/>
              </a:spcBef>
              <a:buClr>
                <a:srgbClr val="1E587C"/>
              </a:buClr>
              <a:buSzPct val="150000"/>
              <a:buFont typeface="Arial"/>
              <a:buChar char="•"/>
              <a:defRPr/>
            </a:pPr>
            <a:r>
              <a:rPr lang="fr-CA" altLang="en-US" sz="1800" b="0" kern="0" dirty="0" smtClean="0">
                <a:latin typeface="Open Sans"/>
                <a:cs typeface="Open Sans"/>
              </a:rPr>
              <a:t>Lorsque j’atteins 65 ans (ou lorsque je commence à recevoir une rente d’invalidité du RPC), ma rente du RREO est rajustée pour tenir compte en partie des prestations payables au titre du RPC. </a:t>
            </a:r>
          </a:p>
          <a:p>
            <a:pPr>
              <a:spcBef>
                <a:spcPts val="1200"/>
              </a:spcBef>
              <a:buClr>
                <a:srgbClr val="1E587C"/>
              </a:buClr>
              <a:buSzPct val="150000"/>
              <a:buFont typeface="Arial"/>
              <a:buChar char="•"/>
              <a:defRPr/>
            </a:pPr>
            <a:r>
              <a:rPr lang="fr-CA" altLang="en-US" sz="1800" b="0" kern="0" dirty="0" smtClean="0">
                <a:latin typeface="Open Sans"/>
                <a:cs typeface="Open Sans"/>
              </a:rPr>
              <a:t> Je peux commencer à recevoir une rente réduite du RPC à tout moment entre 60 et 65 ans.  </a:t>
            </a:r>
          </a:p>
          <a:p>
            <a:pPr>
              <a:spcBef>
                <a:spcPts val="1200"/>
              </a:spcBef>
              <a:buClr>
                <a:srgbClr val="1E587C"/>
              </a:buClr>
              <a:buSzPct val="150000"/>
              <a:buFont typeface="Arial"/>
              <a:buChar char="•"/>
              <a:defRPr/>
            </a:pPr>
            <a:r>
              <a:rPr lang="fr-CA" altLang="en-US" sz="1800" b="0" kern="0" dirty="0" smtClean="0">
                <a:latin typeface="Open Sans"/>
                <a:cs typeface="Open Sans"/>
              </a:rPr>
              <a:t>Ma rente du RREO sera </a:t>
            </a:r>
            <a:r>
              <a:rPr lang="fr-CA" altLang="en-US" sz="1800" b="0" kern="0" dirty="0">
                <a:latin typeface="Open Sans"/>
                <a:cs typeface="Open Sans"/>
              </a:rPr>
              <a:t>rajustée </a:t>
            </a:r>
            <a:r>
              <a:rPr lang="fr-CA" altLang="en-US" sz="1800" b="0" kern="0" dirty="0" smtClean="0">
                <a:latin typeface="Open Sans"/>
                <a:cs typeface="Open Sans"/>
              </a:rPr>
              <a:t>à l’âge de 65 ans, quel que soit le moment où  je commence à recevoir ma rente du RPC. </a:t>
            </a:r>
          </a:p>
          <a:p>
            <a:pPr>
              <a:spcBef>
                <a:spcPts val="1200"/>
              </a:spcBef>
              <a:buClr>
                <a:srgbClr val="1E587C"/>
              </a:buClr>
              <a:buSzPct val="150000"/>
              <a:buFont typeface="Arial"/>
              <a:buChar char="•"/>
              <a:defRPr/>
            </a:pPr>
            <a:r>
              <a:rPr lang="fr-CA" altLang="en-US" sz="1800" b="0" kern="0" dirty="0" smtClean="0">
                <a:latin typeface="Open Sans"/>
                <a:cs typeface="Open Sans"/>
              </a:rPr>
              <a:t>Le rajustement est calculé selon une formule.</a:t>
            </a:r>
            <a:endParaRPr lang="fr-CA" altLang="en-US" sz="1800" b="0" kern="0" dirty="0">
              <a:latin typeface="Open Sans"/>
              <a:cs typeface="Open Sans"/>
            </a:endParaRPr>
          </a:p>
        </p:txBody>
      </p:sp>
    </p:spTree>
    <p:extLst>
      <p:ext uri="{BB962C8B-B14F-4D97-AF65-F5344CB8AC3E}">
        <p14:creationId xmlns:p14="http://schemas.microsoft.com/office/powerpoint/2010/main" val="11532948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0" y="0"/>
            <a:ext cx="9143999" cy="838200"/>
          </a:xfrm>
          <a:prstGeom prst="rect">
            <a:avLst/>
          </a:prstGeom>
          <a:solidFill>
            <a:srgbClr val="1E587C"/>
          </a:solidFill>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511175"/>
            <a:r>
              <a:rPr lang="en-US" altLang="en-US" sz="2400" b="1" dirty="0" smtClean="0">
                <a:solidFill>
                  <a:srgbClr val="FFFFFF"/>
                </a:solidFill>
                <a:latin typeface="Open Sans"/>
                <a:cs typeface="Open Sans"/>
              </a:rPr>
              <a:t>1</a:t>
            </a:r>
            <a:r>
              <a:rPr lang="en-US" altLang="en-US" sz="2400" b="1" dirty="0">
                <a:solidFill>
                  <a:srgbClr val="FFFFFF"/>
                </a:solidFill>
                <a:latin typeface="Open Sans"/>
                <a:cs typeface="Open Sans"/>
              </a:rPr>
              <a:t>. </a:t>
            </a:r>
            <a:r>
              <a:rPr lang="en-US" altLang="en-US" sz="2400" b="1" cap="all" dirty="0">
                <a:solidFill>
                  <a:srgbClr val="FFFFFF"/>
                </a:solidFill>
                <a:latin typeface="Open Sans"/>
                <a:cs typeface="Open Sans"/>
              </a:rPr>
              <a:t>Notions de </a:t>
            </a:r>
            <a:r>
              <a:rPr lang="en-US" altLang="en-US" sz="2400" b="1" cap="all" dirty="0" smtClean="0">
                <a:solidFill>
                  <a:srgbClr val="FFFFFF"/>
                </a:solidFill>
                <a:latin typeface="Open Sans"/>
                <a:cs typeface="Open Sans"/>
              </a:rPr>
              <a:t>base</a:t>
            </a:r>
            <a:endParaRPr lang="en-US" altLang="en-US" sz="2400" b="1" cap="all" dirty="0">
              <a:solidFill>
                <a:srgbClr val="FFFFFF"/>
              </a:solidFill>
              <a:latin typeface="Open Sans"/>
              <a:cs typeface="Open Sans"/>
            </a:endParaRPr>
          </a:p>
        </p:txBody>
      </p:sp>
      <p:sp>
        <p:nvSpPr>
          <p:cNvPr id="6" name="Rectangle 10"/>
          <p:cNvSpPr txBox="1">
            <a:spLocks noChangeArrowheads="1"/>
          </p:cNvSpPr>
          <p:nvPr/>
        </p:nvSpPr>
        <p:spPr bwMode="auto">
          <a:xfrm>
            <a:off x="609600" y="1295400"/>
            <a:ext cx="7162800" cy="2971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Blip>
                <a:blip r:embed="rId3"/>
              </a:buBlip>
              <a:defRPr sz="26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00"/>
              </a:buClr>
              <a:buFont typeface="Wingdings" pitchFamily="2" charset="2"/>
              <a:buChar char="Ø"/>
              <a:defRPr sz="2400">
                <a:solidFill>
                  <a:schemeClr val="tx1"/>
                </a:solidFill>
                <a:latin typeface="+mn-lt"/>
              </a:defRPr>
            </a:lvl2pPr>
            <a:lvl3pPr marL="1143000" indent="-228600" algn="l" rtl="0" eaLnBrk="0" fontAlgn="base" hangingPunct="0">
              <a:spcBef>
                <a:spcPct val="20000"/>
              </a:spcBef>
              <a:spcAft>
                <a:spcPct val="0"/>
              </a:spcAft>
              <a:buClr>
                <a:srgbClr val="000000"/>
              </a:buClr>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0" indent="0">
              <a:spcBef>
                <a:spcPts val="1200"/>
              </a:spcBef>
              <a:buClr>
                <a:srgbClr val="FFC000"/>
              </a:buClr>
              <a:buSzPct val="150000"/>
              <a:buNone/>
              <a:defRPr/>
            </a:pPr>
            <a:r>
              <a:rPr lang="fr-CA" altLang="en-US" sz="2000" dirty="0" smtClean="0">
                <a:latin typeface="Open Sans"/>
                <a:cs typeface="Open Sans"/>
              </a:rPr>
              <a:t>Quand puis-je prendre ma retraite?</a:t>
            </a:r>
          </a:p>
          <a:p>
            <a:pPr>
              <a:spcBef>
                <a:spcPts val="1200"/>
              </a:spcBef>
              <a:buClr>
                <a:srgbClr val="1E587C"/>
              </a:buClr>
              <a:buSzPct val="150000"/>
              <a:buFont typeface="Arial"/>
              <a:buChar char="•"/>
              <a:defRPr/>
            </a:pPr>
            <a:r>
              <a:rPr lang="fr-CA" altLang="en-US" sz="1600" b="0" kern="0" dirty="0" smtClean="0">
                <a:latin typeface="Open Sans"/>
                <a:cs typeface="Open Sans"/>
              </a:rPr>
              <a:t>Les services admissibles sont utilisés pour déterminer la date à laquelle je peux prendre ma retraite.  </a:t>
            </a:r>
          </a:p>
          <a:p>
            <a:pPr>
              <a:spcBef>
                <a:spcPts val="1200"/>
              </a:spcBef>
              <a:buClr>
                <a:srgbClr val="1E587C"/>
              </a:buClr>
              <a:buSzPct val="150000"/>
              <a:buFont typeface="Arial"/>
              <a:buChar char="•"/>
              <a:defRPr/>
            </a:pPr>
            <a:r>
              <a:rPr lang="fr-CA" altLang="en-US" sz="1600" b="0" kern="0" dirty="0" smtClean="0">
                <a:latin typeface="Open Sans"/>
                <a:cs typeface="Open Sans"/>
              </a:rPr>
              <a:t>Si je travaille plus de 10 jours pendant l’année scolaire, j’aurai droit à une année admissible. </a:t>
            </a:r>
          </a:p>
          <a:p>
            <a:pPr>
              <a:spcBef>
                <a:spcPts val="1200"/>
              </a:spcBef>
              <a:buClr>
                <a:srgbClr val="1E587C"/>
              </a:buClr>
              <a:buSzPct val="150000"/>
              <a:buFont typeface="Arial"/>
              <a:buChar char="•"/>
              <a:defRPr/>
            </a:pPr>
            <a:r>
              <a:rPr lang="fr-CA" altLang="en-US" sz="1600" b="0" kern="0" dirty="0" smtClean="0">
                <a:latin typeface="Open Sans"/>
                <a:cs typeface="Open Sans"/>
              </a:rPr>
              <a:t>Je suis admissible à une rente non réduite quand j’atteins 65 ans ou le facteur 85 (âge + services admissibles = 85). </a:t>
            </a:r>
          </a:p>
          <a:p>
            <a:pPr>
              <a:spcBef>
                <a:spcPts val="1200"/>
              </a:spcBef>
              <a:buClr>
                <a:srgbClr val="1E587C"/>
              </a:buClr>
              <a:buSzPct val="150000"/>
              <a:buFont typeface="Arial"/>
              <a:buChar char="•"/>
              <a:defRPr/>
            </a:pPr>
            <a:r>
              <a:rPr lang="fr-CA" altLang="en-US" sz="1600" b="0" kern="0" dirty="0" smtClean="0">
                <a:latin typeface="Open Sans"/>
                <a:cs typeface="Open Sans"/>
              </a:rPr>
              <a:t>Je peux prendre ma retraite dès 50 ans et toucher une rente réduite. </a:t>
            </a:r>
          </a:p>
          <a:p>
            <a:pPr>
              <a:spcBef>
                <a:spcPts val="1200"/>
              </a:spcBef>
              <a:buClr>
                <a:srgbClr val="1E587C"/>
              </a:buClr>
              <a:buSzPct val="150000"/>
              <a:buFont typeface="Arial"/>
              <a:buChar char="•"/>
              <a:defRPr/>
            </a:pPr>
            <a:r>
              <a:rPr lang="fr-CA" altLang="en-US" sz="1600" b="0" kern="0" dirty="0" smtClean="0">
                <a:latin typeface="Open Sans"/>
                <a:cs typeface="Open Sans"/>
              </a:rPr>
              <a:t>Je dois commencer à toucher ma rente lorsque j’atteins la limite d’âge relativement à la rente, soit 71 ans, et ce, même si je continue à travailler. </a:t>
            </a:r>
          </a:p>
          <a:p>
            <a:pPr>
              <a:spcBef>
                <a:spcPts val="1200"/>
              </a:spcBef>
              <a:buClr>
                <a:srgbClr val="1E587C"/>
              </a:buClr>
              <a:buSzPct val="150000"/>
              <a:buFont typeface="Arial"/>
              <a:buChar char="•"/>
              <a:defRPr/>
            </a:pPr>
            <a:r>
              <a:rPr lang="fr-CA" altLang="en-US" sz="1600" b="0" kern="0" dirty="0" smtClean="0">
                <a:latin typeface="Open Sans"/>
                <a:cs typeface="Open Sans"/>
              </a:rPr>
              <a:t>Le service de ma rente ne débutera pas automatiquement. Pour toucher ma rente, je dois présenter ma demande en accédant à mon compte du RREO en ligne. </a:t>
            </a:r>
            <a:endParaRPr lang="fr-CA" altLang="en-US" sz="1600" b="0" kern="0" dirty="0">
              <a:latin typeface="Open Sans"/>
              <a:cs typeface="Open Sans"/>
            </a:endParaRPr>
          </a:p>
        </p:txBody>
      </p:sp>
    </p:spTree>
    <p:extLst>
      <p:ext uri="{BB962C8B-B14F-4D97-AF65-F5344CB8AC3E}">
        <p14:creationId xmlns:p14="http://schemas.microsoft.com/office/powerpoint/2010/main" val="18451780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p:cNvSpPr txBox="1">
            <a:spLocks noChangeArrowheads="1"/>
          </p:cNvSpPr>
          <p:nvPr/>
        </p:nvSpPr>
        <p:spPr bwMode="auto">
          <a:xfrm>
            <a:off x="609600" y="1295400"/>
            <a:ext cx="7162800" cy="2971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Blip>
                <a:blip r:embed="rId3"/>
              </a:buBlip>
              <a:defRPr sz="26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00"/>
              </a:buClr>
              <a:buFont typeface="Wingdings" pitchFamily="2" charset="2"/>
              <a:buChar char="Ø"/>
              <a:defRPr sz="2400">
                <a:solidFill>
                  <a:schemeClr val="tx1"/>
                </a:solidFill>
                <a:latin typeface="+mn-lt"/>
              </a:defRPr>
            </a:lvl2pPr>
            <a:lvl3pPr marL="1143000" indent="-228600" algn="l" rtl="0" eaLnBrk="0" fontAlgn="base" hangingPunct="0">
              <a:spcBef>
                <a:spcPct val="20000"/>
              </a:spcBef>
              <a:spcAft>
                <a:spcPct val="0"/>
              </a:spcAft>
              <a:buClr>
                <a:srgbClr val="000000"/>
              </a:buClr>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0" indent="0">
              <a:spcBef>
                <a:spcPts val="1800"/>
              </a:spcBef>
              <a:buClr>
                <a:srgbClr val="FFC000"/>
              </a:buClr>
              <a:buSzPct val="150000"/>
              <a:buNone/>
              <a:defRPr/>
            </a:pPr>
            <a:r>
              <a:rPr lang="fr-CA" altLang="en-US" sz="2000" dirty="0" smtClean="0">
                <a:latin typeface="Open Sans"/>
                <a:cs typeface="Open Sans"/>
              </a:rPr>
              <a:t>Maximiser ma rente</a:t>
            </a:r>
          </a:p>
          <a:p>
            <a:pPr>
              <a:spcBef>
                <a:spcPts val="1200"/>
              </a:spcBef>
              <a:buClr>
                <a:srgbClr val="1E587C"/>
              </a:buClr>
              <a:buSzPct val="150000"/>
              <a:buFont typeface="Arial"/>
              <a:buChar char="•"/>
              <a:defRPr/>
            </a:pPr>
            <a:r>
              <a:rPr lang="fr-CA" altLang="en-US" sz="1700" b="0" dirty="0" smtClean="0">
                <a:solidFill>
                  <a:srgbClr val="33373D"/>
                </a:solidFill>
                <a:latin typeface="Open Sans"/>
                <a:cs typeface="Open Sans"/>
              </a:rPr>
              <a:t>Travailler autant que je peux, car plus j’accumule de services décomptés, plus ma rente sera élevée. </a:t>
            </a:r>
          </a:p>
          <a:p>
            <a:pPr>
              <a:spcBef>
                <a:spcPts val="1200"/>
              </a:spcBef>
              <a:buClr>
                <a:srgbClr val="1E587C"/>
              </a:buClr>
              <a:buSzPct val="150000"/>
              <a:buFont typeface="Arial"/>
              <a:buChar char="•"/>
              <a:defRPr/>
            </a:pPr>
            <a:r>
              <a:rPr lang="fr-CA" altLang="en-US" sz="1700" b="0" dirty="0" smtClean="0">
                <a:solidFill>
                  <a:srgbClr val="33373D"/>
                </a:solidFill>
                <a:latin typeface="Open Sans"/>
                <a:cs typeface="Open Sans"/>
              </a:rPr>
              <a:t>Le rachat de services maximise la valeur de ma rente. S’il me manque une année de services maintenant, cette année ne sera pas prise en compte dans le calcul de ma rente. Plus j’accumule de services décomptés, plus ma rente sera élevée. Je pourrais être en mesure de prendre ma retraite plus tôt et de toucher une rente plus élevée. </a:t>
            </a:r>
          </a:p>
          <a:p>
            <a:pPr lvl="1">
              <a:spcBef>
                <a:spcPts val="1800"/>
              </a:spcBef>
              <a:buClr>
                <a:srgbClr val="33373D"/>
              </a:buClr>
              <a:buSzPct val="100000"/>
              <a:buFont typeface="Arial"/>
              <a:buChar char="•"/>
              <a:defRPr/>
            </a:pPr>
            <a:r>
              <a:rPr lang="fr-CA" altLang="en-US" sz="1700" dirty="0" smtClean="0">
                <a:solidFill>
                  <a:srgbClr val="33373D"/>
                </a:solidFill>
                <a:latin typeface="Open Sans"/>
                <a:cs typeface="Open Sans"/>
              </a:rPr>
              <a:t>J’ai cinq ans à partir de la fin d’un congé admissible pour racheter la totalité ou une partie des services correspondant à la durée de mon absence. </a:t>
            </a:r>
          </a:p>
          <a:p>
            <a:pPr lvl="1">
              <a:spcBef>
                <a:spcPts val="1800"/>
              </a:spcBef>
              <a:buClr>
                <a:srgbClr val="33373D"/>
              </a:buClr>
              <a:buSzPct val="100000"/>
              <a:buFont typeface="Arial"/>
              <a:buChar char="•"/>
              <a:defRPr/>
            </a:pPr>
            <a:r>
              <a:rPr lang="fr-CA" altLang="en-US" sz="1700" dirty="0" smtClean="0">
                <a:solidFill>
                  <a:srgbClr val="33373D"/>
                </a:solidFill>
                <a:latin typeface="Open Sans"/>
                <a:cs typeface="Open Sans"/>
              </a:rPr>
              <a:t>Si je ne rachète qu’une partie des services, mes services décomptés seront augmentés au prorata. </a:t>
            </a:r>
            <a:endParaRPr lang="fr-CA" altLang="en-US" sz="1700" dirty="0">
              <a:solidFill>
                <a:srgbClr val="33373D"/>
              </a:solidFill>
              <a:latin typeface="Open Sans"/>
              <a:cs typeface="Open Sans"/>
            </a:endParaRPr>
          </a:p>
        </p:txBody>
      </p:sp>
      <p:sp>
        <p:nvSpPr>
          <p:cNvPr id="6" name="Rectangle 3"/>
          <p:cNvSpPr txBox="1">
            <a:spLocks noChangeArrowheads="1"/>
          </p:cNvSpPr>
          <p:nvPr/>
        </p:nvSpPr>
        <p:spPr>
          <a:xfrm>
            <a:off x="0" y="0"/>
            <a:ext cx="9143999" cy="838200"/>
          </a:xfrm>
          <a:prstGeom prst="rect">
            <a:avLst/>
          </a:prstGeom>
          <a:solidFill>
            <a:srgbClr val="1E587C"/>
          </a:solidFill>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511175"/>
            <a:r>
              <a:rPr lang="fr-CA" altLang="en-US" sz="2400" b="1" dirty="0" smtClean="0">
                <a:solidFill>
                  <a:srgbClr val="FFFFFF"/>
                </a:solidFill>
                <a:latin typeface="Open Sans"/>
                <a:cs typeface="Open Sans"/>
              </a:rPr>
              <a:t>2</a:t>
            </a:r>
            <a:r>
              <a:rPr lang="fr-CA" altLang="en-US" sz="2400" b="1" dirty="0" smtClean="0">
                <a:solidFill>
                  <a:srgbClr val="FFFFFF"/>
                </a:solidFill>
                <a:latin typeface="Open Sans"/>
                <a:cs typeface="Open Sans"/>
              </a:rPr>
              <a:t>. </a:t>
            </a:r>
            <a:r>
              <a:rPr lang="fr-CA" altLang="en-US" sz="2400" b="1" cap="all" dirty="0" smtClean="0">
                <a:solidFill>
                  <a:srgbClr val="FFFFFF"/>
                </a:solidFill>
                <a:latin typeface="Open Sans"/>
                <a:cs typeface="Open Sans"/>
              </a:rPr>
              <a:t>Début de carrière</a:t>
            </a:r>
          </a:p>
        </p:txBody>
      </p:sp>
    </p:spTree>
    <p:extLst>
      <p:ext uri="{BB962C8B-B14F-4D97-AF65-F5344CB8AC3E}">
        <p14:creationId xmlns:p14="http://schemas.microsoft.com/office/powerpoint/2010/main" val="24821993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p:cNvSpPr txBox="1">
            <a:spLocks noChangeArrowheads="1"/>
          </p:cNvSpPr>
          <p:nvPr/>
        </p:nvSpPr>
        <p:spPr bwMode="auto">
          <a:xfrm>
            <a:off x="609600" y="1295400"/>
            <a:ext cx="7162800" cy="2971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Blip>
                <a:blip r:embed="rId3"/>
              </a:buBlip>
              <a:defRPr sz="26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00"/>
              </a:buClr>
              <a:buFont typeface="Wingdings" pitchFamily="2" charset="2"/>
              <a:buChar char="Ø"/>
              <a:defRPr sz="2400">
                <a:solidFill>
                  <a:schemeClr val="tx1"/>
                </a:solidFill>
                <a:latin typeface="+mn-lt"/>
              </a:defRPr>
            </a:lvl2pPr>
            <a:lvl3pPr marL="1143000" indent="-228600" algn="l" rtl="0" eaLnBrk="0" fontAlgn="base" hangingPunct="0">
              <a:spcBef>
                <a:spcPct val="20000"/>
              </a:spcBef>
              <a:spcAft>
                <a:spcPct val="0"/>
              </a:spcAft>
              <a:buClr>
                <a:srgbClr val="000000"/>
              </a:buClr>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0" indent="0">
              <a:spcBef>
                <a:spcPts val="1800"/>
              </a:spcBef>
              <a:buClr>
                <a:srgbClr val="FFC000"/>
              </a:buClr>
              <a:buSzPct val="150000"/>
              <a:buNone/>
              <a:defRPr/>
            </a:pPr>
            <a:r>
              <a:rPr lang="fr-CA" altLang="en-US" sz="2000" dirty="0" smtClean="0">
                <a:latin typeface="Open Sans"/>
                <a:cs typeface="Open Sans"/>
              </a:rPr>
              <a:t>Maximiser ma rente</a:t>
            </a:r>
          </a:p>
          <a:p>
            <a:pPr>
              <a:spcBef>
                <a:spcPts val="1800"/>
              </a:spcBef>
              <a:buClr>
                <a:srgbClr val="1E587C"/>
              </a:buClr>
              <a:buSzPct val="150000"/>
              <a:buFont typeface="Arial"/>
              <a:buChar char="•"/>
              <a:defRPr/>
            </a:pPr>
            <a:r>
              <a:rPr lang="fr-CA" altLang="en-US" sz="1800" b="0" dirty="0" smtClean="0">
                <a:solidFill>
                  <a:srgbClr val="33373D"/>
                </a:solidFill>
                <a:latin typeface="Open Sans"/>
                <a:cs typeface="Open Sans"/>
              </a:rPr>
              <a:t>Le transfert de mes services décomptés pour les regrouper dans un seul régime pourrait me permettre de prendre ma retraite plus tôt ou avec une rente plus élevée.</a:t>
            </a:r>
          </a:p>
          <a:p>
            <a:pPr lvl="1">
              <a:spcBef>
                <a:spcPts val="1800"/>
              </a:spcBef>
              <a:buClr>
                <a:srgbClr val="33373D"/>
              </a:buClr>
              <a:buSzPct val="100000"/>
              <a:buFont typeface="Arial"/>
              <a:buChar char="•"/>
              <a:defRPr/>
            </a:pPr>
            <a:r>
              <a:rPr lang="fr-CA" altLang="en-US" sz="1800" dirty="0" smtClean="0">
                <a:solidFill>
                  <a:srgbClr val="33373D"/>
                </a:solidFill>
                <a:latin typeface="Open Sans"/>
                <a:cs typeface="Open Sans"/>
              </a:rPr>
              <a:t>Il est préférable de toucher une rente non réduite que plusieurs rentes réduites. </a:t>
            </a:r>
          </a:p>
          <a:p>
            <a:pPr lvl="1">
              <a:spcBef>
                <a:spcPts val="1800"/>
              </a:spcBef>
              <a:buClr>
                <a:srgbClr val="33373D"/>
              </a:buClr>
              <a:buSzPct val="100000"/>
              <a:buFont typeface="Arial"/>
              <a:buChar char="•"/>
              <a:defRPr/>
            </a:pPr>
            <a:r>
              <a:rPr lang="fr-CA" altLang="en-US" sz="1800" dirty="0" smtClean="0">
                <a:solidFill>
                  <a:srgbClr val="33373D"/>
                </a:solidFill>
                <a:latin typeface="Open Sans"/>
                <a:cs typeface="Open Sans"/>
              </a:rPr>
              <a:t>Les services décomptés provenant d’autres régimes pourraient ne pas être équivalents à ceux du RREO. </a:t>
            </a:r>
            <a:endParaRPr lang="fr-CA" altLang="en-US" sz="1800" dirty="0" smtClean="0">
              <a:latin typeface="Open Sans"/>
              <a:cs typeface="Open Sans"/>
            </a:endParaRPr>
          </a:p>
          <a:p>
            <a:pPr lvl="1">
              <a:spcBef>
                <a:spcPts val="1800"/>
              </a:spcBef>
              <a:buClr>
                <a:srgbClr val="FFC000"/>
              </a:buClr>
              <a:buSzPct val="150000"/>
              <a:buFont typeface="Wingdings" panose="05000000000000000000" pitchFamily="2" charset="2"/>
              <a:buChar char="§"/>
              <a:defRPr/>
            </a:pPr>
            <a:endParaRPr lang="fr-CA" altLang="en-US" sz="1800" dirty="0">
              <a:latin typeface="Open Sans"/>
              <a:cs typeface="Open Sans"/>
            </a:endParaRPr>
          </a:p>
        </p:txBody>
      </p:sp>
      <p:sp>
        <p:nvSpPr>
          <p:cNvPr id="6" name="Rectangle 3"/>
          <p:cNvSpPr txBox="1">
            <a:spLocks noChangeArrowheads="1"/>
          </p:cNvSpPr>
          <p:nvPr/>
        </p:nvSpPr>
        <p:spPr>
          <a:xfrm>
            <a:off x="0" y="0"/>
            <a:ext cx="9143999" cy="838200"/>
          </a:xfrm>
          <a:prstGeom prst="rect">
            <a:avLst/>
          </a:prstGeom>
          <a:solidFill>
            <a:srgbClr val="1E587C"/>
          </a:solidFill>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511175"/>
            <a:r>
              <a:rPr lang="fr-CA" altLang="en-US" sz="2400" b="1" dirty="0" smtClean="0">
                <a:solidFill>
                  <a:srgbClr val="FFFFFF"/>
                </a:solidFill>
                <a:latin typeface="Open Sans"/>
                <a:cs typeface="Open Sans"/>
              </a:rPr>
              <a:t>2</a:t>
            </a:r>
            <a:r>
              <a:rPr lang="fr-CA" altLang="en-US" sz="2400" b="1" dirty="0" smtClean="0">
                <a:solidFill>
                  <a:srgbClr val="FFFFFF"/>
                </a:solidFill>
                <a:latin typeface="Open Sans"/>
                <a:cs typeface="Open Sans"/>
              </a:rPr>
              <a:t>. </a:t>
            </a:r>
            <a:r>
              <a:rPr lang="fr-CA" altLang="en-US" sz="2400" b="1" cap="all" dirty="0" smtClean="0">
                <a:solidFill>
                  <a:srgbClr val="FFFFFF"/>
                </a:solidFill>
                <a:latin typeface="Open Sans"/>
                <a:cs typeface="Open Sans"/>
              </a:rPr>
              <a:t>Début de carrière</a:t>
            </a:r>
            <a:endParaRPr lang="fr-CA" altLang="en-US" sz="2400" b="1" dirty="0" smtClean="0">
              <a:solidFill>
                <a:srgbClr val="FFFFFF"/>
              </a:solidFill>
              <a:latin typeface="Open Sans"/>
              <a:cs typeface="Open Sans"/>
            </a:endParaRPr>
          </a:p>
        </p:txBody>
      </p:sp>
    </p:spTree>
    <p:extLst>
      <p:ext uri="{BB962C8B-B14F-4D97-AF65-F5344CB8AC3E}">
        <p14:creationId xmlns:p14="http://schemas.microsoft.com/office/powerpoint/2010/main" val="36149079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0" y="0"/>
            <a:ext cx="9143999" cy="838200"/>
          </a:xfrm>
          <a:prstGeom prst="rect">
            <a:avLst/>
          </a:prstGeom>
          <a:solidFill>
            <a:srgbClr val="1E587C"/>
          </a:solidFill>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511175"/>
            <a:r>
              <a:rPr lang="fr-CA" altLang="en-US" sz="2400" b="1" dirty="0" smtClean="0">
                <a:solidFill>
                  <a:srgbClr val="FFFFFF"/>
                </a:solidFill>
                <a:latin typeface="Open Sans"/>
                <a:cs typeface="Open Sans"/>
              </a:rPr>
              <a:t>2</a:t>
            </a:r>
            <a:r>
              <a:rPr lang="fr-CA" altLang="en-US" sz="2400" b="1" dirty="0" smtClean="0">
                <a:solidFill>
                  <a:srgbClr val="FFFFFF"/>
                </a:solidFill>
                <a:latin typeface="Open Sans"/>
                <a:cs typeface="Open Sans"/>
              </a:rPr>
              <a:t>. </a:t>
            </a:r>
            <a:r>
              <a:rPr lang="fr-CA" altLang="en-US" sz="2400" b="1" cap="all" dirty="0" smtClean="0">
                <a:solidFill>
                  <a:srgbClr val="FFFFFF"/>
                </a:solidFill>
                <a:latin typeface="Open Sans"/>
                <a:cs typeface="Open Sans"/>
              </a:rPr>
              <a:t>Début de carrière</a:t>
            </a:r>
            <a:endParaRPr lang="fr-CA" altLang="en-US" sz="2400" b="1" dirty="0">
              <a:solidFill>
                <a:srgbClr val="FFFFFF"/>
              </a:solidFill>
              <a:latin typeface="Open Sans"/>
              <a:cs typeface="Open Sans"/>
            </a:endParaRPr>
          </a:p>
        </p:txBody>
      </p:sp>
      <p:sp>
        <p:nvSpPr>
          <p:cNvPr id="7" name="Rectangle 10"/>
          <p:cNvSpPr txBox="1">
            <a:spLocks noChangeArrowheads="1"/>
          </p:cNvSpPr>
          <p:nvPr/>
        </p:nvSpPr>
        <p:spPr bwMode="auto">
          <a:xfrm>
            <a:off x="609600" y="1295400"/>
            <a:ext cx="7162800" cy="2971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Blip>
                <a:blip r:embed="rId3"/>
              </a:buBlip>
              <a:defRPr sz="26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00"/>
              </a:buClr>
              <a:buFont typeface="Wingdings" pitchFamily="2" charset="2"/>
              <a:buChar char="Ø"/>
              <a:defRPr sz="2400">
                <a:solidFill>
                  <a:schemeClr val="tx1"/>
                </a:solidFill>
                <a:latin typeface="+mn-lt"/>
              </a:defRPr>
            </a:lvl2pPr>
            <a:lvl3pPr marL="1143000" indent="-228600" algn="l" rtl="0" eaLnBrk="0" fontAlgn="base" hangingPunct="0">
              <a:spcBef>
                <a:spcPct val="20000"/>
              </a:spcBef>
              <a:spcAft>
                <a:spcPct val="0"/>
              </a:spcAft>
              <a:buClr>
                <a:srgbClr val="000000"/>
              </a:buClr>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0" indent="0">
              <a:spcBef>
                <a:spcPts val="1200"/>
              </a:spcBef>
              <a:buClr>
                <a:srgbClr val="FFC000"/>
              </a:buClr>
              <a:buSzPct val="150000"/>
              <a:buNone/>
              <a:defRPr/>
            </a:pPr>
            <a:r>
              <a:rPr lang="fr-CA" altLang="en-US" sz="2000" kern="0" dirty="0" smtClean="0">
                <a:latin typeface="Open Sans"/>
                <a:cs typeface="Open Sans"/>
              </a:rPr>
              <a:t>Il n’est jamais trop tôt pour commencer à planifier mon avenir financier</a:t>
            </a:r>
          </a:p>
          <a:p>
            <a:pPr>
              <a:spcBef>
                <a:spcPts val="1200"/>
              </a:spcBef>
              <a:buClr>
                <a:srgbClr val="1E587C"/>
              </a:buClr>
              <a:buSzPct val="150000"/>
              <a:buFont typeface="Arial"/>
              <a:buChar char="•"/>
              <a:defRPr/>
            </a:pPr>
            <a:r>
              <a:rPr lang="fr-CA" altLang="en-US" sz="1500" b="0" kern="0" dirty="0" smtClean="0">
                <a:latin typeface="Open Sans"/>
                <a:cs typeface="Open Sans"/>
              </a:rPr>
              <a:t>La protection contre l’inflation n’est pas garantie. Lorsque je prendrai ma retraite, l’augmentation annuelle de ma rente se situera entre 0 % et 100 % de l’augmentation du coût de la vie.  </a:t>
            </a:r>
          </a:p>
          <a:p>
            <a:pPr>
              <a:spcBef>
                <a:spcPts val="1200"/>
              </a:spcBef>
              <a:buClr>
                <a:srgbClr val="1E587C"/>
              </a:buClr>
              <a:buSzPct val="150000"/>
              <a:buFont typeface="Arial"/>
              <a:buChar char="•"/>
              <a:defRPr/>
            </a:pPr>
            <a:r>
              <a:rPr lang="fr-CA" altLang="en-US" sz="1500" b="0" kern="0" dirty="0" smtClean="0">
                <a:latin typeface="Open Sans"/>
                <a:cs typeface="Open Sans"/>
              </a:rPr>
              <a:t>En désignant un bénéficiaire pour ma rente du RREO, je m’assure que mes prestations seront versées selon ma volonté. </a:t>
            </a:r>
          </a:p>
          <a:p>
            <a:pPr>
              <a:spcBef>
                <a:spcPts val="1200"/>
              </a:spcBef>
              <a:buClr>
                <a:srgbClr val="1E587C"/>
              </a:buClr>
              <a:buSzPct val="150000"/>
              <a:buFont typeface="Arial"/>
              <a:buChar char="•"/>
              <a:defRPr/>
            </a:pPr>
            <a:r>
              <a:rPr lang="fr-CA" altLang="en-US" sz="1500" b="0" kern="0" dirty="0" smtClean="0">
                <a:latin typeface="Open Sans"/>
                <a:cs typeface="Open Sans"/>
              </a:rPr>
              <a:t>Mon conjoint y sera automatiquement admissible; je devrais donc désigner quelqu’un d’autre.  </a:t>
            </a:r>
          </a:p>
          <a:p>
            <a:pPr>
              <a:spcBef>
                <a:spcPts val="1200"/>
              </a:spcBef>
              <a:buClr>
                <a:srgbClr val="1E587C"/>
              </a:buClr>
              <a:buSzPct val="150000"/>
              <a:buFont typeface="Arial"/>
              <a:buChar char="•"/>
              <a:defRPr/>
            </a:pPr>
            <a:r>
              <a:rPr lang="fr-CA" altLang="en-US" sz="1500" b="0" kern="0" dirty="0" smtClean="0">
                <a:latin typeface="Open Sans"/>
                <a:cs typeface="Open Sans"/>
              </a:rPr>
              <a:t>M’inscrire pour un compte du RREO en ligne est la meilleure façon de mettre à jour mes renseignements personnels :</a:t>
            </a:r>
          </a:p>
          <a:p>
            <a:pPr lvl="1">
              <a:spcBef>
                <a:spcPts val="1200"/>
              </a:spcBef>
              <a:buClr>
                <a:srgbClr val="33373D"/>
              </a:buClr>
              <a:buSzPct val="100000"/>
              <a:buFont typeface="Arial"/>
              <a:buChar char="•"/>
              <a:defRPr/>
            </a:pPr>
            <a:r>
              <a:rPr lang="fr-CA" altLang="en-US" sz="1500" kern="0" dirty="0" smtClean="0">
                <a:latin typeface="Open Sans"/>
                <a:cs typeface="Open Sans"/>
              </a:rPr>
              <a:t>État matrimonial </a:t>
            </a:r>
          </a:p>
          <a:p>
            <a:pPr lvl="1">
              <a:spcBef>
                <a:spcPts val="1200"/>
              </a:spcBef>
              <a:buClr>
                <a:srgbClr val="33373D"/>
              </a:buClr>
              <a:buSzPct val="100000"/>
              <a:buFont typeface="Arial"/>
              <a:buChar char="•"/>
              <a:defRPr/>
            </a:pPr>
            <a:r>
              <a:rPr lang="fr-CA" altLang="en-US" sz="1500" kern="0" dirty="0" smtClean="0">
                <a:latin typeface="Open Sans"/>
                <a:cs typeface="Open Sans"/>
              </a:rPr>
              <a:t>Désignation de bénéficiaire</a:t>
            </a:r>
          </a:p>
          <a:p>
            <a:pPr>
              <a:spcBef>
                <a:spcPts val="1200"/>
              </a:spcBef>
              <a:buClr>
                <a:srgbClr val="1E587C"/>
              </a:buClr>
              <a:buSzPct val="150000"/>
              <a:buFont typeface="Arial"/>
              <a:buChar char="•"/>
              <a:defRPr/>
            </a:pPr>
            <a:r>
              <a:rPr lang="fr-CA" altLang="en-US" sz="1500" b="0" kern="0" dirty="0" smtClean="0">
                <a:latin typeface="Open Sans"/>
                <a:cs typeface="Open Sans"/>
              </a:rPr>
              <a:t>Je n’ai qu’à accéder à mon compte du RREO en ligne et à explorer les possibilités de rachat pour maximiser ma rente. </a:t>
            </a:r>
            <a:endParaRPr lang="fr-CA" altLang="en-US" sz="1500" b="0" kern="0" dirty="0">
              <a:latin typeface="Open Sans"/>
              <a:cs typeface="Open Sans"/>
            </a:endParaRPr>
          </a:p>
        </p:txBody>
      </p:sp>
    </p:spTree>
    <p:extLst>
      <p:ext uri="{BB962C8B-B14F-4D97-AF65-F5344CB8AC3E}">
        <p14:creationId xmlns:p14="http://schemas.microsoft.com/office/powerpoint/2010/main" val="9575702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1"/>
          <p:cNvSpPr>
            <a:spLocks noChangeArrowheads="1"/>
          </p:cNvSpPr>
          <p:nvPr/>
        </p:nvSpPr>
        <p:spPr bwMode="auto">
          <a:xfrm>
            <a:off x="228600" y="3048000"/>
            <a:ext cx="8915400" cy="3657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round/>
                <a:headEnd/>
                <a:tailEnd/>
              </a14:hiddenLine>
            </a:ext>
          </a:extLst>
        </p:spPr>
        <p:txBody>
          <a:bodyPr/>
          <a:lstStyle>
            <a:lvl1pPr marL="342900" indent="-342900">
              <a:spcBef>
                <a:spcPct val="20000"/>
              </a:spcBef>
              <a:buBlip>
                <a:blip r:embed="rId3"/>
              </a:buBlip>
              <a:defRPr sz="2600" b="1">
                <a:solidFill>
                  <a:schemeClr val="tx1"/>
                </a:solidFill>
                <a:latin typeface="Verdana" panose="020B0604030504040204" pitchFamily="34" charset="0"/>
              </a:defRPr>
            </a:lvl1pPr>
            <a:lvl2pPr marL="742950" indent="-285750">
              <a:spcBef>
                <a:spcPct val="20000"/>
              </a:spcBef>
              <a:buClr>
                <a:srgbClr val="000000"/>
              </a:buClr>
              <a:buFont typeface="Wingdings" panose="05000000000000000000" pitchFamily="2" charset="2"/>
              <a:buChar char="Ø"/>
              <a:defRPr sz="2400">
                <a:solidFill>
                  <a:schemeClr val="tx1"/>
                </a:solidFill>
                <a:latin typeface="Verdana" panose="020B0604030504040204" pitchFamily="34" charset="0"/>
              </a:defRPr>
            </a:lvl2pPr>
            <a:lvl3pPr marL="1143000" indent="-228600">
              <a:spcBef>
                <a:spcPct val="20000"/>
              </a:spcBef>
              <a:buClr>
                <a:srgbClr val="000000"/>
              </a:buClr>
              <a:buChar char="•"/>
              <a:defRPr sz="2000">
                <a:solidFill>
                  <a:schemeClr val="tx1"/>
                </a:solidFill>
                <a:latin typeface="Verdana" panose="020B0604030504040204" pitchFamily="34" charset="0"/>
              </a:defRPr>
            </a:lvl3pPr>
            <a:lvl4pPr marL="1600200" indent="-228600">
              <a:spcBef>
                <a:spcPct val="20000"/>
              </a:spcBef>
              <a:buChar char="–"/>
              <a:defRPr>
                <a:solidFill>
                  <a:schemeClr val="tx1"/>
                </a:solidFill>
                <a:latin typeface="Verdana" panose="020B0604030504040204" pitchFamily="34" charset="0"/>
              </a:defRPr>
            </a:lvl4pPr>
            <a:lvl5pPr marL="2057400" indent="-228600">
              <a:spcBef>
                <a:spcPct val="20000"/>
              </a:spcBef>
              <a:buChar char="»"/>
              <a:defRPr sz="1600">
                <a:solidFill>
                  <a:schemeClr val="tx1"/>
                </a:solidFill>
                <a:latin typeface="Verdana" panose="020B0604030504040204" pitchFamily="34" charset="0"/>
              </a:defRPr>
            </a:lvl5pPr>
            <a:lvl6pPr marL="2514600" indent="-228600" eaLnBrk="0" fontAlgn="base" hangingPunct="0">
              <a:spcBef>
                <a:spcPct val="20000"/>
              </a:spcBef>
              <a:spcAft>
                <a:spcPct val="0"/>
              </a:spcAft>
              <a:buChar char="»"/>
              <a:defRPr sz="1600">
                <a:solidFill>
                  <a:schemeClr val="tx1"/>
                </a:solidFill>
                <a:latin typeface="Verdana" panose="020B0604030504040204" pitchFamily="34" charset="0"/>
              </a:defRPr>
            </a:lvl6pPr>
            <a:lvl7pPr marL="2971800" indent="-228600" eaLnBrk="0" fontAlgn="base" hangingPunct="0">
              <a:spcBef>
                <a:spcPct val="20000"/>
              </a:spcBef>
              <a:spcAft>
                <a:spcPct val="0"/>
              </a:spcAft>
              <a:buChar char="»"/>
              <a:defRPr sz="1600">
                <a:solidFill>
                  <a:schemeClr val="tx1"/>
                </a:solidFill>
                <a:latin typeface="Verdana" panose="020B0604030504040204" pitchFamily="34" charset="0"/>
              </a:defRPr>
            </a:lvl7pPr>
            <a:lvl8pPr marL="3429000" indent="-228600" eaLnBrk="0" fontAlgn="base" hangingPunct="0">
              <a:spcBef>
                <a:spcPct val="20000"/>
              </a:spcBef>
              <a:spcAft>
                <a:spcPct val="0"/>
              </a:spcAft>
              <a:buChar char="»"/>
              <a:defRPr sz="1600">
                <a:solidFill>
                  <a:schemeClr val="tx1"/>
                </a:solidFill>
                <a:latin typeface="Verdana" panose="020B0604030504040204" pitchFamily="34" charset="0"/>
              </a:defRPr>
            </a:lvl8pPr>
            <a:lvl9pPr marL="3886200" indent="-228600" eaLnBrk="0" fontAlgn="base" hangingPunct="0">
              <a:spcBef>
                <a:spcPct val="20000"/>
              </a:spcBef>
              <a:spcAft>
                <a:spcPct val="0"/>
              </a:spcAft>
              <a:buChar char="»"/>
              <a:defRPr sz="1600">
                <a:solidFill>
                  <a:schemeClr val="tx1"/>
                </a:solidFill>
                <a:latin typeface="Verdana" panose="020B0604030504040204" pitchFamily="34" charset="0"/>
              </a:defRPr>
            </a:lvl9pPr>
          </a:lstStyle>
          <a:p>
            <a:pPr eaLnBrk="1" hangingPunct="1">
              <a:lnSpc>
                <a:spcPct val="80000"/>
              </a:lnSpc>
            </a:pPr>
            <a:endParaRPr lang="en-US" altLang="en-US" sz="1600" b="0"/>
          </a:p>
        </p:txBody>
      </p:sp>
      <p:sp>
        <p:nvSpPr>
          <p:cNvPr id="6" name="Rectangle 3"/>
          <p:cNvSpPr txBox="1">
            <a:spLocks noChangeArrowheads="1"/>
          </p:cNvSpPr>
          <p:nvPr/>
        </p:nvSpPr>
        <p:spPr>
          <a:xfrm>
            <a:off x="0" y="0"/>
            <a:ext cx="9143999" cy="838200"/>
          </a:xfrm>
          <a:prstGeom prst="rect">
            <a:avLst/>
          </a:prstGeom>
          <a:solidFill>
            <a:srgbClr val="1E587C"/>
          </a:solidFill>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511175"/>
            <a:r>
              <a:rPr lang="fr-CA" altLang="en-US" sz="2400" b="1" dirty="0" smtClean="0">
                <a:solidFill>
                  <a:srgbClr val="FFFFFF"/>
                </a:solidFill>
                <a:latin typeface="Open Sans"/>
                <a:cs typeface="Open Sans"/>
              </a:rPr>
              <a:t>3</a:t>
            </a:r>
            <a:r>
              <a:rPr lang="fr-CA" altLang="en-US" sz="2400" b="1" dirty="0" smtClean="0">
                <a:solidFill>
                  <a:srgbClr val="FFFFFF"/>
                </a:solidFill>
                <a:latin typeface="Open Sans"/>
                <a:cs typeface="Open Sans"/>
              </a:rPr>
              <a:t>. </a:t>
            </a:r>
            <a:r>
              <a:rPr lang="fr-CA" altLang="en-US" sz="2400" b="1" cap="all" dirty="0" smtClean="0">
                <a:solidFill>
                  <a:srgbClr val="FFFFFF"/>
                </a:solidFill>
                <a:latin typeface="Open Sans"/>
                <a:cs typeface="Open Sans"/>
              </a:rPr>
              <a:t>Milieu de carrière</a:t>
            </a:r>
          </a:p>
        </p:txBody>
      </p:sp>
      <p:sp>
        <p:nvSpPr>
          <p:cNvPr id="7" name="Rectangle 10"/>
          <p:cNvSpPr txBox="1">
            <a:spLocks noChangeArrowheads="1"/>
          </p:cNvSpPr>
          <p:nvPr/>
        </p:nvSpPr>
        <p:spPr bwMode="auto">
          <a:xfrm>
            <a:off x="609600" y="1295400"/>
            <a:ext cx="7239000" cy="4648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Blip>
                <a:blip r:embed="rId3"/>
              </a:buBlip>
              <a:defRPr sz="26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00"/>
              </a:buClr>
              <a:buFont typeface="Wingdings" pitchFamily="2" charset="2"/>
              <a:buChar char="Ø"/>
              <a:defRPr sz="2400">
                <a:solidFill>
                  <a:schemeClr val="tx1"/>
                </a:solidFill>
                <a:latin typeface="+mn-lt"/>
              </a:defRPr>
            </a:lvl2pPr>
            <a:lvl3pPr marL="1143000" indent="-228600" algn="l" rtl="0" eaLnBrk="0" fontAlgn="base" hangingPunct="0">
              <a:spcBef>
                <a:spcPct val="20000"/>
              </a:spcBef>
              <a:spcAft>
                <a:spcPct val="0"/>
              </a:spcAft>
              <a:buClr>
                <a:srgbClr val="000000"/>
              </a:buClr>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0" indent="0">
              <a:spcBef>
                <a:spcPts val="1200"/>
              </a:spcBef>
              <a:buClr>
                <a:srgbClr val="FFC000"/>
              </a:buClr>
              <a:buSzPct val="150000"/>
              <a:buNone/>
              <a:defRPr/>
            </a:pPr>
            <a:r>
              <a:rPr lang="fr-CA" altLang="en-US" sz="2000" kern="0" dirty="0" smtClean="0">
                <a:solidFill>
                  <a:srgbClr val="33373D"/>
                </a:solidFill>
                <a:latin typeface="Open Sans"/>
                <a:cs typeface="Open Sans"/>
              </a:rPr>
              <a:t>Maximiser ma rente </a:t>
            </a:r>
          </a:p>
          <a:p>
            <a:pPr>
              <a:spcBef>
                <a:spcPts val="1200"/>
              </a:spcBef>
              <a:buClr>
                <a:srgbClr val="1E587C"/>
              </a:buClr>
              <a:buSzPct val="150000"/>
              <a:buFont typeface="Arial"/>
              <a:buChar char="•"/>
              <a:defRPr/>
            </a:pPr>
            <a:r>
              <a:rPr lang="fr-CA" altLang="en-US" sz="1800" b="0" kern="0" dirty="0" smtClean="0">
                <a:solidFill>
                  <a:srgbClr val="33373D"/>
                </a:solidFill>
                <a:latin typeface="Open Sans"/>
                <a:cs typeface="Open Sans"/>
              </a:rPr>
              <a:t>Le rachat de services peut m’aider à prendre ma retraite plus tôt et à accroître le montant de ma rente. </a:t>
            </a:r>
          </a:p>
          <a:p>
            <a:pPr>
              <a:spcBef>
                <a:spcPts val="1200"/>
              </a:spcBef>
              <a:buClr>
                <a:srgbClr val="1E587C"/>
              </a:buClr>
              <a:buSzPct val="150000"/>
              <a:buFont typeface="Arial"/>
              <a:buChar char="•"/>
              <a:defRPr/>
            </a:pPr>
            <a:r>
              <a:rPr lang="fr-CA" altLang="en-US" sz="1800" b="0" kern="0" dirty="0" smtClean="0">
                <a:solidFill>
                  <a:srgbClr val="33373D"/>
                </a:solidFill>
                <a:latin typeface="Open Sans"/>
                <a:cs typeface="Open Sans"/>
              </a:rPr>
              <a:t>S’il me manque une année de services maintenant, cette année ne sera pas prise en compte dans le calcul de ma rente. Plus j’accumule de services décomptés, plus ma rente sera élevée. </a:t>
            </a:r>
          </a:p>
          <a:p>
            <a:pPr>
              <a:spcBef>
                <a:spcPts val="1200"/>
              </a:spcBef>
              <a:buClr>
                <a:srgbClr val="1E587C"/>
              </a:buClr>
              <a:buSzPct val="150000"/>
              <a:buFont typeface="Arial"/>
              <a:buChar char="•"/>
              <a:defRPr/>
            </a:pPr>
            <a:r>
              <a:rPr lang="fr-CA" altLang="en-US" sz="1800" b="0" kern="0" dirty="0" smtClean="0">
                <a:solidFill>
                  <a:srgbClr val="33373D"/>
                </a:solidFill>
                <a:latin typeface="Open Sans"/>
                <a:cs typeface="Open Sans"/>
              </a:rPr>
              <a:t>Je n’ai pas à racheter des services dans le cas d’absences d’une durée de cinq jours de classe consécutifs ou moins, étant donné que je continue d’accumuler des prestations durant mon absence.  </a:t>
            </a:r>
            <a:endParaRPr lang="fr-CA" altLang="en-US" sz="1800" b="0" kern="0" dirty="0" smtClean="0">
              <a:latin typeface="Open Sans"/>
              <a:cs typeface="Open Sans"/>
            </a:endParaRPr>
          </a:p>
          <a:p>
            <a:pPr>
              <a:spcBef>
                <a:spcPts val="1200"/>
              </a:spcBef>
              <a:buClr>
                <a:srgbClr val="1E587C"/>
              </a:buClr>
              <a:buSzPct val="150000"/>
              <a:buFont typeface="Arial"/>
              <a:buChar char="•"/>
              <a:defRPr/>
            </a:pPr>
            <a:r>
              <a:rPr lang="fr-CA" altLang="en-US" sz="1800" b="0" kern="0" dirty="0" smtClean="0">
                <a:latin typeface="Open Sans"/>
                <a:cs typeface="Open Sans"/>
              </a:rPr>
              <a:t>Je n’ai qu’à accéder à mon compte du RREO en ligne pour générer des estimations de rente selon différentes hypothèses et explorer mes possibilités de </a:t>
            </a:r>
            <a:r>
              <a:rPr lang="fr-CA" altLang="en-US" sz="1800" b="0" kern="0" dirty="0" smtClean="0">
                <a:latin typeface="Open Sans"/>
                <a:cs typeface="Open Sans"/>
              </a:rPr>
              <a:t>rachat.</a:t>
            </a:r>
            <a:endParaRPr lang="fr-CA" altLang="en-US" sz="1800" b="0" kern="0" dirty="0">
              <a:latin typeface="Open Sans"/>
              <a:cs typeface="Open Sans"/>
            </a:endParaRPr>
          </a:p>
        </p:txBody>
      </p:sp>
    </p:spTree>
    <p:extLst>
      <p:ext uri="{BB962C8B-B14F-4D97-AF65-F5344CB8AC3E}">
        <p14:creationId xmlns:p14="http://schemas.microsoft.com/office/powerpoint/2010/main" val="415111797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WR_METADATA_KEY" val="6e1582d0-9137-421b-b0c4-43a0e9c4b8f6"/>
</p:tagLst>
</file>

<file path=ppt/tags/tag2.xml><?xml version="1.0" encoding="utf-8"?>
<p:tagLst xmlns:a="http://schemas.openxmlformats.org/drawingml/2006/main" xmlns:r="http://schemas.openxmlformats.org/officeDocument/2006/relationships" xmlns:p="http://schemas.openxmlformats.org/presentationml/2006/main">
  <p:tag name="NUM" val="4"/>
</p:tagLst>
</file>

<file path=ppt/tags/tag3.xml><?xml version="1.0" encoding="utf-8"?>
<p:tagLst xmlns:a="http://schemas.openxmlformats.org/drawingml/2006/main" xmlns:r="http://schemas.openxmlformats.org/officeDocument/2006/relationships" xmlns:p="http://schemas.openxmlformats.org/presentationml/2006/main">
  <p:tag name="NUM" val="4"/>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45343</TotalTime>
  <Words>906</Words>
  <Application>Microsoft Office PowerPoint</Application>
  <PresentationFormat>On-screen Show (4:3)</PresentationFormat>
  <Paragraphs>147</Paragraphs>
  <Slides>16</Slides>
  <Notes>16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Open Sans</vt:lpstr>
      <vt:lpstr>Times New Roman</vt:lpstr>
      <vt:lpstr>Verdana</vt:lpstr>
      <vt:lpstr>Wingdings</vt:lpstr>
      <vt:lpstr>Office Theme</vt:lpstr>
      <vt:lpstr>Se préparer à la retraite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Ontario Teachers' Pension Plan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Annual Benchmark Review Annual Benchmark Review</dc:title>
  <dc:creator>Kelly Conlon</dc:creator>
  <cp:lastModifiedBy>Linda Keon</cp:lastModifiedBy>
  <cp:revision>314</cp:revision>
  <cp:lastPrinted>2014-11-20T15:14:16Z</cp:lastPrinted>
  <dcterms:created xsi:type="dcterms:W3CDTF">2013-07-05T16:26:50Z</dcterms:created>
  <dcterms:modified xsi:type="dcterms:W3CDTF">2018-08-13T17:02:25Z</dcterms:modified>
</cp:coreProperties>
</file>