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3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4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5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6.xml" ContentType="application/vnd.openxmlformats-officedocument.presentationml.notesSlid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7.xml" ContentType="application/vnd.openxmlformats-officedocument.presentationml.notesSlide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notesSlides/notesSlide8.xml" ContentType="application/vnd.openxmlformats-officedocument.presentationml.notesSlide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notesSlides/notesSlide9.xml" ContentType="application/vnd.openxmlformats-officedocument.presentationml.notesSlide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notesSlides/notesSlide10.xml" ContentType="application/vnd.openxmlformats-officedocument.presentationml.notesSlide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notesSlides/notesSlide11.xml" ContentType="application/vnd.openxmlformats-officedocument.presentationml.notesSlide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74" r:id="rId4"/>
    <p:sldId id="275" r:id="rId5"/>
    <p:sldId id="276" r:id="rId6"/>
    <p:sldId id="277" r:id="rId7"/>
    <p:sldId id="278" r:id="rId8"/>
    <p:sldId id="279" r:id="rId9"/>
    <p:sldId id="280" r:id="rId10"/>
    <p:sldId id="282" r:id="rId11"/>
    <p:sldId id="283" r:id="rId12"/>
    <p:sldId id="273" r:id="rId13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44A9"/>
    <a:srgbClr val="B04BBB"/>
    <a:srgbClr val="6EAAE0"/>
    <a:srgbClr val="E5A00B"/>
    <a:srgbClr val="53B130"/>
    <a:srgbClr val="7C6CC0"/>
    <a:srgbClr val="9B8FCF"/>
    <a:srgbClr val="0067AC"/>
    <a:srgbClr val="B9E0F7"/>
    <a:srgbClr val="0035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441" autoAdjust="0"/>
    <p:restoredTop sz="85311" autoAdjust="0"/>
  </p:normalViewPr>
  <p:slideViewPr>
    <p:cSldViewPr snapToGrid="0" snapToObjects="1">
      <p:cViewPr>
        <p:scale>
          <a:sx n="110" d="100"/>
          <a:sy n="110" d="100"/>
        </p:scale>
        <p:origin x="1728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>
        <p:scale>
          <a:sx n="200" d="100"/>
          <a:sy n="200" d="100"/>
        </p:scale>
        <p:origin x="-576" y="3186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D8BE49A-BA4E-8A4B-BDF7-A0A0306DD8D2}" type="datetimeFigureOut">
              <a:rPr lang="en-US" smtClean="0"/>
              <a:t>3/29/2018</a:t>
            </a:fld>
            <a:endParaRPr lang="fr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AE38235-DC51-484F-8AEC-A9E7827D5601}" type="slidenum">
              <a:rPr lang="en-US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920217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91179" indent="-291179" defTabSz="465887">
              <a:buFont typeface="Arial" pitchFamily="34" charset="0"/>
              <a:buChar char="•"/>
              <a:defRPr/>
            </a:pPr>
            <a:r>
              <a:rPr lang="en-US" sz="1400" dirty="0"/>
              <a:t>La protection </a:t>
            </a:r>
            <a:r>
              <a:rPr lang="en-US" sz="1400" dirty="0" err="1"/>
              <a:t>contre</a:t>
            </a:r>
            <a:r>
              <a:rPr lang="en-US" sz="1400" dirty="0"/>
              <a:t> </a:t>
            </a:r>
            <a:r>
              <a:rPr lang="en-US" sz="1400" dirty="0" err="1" smtClean="0"/>
              <a:t>l’inflation</a:t>
            </a:r>
            <a:r>
              <a:rPr lang="en-US" sz="1400" dirty="0" smtClean="0"/>
              <a:t> </a:t>
            </a:r>
            <a:r>
              <a:rPr lang="en-US" sz="1400" dirty="0"/>
              <a:t>peut aider à préserver le </a:t>
            </a:r>
            <a:r>
              <a:rPr lang="en-US" sz="1400" dirty="0" err="1"/>
              <a:t>pouvoir</a:t>
            </a:r>
            <a:r>
              <a:rPr lang="en-US" sz="1400" dirty="0"/>
              <a:t> </a:t>
            </a:r>
            <a:r>
              <a:rPr lang="en-US" sz="1400" dirty="0" err="1" smtClean="0"/>
              <a:t>d’achat</a:t>
            </a:r>
            <a:r>
              <a:rPr lang="en-US" sz="1400" dirty="0" smtClean="0"/>
              <a:t> </a:t>
            </a:r>
            <a:r>
              <a:rPr lang="en-US" sz="1400" dirty="0"/>
              <a:t>de votre rente pendant la retraite.</a:t>
            </a:r>
          </a:p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38235-DC51-484F-8AEC-A9E7827D5601}" type="slidenum">
              <a:rPr lang="en-US" smtClean="0"/>
              <a:t>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323602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38235-DC51-484F-8AEC-A9E7827D5601}" type="slidenum">
              <a:rPr lang="en-US" smtClean="0"/>
              <a:t>10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109761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38235-DC51-484F-8AEC-A9E7827D5601}" type="slidenum">
              <a:rPr lang="en-US" smtClean="0"/>
              <a:t>11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412506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91179" indent="-291179">
              <a:buFont typeface="Arial" pitchFamily="34" charset="0"/>
              <a:buChar char="•"/>
            </a:pPr>
            <a:r>
              <a:rPr lang="en-US" sz="1400" dirty="0"/>
              <a:t>Je me ferai un plaisir de répondre à toutes vos questions.</a:t>
            </a:r>
          </a:p>
          <a:p>
            <a:endParaRPr lang="fr-CA" sz="1400" dirty="0"/>
          </a:p>
          <a:p>
            <a:pPr marL="291179" indent="-291179">
              <a:buFont typeface="Arial" pitchFamily="34" charset="0"/>
              <a:buChar char="•"/>
            </a:pPr>
            <a:r>
              <a:rPr lang="en-US" sz="1400" dirty="0"/>
              <a:t>Vous pouvez également consulter les ressources indiquées sur cette diapositive.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38235-DC51-484F-8AEC-A9E7827D5601}" type="slidenum">
              <a:rPr lang="en-US" smtClean="0"/>
              <a:t>12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280456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1038"/>
              </a:spcAft>
            </a:pPr>
            <a:r>
              <a:rPr lang="en-US" sz="1400" dirty="0"/>
              <a:t>La protection </a:t>
            </a:r>
            <a:r>
              <a:rPr lang="en-US" sz="1400" dirty="0" err="1"/>
              <a:t>contre</a:t>
            </a:r>
            <a:r>
              <a:rPr lang="en-US" sz="1400" dirty="0"/>
              <a:t> </a:t>
            </a:r>
            <a:r>
              <a:rPr lang="en-US" sz="1400" dirty="0" err="1" smtClean="0"/>
              <a:t>l’inflation</a:t>
            </a:r>
            <a:r>
              <a:rPr lang="en-US" sz="1400" dirty="0" smtClean="0"/>
              <a:t> </a:t>
            </a:r>
            <a:r>
              <a:rPr lang="en-US" sz="1400" dirty="0"/>
              <a:t>que vous obtenez dépend de trois facteurs principaux :</a:t>
            </a:r>
          </a:p>
          <a:p>
            <a:pPr marL="349415" indent="-349415">
              <a:lnSpc>
                <a:spcPct val="115000"/>
              </a:lnSpc>
              <a:buFont typeface="+mj-lt"/>
              <a:buAutoNum type="arabicPeriod"/>
            </a:pPr>
            <a:r>
              <a:rPr lang="en-US" sz="1400" dirty="0"/>
              <a:t>Le rajustement de base en fonction de </a:t>
            </a:r>
            <a:r>
              <a:rPr lang="en-US" sz="1400" dirty="0" err="1" smtClean="0"/>
              <a:t>l’inflation</a:t>
            </a:r>
            <a:r>
              <a:rPr lang="en-US" sz="1400" dirty="0"/>
              <a:t>, qui </a:t>
            </a:r>
            <a:r>
              <a:rPr lang="en-US" sz="1400" dirty="0" err="1"/>
              <a:t>reflète</a:t>
            </a:r>
            <a:r>
              <a:rPr lang="en-US" sz="1400" dirty="0"/>
              <a:t> </a:t>
            </a:r>
            <a:r>
              <a:rPr lang="en-US" sz="1400" dirty="0" err="1" smtClean="0"/>
              <a:t>l’augmentation</a:t>
            </a:r>
            <a:r>
              <a:rPr lang="en-US" sz="1400" dirty="0" smtClean="0"/>
              <a:t> </a:t>
            </a:r>
            <a:r>
              <a:rPr lang="en-US" sz="1400" dirty="0"/>
              <a:t>annuelle du coût de la vie.</a:t>
            </a:r>
          </a:p>
          <a:p>
            <a:pPr marL="349415" indent="-349415">
              <a:lnSpc>
                <a:spcPct val="115000"/>
              </a:lnSpc>
              <a:buFont typeface="+mj-lt"/>
              <a:buAutoNum type="arabicPeriod"/>
            </a:pPr>
            <a:endParaRPr lang="fr-CA" sz="1400" dirty="0">
              <a:ea typeface="Calibri"/>
              <a:cs typeface="Times New Roman"/>
            </a:endParaRPr>
          </a:p>
          <a:p>
            <a:pPr marL="349415" indent="-349415">
              <a:lnSpc>
                <a:spcPct val="115000"/>
              </a:lnSpc>
              <a:buFont typeface="+mj-lt"/>
              <a:buAutoNum type="arabicPeriod"/>
            </a:pPr>
            <a:r>
              <a:rPr lang="en-US" sz="1400" dirty="0" err="1" smtClean="0"/>
              <a:t>L’état</a:t>
            </a:r>
            <a:r>
              <a:rPr lang="en-US" sz="1400" dirty="0" smtClean="0"/>
              <a:t> </a:t>
            </a:r>
            <a:r>
              <a:rPr lang="en-US" sz="1400" dirty="0"/>
              <a:t>de la capitalisation du régime, qui détermine la proportion du rajustement de base en fonction de </a:t>
            </a:r>
            <a:r>
              <a:rPr lang="en-US" sz="1400" dirty="0" err="1" smtClean="0"/>
              <a:t>l’inflation</a:t>
            </a:r>
            <a:r>
              <a:rPr lang="en-US" sz="1400" dirty="0" smtClean="0"/>
              <a:t> </a:t>
            </a:r>
            <a:r>
              <a:rPr lang="en-US" sz="1400" dirty="0"/>
              <a:t>que le régime de retraite est capable de payer.</a:t>
            </a:r>
          </a:p>
          <a:p>
            <a:pPr marL="349415" indent="-349415">
              <a:lnSpc>
                <a:spcPct val="115000"/>
              </a:lnSpc>
              <a:buFont typeface="+mj-lt"/>
              <a:buAutoNum type="arabicPeriod"/>
            </a:pPr>
            <a:endParaRPr lang="fr-CA" sz="1400" dirty="0">
              <a:ea typeface="Calibri"/>
              <a:cs typeface="Times New Roman"/>
            </a:endParaRPr>
          </a:p>
          <a:p>
            <a:pPr marL="349415" indent="-349415">
              <a:lnSpc>
                <a:spcPct val="115000"/>
              </a:lnSpc>
              <a:spcAft>
                <a:spcPts val="1038"/>
              </a:spcAft>
              <a:buFont typeface="+mj-lt"/>
              <a:buAutoNum type="arabicPeriod"/>
            </a:pPr>
            <a:r>
              <a:rPr lang="en-US" sz="1400" dirty="0"/>
              <a:t>La période durant laquelle vous avez travaillé et accumulé vos services décomptés.</a:t>
            </a:r>
          </a:p>
          <a:p>
            <a:pPr>
              <a:lnSpc>
                <a:spcPct val="115000"/>
              </a:lnSpc>
              <a:spcAft>
                <a:spcPts val="1038"/>
              </a:spcAft>
            </a:pPr>
            <a:r>
              <a:rPr lang="en-US" sz="1400" dirty="0"/>
              <a:t>Examinons chacun de ces facteurs plus en détail.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38235-DC51-484F-8AEC-A9E7827D5601}" type="slidenum">
              <a:rPr lang="en-US" smtClean="0"/>
              <a:t>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087569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38235-DC51-484F-8AEC-A9E7827D5601}" type="slidenum">
              <a:rPr lang="en-US" smtClean="0"/>
              <a:t>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382865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38235-DC51-484F-8AEC-A9E7827D5601}" type="slidenum">
              <a:rPr lang="en-US" smtClean="0"/>
              <a:t>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205566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38235-DC51-484F-8AEC-A9E7827D5601}" type="slidenum">
              <a:rPr lang="en-US" smtClean="0"/>
              <a:t>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434531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38235-DC51-484F-8AEC-A9E7827D5601}" type="slidenum">
              <a:rPr lang="en-US" smtClean="0"/>
              <a:t>6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915878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38235-DC51-484F-8AEC-A9E7827D5601}" type="slidenum">
              <a:rPr lang="en-US" smtClean="0"/>
              <a:t>7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520035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38235-DC51-484F-8AEC-A9E7827D5601}" type="slidenum">
              <a:rPr lang="en-US" smtClean="0"/>
              <a:t>8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989344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38235-DC51-484F-8AEC-A9E7827D5601}" type="slidenum">
              <a:rPr lang="en-US" smtClean="0"/>
              <a:t>9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16025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g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g"/><Relationship Id="rId4" Type="http://schemas.openxmlformats.org/officeDocument/2006/relationships/image" Target="../media/image6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200" y="1147236"/>
            <a:ext cx="8229600" cy="46863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15532" y="2846012"/>
            <a:ext cx="1552678" cy="1552678"/>
          </a:xfrm>
          <a:prstGeom prst="rect">
            <a:avLst/>
          </a:prstGeom>
        </p:spPr>
      </p:pic>
      <p:sp>
        <p:nvSpPr>
          <p:cNvPr id="271" name="Rectangle 270"/>
          <p:cNvSpPr/>
          <p:nvPr userDrawn="1"/>
        </p:nvSpPr>
        <p:spPr>
          <a:xfrm>
            <a:off x="417558" y="6139253"/>
            <a:ext cx="669089" cy="47944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4"/>
          <a:srcRect l="8305"/>
          <a:stretch/>
        </p:blipFill>
        <p:spPr>
          <a:xfrm>
            <a:off x="1167897" y="6139253"/>
            <a:ext cx="7521223" cy="47944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93"/>
          <a:stretch/>
        </p:blipFill>
        <p:spPr>
          <a:xfrm>
            <a:off x="468351" y="6139253"/>
            <a:ext cx="512895" cy="426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056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EE7CCDE-6521-CF4E-B1A0-23A612DE0598}" type="datetimeFigureOut">
              <a:rPr lang="en-US" smtClean="0"/>
              <a:t>3/29/2018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6527F86-2C57-1D4C-9C24-3A457FB30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462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EE7CCDE-6521-CF4E-B1A0-23A612DE0598}" type="datetimeFigureOut">
              <a:rPr lang="en-US" smtClean="0"/>
              <a:t>3/29/2018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6527F86-2C57-1D4C-9C24-3A457FB30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010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4500" y="394742"/>
            <a:ext cx="8255000" cy="1028700"/>
          </a:xfrm>
          <a:prstGeom prst="rect">
            <a:avLst/>
          </a:prstGeom>
        </p:spPr>
      </p:pic>
      <p:sp>
        <p:nvSpPr>
          <p:cNvPr id="22" name="Content Placeholder 21"/>
          <p:cNvSpPr>
            <a:spLocks noGrp="1"/>
          </p:cNvSpPr>
          <p:nvPr>
            <p:ph sz="quarter" idx="10"/>
          </p:nvPr>
        </p:nvSpPr>
        <p:spPr>
          <a:xfrm>
            <a:off x="823913" y="1636920"/>
            <a:ext cx="5986462" cy="2719037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2400"/>
            </a:lvl1pPr>
            <a:lvl2pPr marL="457200" indent="0">
              <a:buFontTx/>
              <a:buNone/>
              <a:defRPr sz="1800"/>
            </a:lvl2pPr>
            <a:lvl3pPr marL="914400" indent="0">
              <a:buFontTx/>
              <a:buNone/>
              <a:defRPr sz="1800"/>
            </a:lvl3pPr>
            <a:lvl4pPr marL="1371600" indent="0">
              <a:buFontTx/>
              <a:buNone/>
              <a:defRPr sz="1800"/>
            </a:lvl4pPr>
            <a:lvl5pPr marL="1828800" indent="0">
              <a:buFontTx/>
              <a:buNone/>
              <a:defRPr sz="1800"/>
            </a:lvl5pPr>
          </a:lstStyle>
          <a:p>
            <a:pPr lvl="0"/>
            <a:r>
              <a:rPr lang="en-CA" dirty="0" smtClean="0"/>
              <a:t>Click to edit Master text styles</a:t>
            </a:r>
          </a:p>
        </p:txBody>
      </p:sp>
      <p:sp>
        <p:nvSpPr>
          <p:cNvPr id="13" name="Content Placeholder 4"/>
          <p:cNvSpPr>
            <a:spLocks noGrp="1"/>
          </p:cNvSpPr>
          <p:nvPr>
            <p:ph sz="quarter" idx="11"/>
          </p:nvPr>
        </p:nvSpPr>
        <p:spPr>
          <a:xfrm>
            <a:off x="542924" y="758075"/>
            <a:ext cx="5158707" cy="55721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b="1">
                <a:solidFill>
                  <a:srgbClr val="00355F"/>
                </a:solidFill>
              </a:defRPr>
            </a:lvl1pPr>
          </a:lstStyle>
          <a:p>
            <a:pPr lvl="0"/>
            <a:r>
              <a:rPr lang="en-CA" dirty="0" smtClean="0"/>
              <a:t>Click to edit Master text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sz="quarter" idx="12"/>
          </p:nvPr>
        </p:nvSpPr>
        <p:spPr>
          <a:xfrm>
            <a:off x="6251575" y="408448"/>
            <a:ext cx="2274888" cy="265112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000" b="1">
                <a:solidFill>
                  <a:schemeClr val="bg1"/>
                </a:solidFill>
              </a:defRPr>
            </a:lvl1pPr>
            <a:lvl2pPr marL="457200" indent="0" algn="r">
              <a:buNone/>
              <a:defRPr sz="1000" b="1">
                <a:solidFill>
                  <a:schemeClr val="bg1"/>
                </a:solidFill>
              </a:defRPr>
            </a:lvl2pPr>
            <a:lvl3pPr marL="914400" indent="0" algn="r">
              <a:buNone/>
              <a:defRPr sz="1000" b="1">
                <a:solidFill>
                  <a:schemeClr val="bg1"/>
                </a:solidFill>
              </a:defRPr>
            </a:lvl3pPr>
            <a:lvl4pPr marL="1371600" indent="0" algn="r">
              <a:buNone/>
              <a:defRPr sz="1000" b="1">
                <a:solidFill>
                  <a:schemeClr val="bg1"/>
                </a:solidFill>
              </a:defRPr>
            </a:lvl4pPr>
            <a:lvl5pPr marL="1828800" indent="0" algn="r">
              <a:buNone/>
              <a:defRPr sz="1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CA" dirty="0" smtClean="0"/>
              <a:t>Click to edit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390496" y="6265509"/>
            <a:ext cx="669089" cy="47944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6020" y="6188959"/>
            <a:ext cx="8229600" cy="5207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93"/>
          <a:stretch/>
        </p:blipFill>
        <p:spPr>
          <a:xfrm>
            <a:off x="461330" y="6283366"/>
            <a:ext cx="512895" cy="426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099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4500" y="394742"/>
            <a:ext cx="8255000" cy="10287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3200" y="883321"/>
            <a:ext cx="406400" cy="406400"/>
          </a:xfrm>
          <a:prstGeom prst="rect">
            <a:avLst/>
          </a:prstGeom>
        </p:spPr>
      </p:pic>
      <p:sp>
        <p:nvSpPr>
          <p:cNvPr id="14" name="Content Placeholder 21"/>
          <p:cNvSpPr>
            <a:spLocks noGrp="1"/>
          </p:cNvSpPr>
          <p:nvPr>
            <p:ph sz="quarter" idx="10"/>
          </p:nvPr>
        </p:nvSpPr>
        <p:spPr>
          <a:xfrm>
            <a:off x="823913" y="1636920"/>
            <a:ext cx="5986462" cy="2719037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 sz="1800"/>
            </a:lvl2pPr>
            <a:lvl3pPr marL="914400" indent="0">
              <a:buFontTx/>
              <a:buNone/>
              <a:defRPr sz="1800"/>
            </a:lvl3pPr>
            <a:lvl4pPr marL="1371600" indent="0">
              <a:buFontTx/>
              <a:buNone/>
              <a:defRPr sz="1800"/>
            </a:lvl4pPr>
            <a:lvl5pPr marL="1828800" indent="0">
              <a:buFontTx/>
              <a:buNone/>
              <a:defRPr sz="1800"/>
            </a:lvl5pPr>
          </a:lstStyle>
          <a:p>
            <a:pPr lvl="0"/>
            <a:r>
              <a:rPr lang="en-CA" dirty="0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542924" y="758075"/>
            <a:ext cx="5158707" cy="55721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b="1">
                <a:solidFill>
                  <a:srgbClr val="00355F"/>
                </a:solidFill>
              </a:defRPr>
            </a:lvl1pPr>
          </a:lstStyle>
          <a:p>
            <a:pPr lvl="0"/>
            <a:r>
              <a:rPr lang="en-CA" dirty="0" smtClean="0"/>
              <a:t>Click to edit Master text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sz="quarter" idx="12"/>
          </p:nvPr>
        </p:nvSpPr>
        <p:spPr>
          <a:xfrm>
            <a:off x="6251575" y="408448"/>
            <a:ext cx="2274888" cy="265112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000" b="1">
                <a:solidFill>
                  <a:schemeClr val="bg1"/>
                </a:solidFill>
              </a:defRPr>
            </a:lvl1pPr>
            <a:lvl2pPr marL="457200" indent="0" algn="r">
              <a:buNone/>
              <a:defRPr sz="1000" b="1">
                <a:solidFill>
                  <a:schemeClr val="bg1"/>
                </a:solidFill>
              </a:defRPr>
            </a:lvl2pPr>
            <a:lvl3pPr marL="914400" indent="0" algn="r">
              <a:buNone/>
              <a:defRPr sz="1000" b="1">
                <a:solidFill>
                  <a:schemeClr val="bg1"/>
                </a:solidFill>
              </a:defRPr>
            </a:lvl3pPr>
            <a:lvl4pPr marL="1371600" indent="0" algn="r">
              <a:buNone/>
              <a:defRPr sz="1000" b="1">
                <a:solidFill>
                  <a:schemeClr val="bg1"/>
                </a:solidFill>
              </a:defRPr>
            </a:lvl4pPr>
            <a:lvl5pPr marL="1828800" indent="0" algn="r">
              <a:buNone/>
              <a:defRPr sz="1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CA" dirty="0" smtClean="0"/>
              <a:t>Click to edit</a:t>
            </a:r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338268" y="6287261"/>
            <a:ext cx="669089" cy="47944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56020" y="6188959"/>
            <a:ext cx="8229600" cy="5207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93"/>
          <a:stretch/>
        </p:blipFill>
        <p:spPr>
          <a:xfrm>
            <a:off x="461330" y="6283366"/>
            <a:ext cx="512895" cy="426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105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4500" y="394742"/>
            <a:ext cx="8255000" cy="1028700"/>
          </a:xfrm>
          <a:prstGeom prst="rect">
            <a:avLst/>
          </a:prstGeom>
        </p:spPr>
      </p:pic>
      <p:sp>
        <p:nvSpPr>
          <p:cNvPr id="15" name="Content Placeholder 4"/>
          <p:cNvSpPr>
            <a:spLocks noGrp="1"/>
          </p:cNvSpPr>
          <p:nvPr>
            <p:ph sz="quarter" idx="11"/>
          </p:nvPr>
        </p:nvSpPr>
        <p:spPr>
          <a:xfrm>
            <a:off x="542924" y="758075"/>
            <a:ext cx="5158707" cy="55721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b="1">
                <a:solidFill>
                  <a:srgbClr val="00355F"/>
                </a:solidFill>
              </a:defRPr>
            </a:lvl1pPr>
          </a:lstStyle>
          <a:p>
            <a:pPr lvl="0"/>
            <a:r>
              <a:rPr lang="en-CA" dirty="0" smtClean="0"/>
              <a:t>Click to edit Master text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1901825" y="1676400"/>
            <a:ext cx="5619750" cy="2449513"/>
          </a:xfrm>
          <a:prstGeom prst="rect">
            <a:avLst/>
          </a:prstGeom>
        </p:spPr>
        <p:txBody>
          <a:bodyPr vert="horz"/>
          <a:lstStyle>
            <a:lvl1pPr>
              <a:defRPr sz="1800" baseline="0"/>
            </a:lvl1pPr>
            <a:lvl2pPr>
              <a:defRPr sz="1800" baseline="0"/>
            </a:lvl2pPr>
            <a:lvl3pPr>
              <a:defRPr sz="1800" baseline="0"/>
            </a:lvl3pPr>
            <a:lvl4pPr>
              <a:defRPr sz="1800" baseline="0"/>
            </a:lvl4pPr>
            <a:lvl5pPr>
              <a:defRPr sz="1800" baseline="0"/>
            </a:lvl5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quarter" idx="13"/>
          </p:nvPr>
        </p:nvSpPr>
        <p:spPr>
          <a:xfrm>
            <a:off x="6251575" y="408448"/>
            <a:ext cx="2274888" cy="265112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000" b="1">
                <a:solidFill>
                  <a:schemeClr val="bg1"/>
                </a:solidFill>
              </a:defRPr>
            </a:lvl1pPr>
            <a:lvl2pPr marL="457200" indent="0" algn="r">
              <a:buNone/>
              <a:defRPr sz="1000" b="1">
                <a:solidFill>
                  <a:schemeClr val="bg1"/>
                </a:solidFill>
              </a:defRPr>
            </a:lvl2pPr>
            <a:lvl3pPr marL="914400" indent="0" algn="r">
              <a:buNone/>
              <a:defRPr sz="1000" b="1">
                <a:solidFill>
                  <a:schemeClr val="bg1"/>
                </a:solidFill>
              </a:defRPr>
            </a:lvl3pPr>
            <a:lvl4pPr marL="1371600" indent="0" algn="r">
              <a:buNone/>
              <a:defRPr sz="1000" b="1">
                <a:solidFill>
                  <a:schemeClr val="bg1"/>
                </a:solidFill>
              </a:defRPr>
            </a:lvl4pPr>
            <a:lvl5pPr marL="1828800" indent="0" algn="r">
              <a:buNone/>
              <a:defRPr sz="1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CA" dirty="0" smtClean="0"/>
              <a:t>Click to edit</a:t>
            </a:r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348845" y="6293268"/>
            <a:ext cx="669089" cy="47944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6020" y="6188959"/>
            <a:ext cx="8229600" cy="5207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93"/>
          <a:stretch/>
        </p:blipFill>
        <p:spPr>
          <a:xfrm>
            <a:off x="461330" y="6283366"/>
            <a:ext cx="512895" cy="426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081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4500" y="394742"/>
            <a:ext cx="8255000" cy="1028700"/>
          </a:xfrm>
          <a:prstGeom prst="rect">
            <a:avLst/>
          </a:prstGeom>
        </p:spPr>
      </p:pic>
      <p:sp>
        <p:nvSpPr>
          <p:cNvPr id="12" name="Content Placeholder 4"/>
          <p:cNvSpPr>
            <a:spLocks noGrp="1"/>
          </p:cNvSpPr>
          <p:nvPr>
            <p:ph sz="quarter" idx="11"/>
          </p:nvPr>
        </p:nvSpPr>
        <p:spPr>
          <a:xfrm>
            <a:off x="542924" y="758075"/>
            <a:ext cx="5158707" cy="55721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b="1">
                <a:solidFill>
                  <a:srgbClr val="00355F"/>
                </a:solidFill>
              </a:defRPr>
            </a:lvl1pPr>
          </a:lstStyle>
          <a:p>
            <a:pPr lvl="0"/>
            <a:r>
              <a:rPr lang="en-CA" dirty="0" smtClean="0"/>
              <a:t>Click to edit Master text</a:t>
            </a:r>
            <a:endParaRPr lang="en-US" dirty="0"/>
          </a:p>
        </p:txBody>
      </p:sp>
      <p:sp>
        <p:nvSpPr>
          <p:cNvPr id="13" name="Content Placeholder 21"/>
          <p:cNvSpPr>
            <a:spLocks noGrp="1"/>
          </p:cNvSpPr>
          <p:nvPr>
            <p:ph sz="quarter" idx="10"/>
          </p:nvPr>
        </p:nvSpPr>
        <p:spPr>
          <a:xfrm>
            <a:off x="823913" y="1636920"/>
            <a:ext cx="5986462" cy="2719037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 sz="1800"/>
            </a:lvl2pPr>
            <a:lvl3pPr marL="914400" indent="0">
              <a:buFontTx/>
              <a:buNone/>
              <a:defRPr sz="1800"/>
            </a:lvl3pPr>
            <a:lvl4pPr marL="1371600" indent="0">
              <a:buFontTx/>
              <a:buNone/>
              <a:defRPr sz="1800"/>
            </a:lvl4pPr>
            <a:lvl5pPr marL="1828800" indent="0">
              <a:buFontTx/>
              <a:buNone/>
              <a:defRPr sz="1800"/>
            </a:lvl5pPr>
          </a:lstStyle>
          <a:p>
            <a:pPr lvl="0"/>
            <a:r>
              <a:rPr lang="en-CA" dirty="0" smtClean="0"/>
              <a:t>Click to 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quarter" idx="12"/>
          </p:nvPr>
        </p:nvSpPr>
        <p:spPr>
          <a:xfrm>
            <a:off x="6251575" y="408448"/>
            <a:ext cx="2274888" cy="265112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000" b="1">
                <a:solidFill>
                  <a:schemeClr val="bg1"/>
                </a:solidFill>
              </a:defRPr>
            </a:lvl1pPr>
            <a:lvl2pPr marL="457200" indent="0" algn="r">
              <a:buNone/>
              <a:defRPr sz="1000" b="1">
                <a:solidFill>
                  <a:schemeClr val="bg1"/>
                </a:solidFill>
              </a:defRPr>
            </a:lvl2pPr>
            <a:lvl3pPr marL="914400" indent="0" algn="r">
              <a:buNone/>
              <a:defRPr sz="1000" b="1">
                <a:solidFill>
                  <a:schemeClr val="bg1"/>
                </a:solidFill>
              </a:defRPr>
            </a:lvl3pPr>
            <a:lvl4pPr marL="1371600" indent="0" algn="r">
              <a:buNone/>
              <a:defRPr sz="1000" b="1">
                <a:solidFill>
                  <a:schemeClr val="bg1"/>
                </a:solidFill>
              </a:defRPr>
            </a:lvl4pPr>
            <a:lvl5pPr marL="1828800" indent="0" algn="r">
              <a:buNone/>
              <a:defRPr sz="1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CA" dirty="0" smtClean="0"/>
              <a:t>Click to edit</a:t>
            </a:r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354131" y="6290723"/>
            <a:ext cx="669089" cy="47944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6020" y="6188959"/>
            <a:ext cx="8229600" cy="5207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93"/>
          <a:stretch/>
        </p:blipFill>
        <p:spPr>
          <a:xfrm>
            <a:off x="461330" y="6283366"/>
            <a:ext cx="512895" cy="426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037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EE7CCDE-6521-CF4E-B1A0-23A612DE0598}" type="datetimeFigureOut">
              <a:rPr lang="en-US" smtClean="0"/>
              <a:t>3/29/2018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6527F86-2C57-1D4C-9C24-3A457FB30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522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EE7CCDE-6521-CF4E-B1A0-23A612DE0598}" type="datetimeFigureOut">
              <a:rPr lang="en-US" smtClean="0"/>
              <a:t>3/29/2018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6527F86-2C57-1D4C-9C24-3A457FB30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283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EE7CCDE-6521-CF4E-B1A0-23A612DE0598}" type="datetimeFigureOut">
              <a:rPr lang="en-US" smtClean="0"/>
              <a:t>3/29/2018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6527F86-2C57-1D4C-9C24-3A457FB30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388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EE7CCDE-6521-CF4E-B1A0-23A612DE0598}" type="datetimeFigureOut">
              <a:rPr lang="en-US" smtClean="0"/>
              <a:t>3/29/2018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6527F86-2C57-1D4C-9C24-3A457FB30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854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8860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tags" Target="../tags/tag53.xml"/><Relationship Id="rId7" Type="http://schemas.openxmlformats.org/officeDocument/2006/relationships/notesSlide" Target="../notesSlides/notesSlide10.xml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55.xml"/><Relationship Id="rId4" Type="http://schemas.openxmlformats.org/officeDocument/2006/relationships/tags" Target="../tags/tag5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tags" Target="../tags/tag58.xml"/><Relationship Id="rId7" Type="http://schemas.openxmlformats.org/officeDocument/2006/relationships/notesSlide" Target="../notesSlides/notesSlide11.xm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60.xml"/><Relationship Id="rId4" Type="http://schemas.openxmlformats.org/officeDocument/2006/relationships/tags" Target="../tags/tag59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13" Type="http://schemas.openxmlformats.org/officeDocument/2006/relationships/image" Target="../media/image4.jpg"/><Relationship Id="rId3" Type="http://schemas.openxmlformats.org/officeDocument/2006/relationships/tags" Target="../tags/tag63.xml"/><Relationship Id="rId7" Type="http://schemas.openxmlformats.org/officeDocument/2006/relationships/notesSlide" Target="../notesSlides/notesSlide12.xml"/><Relationship Id="rId12" Type="http://schemas.openxmlformats.org/officeDocument/2006/relationships/image" Target="../media/image3.emf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6" Type="http://schemas.openxmlformats.org/officeDocument/2006/relationships/slideLayout" Target="../slideLayouts/slideLayout7.xml"/><Relationship Id="rId11" Type="http://schemas.openxmlformats.org/officeDocument/2006/relationships/hyperlink" Target="http://www.otpp.com/capitalisation" TargetMode="External"/><Relationship Id="rId5" Type="http://schemas.openxmlformats.org/officeDocument/2006/relationships/tags" Target="../tags/tag65.xml"/><Relationship Id="rId10" Type="http://schemas.openxmlformats.org/officeDocument/2006/relationships/image" Target="../media/image15.jpeg"/><Relationship Id="rId4" Type="http://schemas.openxmlformats.org/officeDocument/2006/relationships/tags" Target="../tags/tag64.xml"/><Relationship Id="rId9" Type="http://schemas.openxmlformats.org/officeDocument/2006/relationships/image" Target="../media/image14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tags" Target="../tags/tag4.xml"/><Relationship Id="rId7" Type="http://schemas.openxmlformats.org/officeDocument/2006/relationships/notesSlide" Target="../notesSlides/notesSlide2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6.xml"/><Relationship Id="rId4" Type="http://schemas.openxmlformats.org/officeDocument/2006/relationships/tags" Target="../tags/tag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10" Type="http://schemas.openxmlformats.org/officeDocument/2006/relationships/image" Target="../media/image9.emf"/><Relationship Id="rId4" Type="http://schemas.openxmlformats.org/officeDocument/2006/relationships/tags" Target="../tags/tag10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25.xml"/><Relationship Id="rId3" Type="http://schemas.openxmlformats.org/officeDocument/2006/relationships/tags" Target="../tags/tag20.xml"/><Relationship Id="rId7" Type="http://schemas.openxmlformats.org/officeDocument/2006/relationships/tags" Target="../tags/tag24.xml"/><Relationship Id="rId12" Type="http://schemas.openxmlformats.org/officeDocument/2006/relationships/image" Target="../media/image10.emf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tags" Target="../tags/tag23.xml"/><Relationship Id="rId11" Type="http://schemas.openxmlformats.org/officeDocument/2006/relationships/notesSlide" Target="../notesSlides/notesSlide5.xml"/><Relationship Id="rId5" Type="http://schemas.openxmlformats.org/officeDocument/2006/relationships/tags" Target="../tags/tag22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21.xml"/><Relationship Id="rId9" Type="http://schemas.openxmlformats.org/officeDocument/2006/relationships/tags" Target="../tags/tag2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29.xml"/><Relationship Id="rId7" Type="http://schemas.openxmlformats.org/officeDocument/2006/relationships/notesSlide" Target="../notesSlides/notesSlide6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31.xml"/><Relationship Id="rId4" Type="http://schemas.openxmlformats.org/officeDocument/2006/relationships/tags" Target="../tags/tag3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34.xml"/><Relationship Id="rId7" Type="http://schemas.openxmlformats.org/officeDocument/2006/relationships/notesSlide" Target="../notesSlides/notesSlide7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36.xml"/><Relationship Id="rId4" Type="http://schemas.openxmlformats.org/officeDocument/2006/relationships/tags" Target="../tags/tag3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7" Type="http://schemas.openxmlformats.org/officeDocument/2006/relationships/notesSlide" Target="../notesSlides/notesSlide8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41.xml"/><Relationship Id="rId4" Type="http://schemas.openxmlformats.org/officeDocument/2006/relationships/tags" Target="../tags/tag40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49.xml"/><Relationship Id="rId3" Type="http://schemas.openxmlformats.org/officeDocument/2006/relationships/tags" Target="../tags/tag44.xml"/><Relationship Id="rId7" Type="http://schemas.openxmlformats.org/officeDocument/2006/relationships/tags" Target="../tags/tag48.xml"/><Relationship Id="rId12" Type="http://schemas.openxmlformats.org/officeDocument/2006/relationships/image" Target="../media/image11.emf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tags" Target="../tags/tag47.xml"/><Relationship Id="rId11" Type="http://schemas.openxmlformats.org/officeDocument/2006/relationships/notesSlide" Target="../notesSlides/notesSlide9.xml"/><Relationship Id="rId5" Type="http://schemas.openxmlformats.org/officeDocument/2006/relationships/tags" Target="../tags/tag46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45.xml"/><Relationship Id="rId9" Type="http://schemas.openxmlformats.org/officeDocument/2006/relationships/tags" Target="../tags/tag5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8"/>
          <p:cNvSpPr txBox="1"/>
          <p:nvPr>
            <p:custDataLst>
              <p:tags r:id="rId1"/>
            </p:custDataLst>
          </p:nvPr>
        </p:nvSpPr>
        <p:spPr>
          <a:xfrm>
            <a:off x="3238602" y="2697180"/>
            <a:ext cx="5284840" cy="2074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4000" dirty="0" err="1" smtClean="0">
                <a:solidFill>
                  <a:srgbClr val="00355F"/>
                </a:solidFill>
              </a:rPr>
              <a:t>Façon</a:t>
            </a:r>
            <a:r>
              <a:rPr lang="en-US" sz="4000" dirty="0" smtClean="0">
                <a:solidFill>
                  <a:srgbClr val="00355F"/>
                </a:solidFill>
              </a:rPr>
              <a:t> </a:t>
            </a:r>
            <a:r>
              <a:rPr lang="en-US" sz="4000" dirty="0" err="1" smtClean="0">
                <a:solidFill>
                  <a:srgbClr val="00355F"/>
                </a:solidFill>
              </a:rPr>
              <a:t>dont</a:t>
            </a:r>
            <a:r>
              <a:rPr lang="en-US" sz="4000" dirty="0" smtClean="0">
                <a:solidFill>
                  <a:srgbClr val="00355F"/>
                </a:solidFill>
              </a:rPr>
              <a:t> la protection </a:t>
            </a:r>
            <a:r>
              <a:rPr lang="en-US" sz="4000" dirty="0" err="1" smtClean="0">
                <a:solidFill>
                  <a:srgbClr val="00355F"/>
                </a:solidFill>
              </a:rPr>
              <a:t>contre</a:t>
            </a:r>
            <a:r>
              <a:rPr lang="en-US" sz="4000" dirty="0" smtClean="0">
                <a:solidFill>
                  <a:srgbClr val="00355F"/>
                </a:solidFill>
              </a:rPr>
              <a:t> </a:t>
            </a:r>
            <a:r>
              <a:rPr lang="en-US" sz="4000" dirty="0" err="1" smtClean="0">
                <a:solidFill>
                  <a:srgbClr val="00355F"/>
                </a:solidFill>
              </a:rPr>
              <a:t>l’inflation</a:t>
            </a:r>
            <a:r>
              <a:rPr lang="en-US" sz="4000" dirty="0" smtClean="0">
                <a:solidFill>
                  <a:srgbClr val="00355F"/>
                </a:solidFill>
              </a:rPr>
              <a:t> contribue à assurer la sécurité des rentes</a:t>
            </a:r>
            <a:endParaRPr lang="fr-CA" sz="4000" dirty="0">
              <a:solidFill>
                <a:srgbClr val="0035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686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  <p:custDataLst>
              <p:tags r:id="rId1"/>
            </p:custDataLst>
          </p:nvPr>
        </p:nvSpPr>
        <p:spPr>
          <a:xfrm>
            <a:off x="823912" y="1636920"/>
            <a:ext cx="6441412" cy="2719037"/>
          </a:xfrm>
        </p:spPr>
        <p:txBody>
          <a:bodyPr/>
          <a:lstStyle/>
          <a:p>
            <a:r>
              <a:rPr dirty="0" smtClean="0"/>
              <a:t>Lorsque le régime affiche un excédent de capitalisation, </a:t>
            </a:r>
            <a:r>
              <a:rPr lang="en-US" b="1" dirty="0" smtClean="0"/>
              <a:t>des augmentations </a:t>
            </a:r>
            <a:r>
              <a:rPr lang="en-US" b="1" dirty="0"/>
              <a:t>liées au </a:t>
            </a:r>
            <a:r>
              <a:rPr lang="en-US" b="1" dirty="0" err="1"/>
              <a:t>coût</a:t>
            </a:r>
            <a:r>
              <a:rPr lang="en-US" b="1" dirty="0"/>
              <a:t> </a:t>
            </a:r>
            <a:r>
              <a:rPr lang="en-US" b="1" dirty="0" smtClean="0"/>
              <a:t>de la </a:t>
            </a:r>
            <a:r>
              <a:rPr lang="en-US" b="1" dirty="0"/>
              <a:t>vie plus importantes</a:t>
            </a:r>
            <a:r>
              <a:rPr dirty="0" smtClean="0"/>
              <a:t> peuvent être accordées en toute confiance.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  <p:custDataLst>
              <p:tags r:id="rId2"/>
            </p:custDataLst>
          </p:nvPr>
        </p:nvSpPr>
        <p:spPr>
          <a:xfrm>
            <a:off x="542924" y="758075"/>
            <a:ext cx="8118938" cy="557212"/>
          </a:xfrm>
        </p:spPr>
        <p:txBody>
          <a:bodyPr/>
          <a:lstStyle/>
          <a:p>
            <a:r>
              <a:rPr dirty="0" smtClean="0"/>
              <a:t>Augmentations plus importantes</a:t>
            </a:r>
            <a:endParaRPr lang="fr-CA" dirty="0"/>
          </a:p>
        </p:txBody>
      </p:sp>
      <p:sp>
        <p:nvSpPr>
          <p:cNvPr id="5" name="Title 5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558646" y="415524"/>
            <a:ext cx="2824648" cy="278818"/>
          </a:xfrm>
          <a:prstGeom prst="rect">
            <a:avLst/>
          </a:prstGeom>
        </p:spPr>
        <p:txBody>
          <a:bodyPr vert="horz"/>
          <a:lstStyle>
            <a:lvl1pPr algn="l" defTabSz="457200" rtl="0" eaLnBrk="1" latinLnBrk="0" hangingPunct="1">
              <a:spcBef>
                <a:spcPct val="0"/>
              </a:spcBef>
              <a:buNone/>
              <a:defRPr sz="1000" b="1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dist"/>
            <a:r>
              <a:rPr dirty="0" smtClean="0"/>
              <a:t>RÉTABLIR L</a:t>
            </a:r>
            <a:r>
              <a:rPr lang="fr-CA" dirty="0" smtClean="0"/>
              <a:t>’</a:t>
            </a:r>
            <a:r>
              <a:rPr dirty="0" smtClean="0"/>
              <a:t>ÉQUILIBRE</a:t>
            </a:r>
            <a:endParaRPr lang="fr-CA" dirty="0"/>
          </a:p>
        </p:txBody>
      </p:sp>
      <p:sp>
        <p:nvSpPr>
          <p:cNvPr id="6" name="TextBox 5"/>
          <p:cNvSpPr txBox="1"/>
          <p:nvPr>
            <p:custDataLst>
              <p:tags r:id="rId4"/>
            </p:custDataLst>
          </p:nvPr>
        </p:nvSpPr>
        <p:spPr>
          <a:xfrm>
            <a:off x="6543508" y="414120"/>
            <a:ext cx="20431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 smtClean="0">
                <a:solidFill>
                  <a:srgbClr val="FFFFFF"/>
                </a:solidFill>
              </a:rPr>
              <a:t>11</a:t>
            </a:r>
            <a:endParaRPr lang="fr-CA" sz="1000" b="1" dirty="0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6214848" y="3635300"/>
            <a:ext cx="2100953" cy="2100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516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  <p:custDataLst>
              <p:tags r:id="rId1"/>
            </p:custDataLst>
          </p:nvPr>
        </p:nvSpPr>
        <p:spPr>
          <a:xfrm>
            <a:off x="823912" y="1636920"/>
            <a:ext cx="6741156" cy="2719037"/>
          </a:xfrm>
        </p:spPr>
        <p:txBody>
          <a:bodyPr/>
          <a:lstStyle/>
          <a:p>
            <a:pPr>
              <a:spcAft>
                <a:spcPts val="400"/>
              </a:spcAft>
            </a:pPr>
            <a:r>
              <a:rPr dirty="0" smtClean="0"/>
              <a:t>Rendre la protection </a:t>
            </a:r>
            <a:r>
              <a:rPr dirty="0" err="1" smtClean="0"/>
              <a:t>contre</a:t>
            </a:r>
            <a:r>
              <a:rPr dirty="0" smtClean="0"/>
              <a:t> l</a:t>
            </a:r>
            <a:r>
              <a:rPr lang="fr-CA" dirty="0" smtClean="0"/>
              <a:t>’</a:t>
            </a:r>
            <a:r>
              <a:rPr dirty="0" smtClean="0"/>
              <a:t>inflation conditionnelle à l</a:t>
            </a:r>
            <a:r>
              <a:rPr lang="fr-CA" dirty="0" smtClean="0"/>
              <a:t>’</a:t>
            </a:r>
            <a:r>
              <a:rPr dirty="0" err="1" smtClean="0"/>
              <a:t>état</a:t>
            </a:r>
            <a:r>
              <a:rPr dirty="0" smtClean="0"/>
              <a:t> de capitalisation du régime </a:t>
            </a:r>
            <a:r>
              <a:rPr dirty="0" err="1" smtClean="0"/>
              <a:t>est</a:t>
            </a:r>
            <a:r>
              <a:rPr dirty="0" smtClean="0"/>
              <a:t> l</a:t>
            </a:r>
            <a:r>
              <a:rPr lang="fr-CA" dirty="0" smtClean="0"/>
              <a:t>’</a:t>
            </a:r>
            <a:r>
              <a:rPr dirty="0" smtClean="0"/>
              <a:t>un des moyens de </a:t>
            </a:r>
            <a:r>
              <a:rPr dirty="0" err="1" smtClean="0"/>
              <a:t>maintenir</a:t>
            </a:r>
            <a:r>
              <a:rPr dirty="0" smtClean="0"/>
              <a:t> l</a:t>
            </a:r>
            <a:r>
              <a:rPr lang="fr-CA" dirty="0" smtClean="0"/>
              <a:t>’</a:t>
            </a:r>
            <a:r>
              <a:rPr dirty="0" err="1" smtClean="0"/>
              <a:t>équilibre</a:t>
            </a:r>
            <a:r>
              <a:rPr dirty="0" smtClean="0"/>
              <a:t> du régime. </a:t>
            </a:r>
            <a:endParaRPr lang="fr-CA" dirty="0" smtClean="0"/>
          </a:p>
          <a:p>
            <a:pPr>
              <a:spcAft>
                <a:spcPts val="400"/>
              </a:spcAft>
            </a:pPr>
            <a:r>
              <a:rPr dirty="0" smtClean="0"/>
              <a:t>Et cela se traduit par </a:t>
            </a:r>
            <a:r>
              <a:rPr lang="en-US" b="1" dirty="0" smtClean="0"/>
              <a:t>votre sécurité </a:t>
            </a:r>
            <a:r>
              <a:rPr lang="en-US" b="1" dirty="0" err="1" smtClean="0"/>
              <a:t>financière</a:t>
            </a:r>
            <a:r>
              <a:rPr lang="en-US" b="1" dirty="0" smtClean="0"/>
              <a:t> </a:t>
            </a:r>
            <a:br>
              <a:rPr lang="en-US" b="1" dirty="0" smtClean="0"/>
            </a:br>
            <a:r>
              <a:rPr lang="en-US" b="1" dirty="0" smtClean="0"/>
              <a:t>à la retraite</a:t>
            </a:r>
            <a:r>
              <a:rPr dirty="0" smtClean="0"/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  <p:custDataLst>
              <p:tags r:id="rId2"/>
            </p:custDataLst>
          </p:nvPr>
        </p:nvSpPr>
        <p:spPr>
          <a:xfrm>
            <a:off x="542924" y="758075"/>
            <a:ext cx="8139126" cy="557212"/>
          </a:xfrm>
        </p:spPr>
        <p:txBody>
          <a:bodyPr/>
          <a:lstStyle/>
          <a:p>
            <a:r>
              <a:rPr dirty="0" smtClean="0"/>
              <a:t>Protection conditionnelle </a:t>
            </a:r>
            <a:r>
              <a:rPr dirty="0" err="1" smtClean="0"/>
              <a:t>contre</a:t>
            </a:r>
            <a:r>
              <a:rPr dirty="0" smtClean="0"/>
              <a:t> l</a:t>
            </a:r>
            <a:r>
              <a:rPr lang="fr-CA" dirty="0" smtClean="0"/>
              <a:t>’</a:t>
            </a:r>
            <a:r>
              <a:rPr dirty="0" smtClean="0"/>
              <a:t>inflation</a:t>
            </a:r>
            <a:endParaRPr lang="fr-CA" dirty="0"/>
          </a:p>
        </p:txBody>
      </p:sp>
      <p:sp>
        <p:nvSpPr>
          <p:cNvPr id="5" name="Title 5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558646" y="415524"/>
            <a:ext cx="2824648" cy="278818"/>
          </a:xfrm>
          <a:prstGeom prst="rect">
            <a:avLst/>
          </a:prstGeom>
        </p:spPr>
        <p:txBody>
          <a:bodyPr vert="horz"/>
          <a:lstStyle>
            <a:lvl1pPr algn="l" defTabSz="457200" rtl="0" eaLnBrk="1" latinLnBrk="0" hangingPunct="1">
              <a:spcBef>
                <a:spcPct val="0"/>
              </a:spcBef>
              <a:buNone/>
              <a:defRPr sz="1000" b="1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dist"/>
            <a:r>
              <a:rPr dirty="0" smtClean="0"/>
              <a:t>RÉTABLIR L</a:t>
            </a:r>
            <a:r>
              <a:rPr lang="fr-CA" dirty="0" smtClean="0"/>
              <a:t>’</a:t>
            </a:r>
            <a:r>
              <a:rPr dirty="0" smtClean="0"/>
              <a:t>ÉQUILIBRE</a:t>
            </a:r>
            <a:endParaRPr lang="fr-CA" dirty="0"/>
          </a:p>
        </p:txBody>
      </p:sp>
      <p:sp>
        <p:nvSpPr>
          <p:cNvPr id="6" name="TextBox 5"/>
          <p:cNvSpPr txBox="1"/>
          <p:nvPr>
            <p:custDataLst>
              <p:tags r:id="rId4"/>
            </p:custDataLst>
          </p:nvPr>
        </p:nvSpPr>
        <p:spPr>
          <a:xfrm>
            <a:off x="6543508" y="414120"/>
            <a:ext cx="20431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 smtClean="0">
                <a:solidFill>
                  <a:srgbClr val="FFFFFF"/>
                </a:solidFill>
              </a:rPr>
              <a:t>11</a:t>
            </a:r>
            <a:endParaRPr lang="fr-CA" sz="1000" b="1" dirty="0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6214849" y="3635302"/>
            <a:ext cx="2100953" cy="2100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266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457200" y="1147236"/>
            <a:ext cx="8229600" cy="4686300"/>
          </a:xfrm>
          <a:prstGeom prst="rect">
            <a:avLst/>
          </a:prstGeom>
        </p:spPr>
      </p:pic>
      <p:cxnSp>
        <p:nvCxnSpPr>
          <p:cNvPr id="6" name="Straight Connector 5"/>
          <p:cNvCxnSpPr/>
          <p:nvPr>
            <p:custDataLst>
              <p:tags r:id="rId2"/>
            </p:custDataLst>
          </p:nvPr>
        </p:nvCxnSpPr>
        <p:spPr>
          <a:xfrm>
            <a:off x="728133" y="5026314"/>
            <a:ext cx="3412067" cy="0"/>
          </a:xfrm>
          <a:prstGeom prst="line">
            <a:avLst/>
          </a:prstGeom>
          <a:ln w="12700" cmpd="sng">
            <a:solidFill>
              <a:srgbClr val="B9E0F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745068" y="4018780"/>
            <a:ext cx="647700" cy="6477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4331" y="1888068"/>
            <a:ext cx="3393893" cy="3712676"/>
          </a:xfrm>
          <a:prstGeom prst="rect">
            <a:avLst/>
          </a:prstGeom>
        </p:spPr>
      </p:pic>
      <p:sp>
        <p:nvSpPr>
          <p:cNvPr id="3" name="TextBox 2"/>
          <p:cNvSpPr txBox="1"/>
          <p:nvPr>
            <p:custDataLst>
              <p:tags r:id="rId5"/>
            </p:custDataLst>
          </p:nvPr>
        </p:nvSpPr>
        <p:spPr>
          <a:xfrm>
            <a:off x="634997" y="4653787"/>
            <a:ext cx="4585396" cy="112184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b="1" dirty="0" smtClean="0">
                <a:solidFill>
                  <a:srgbClr val="00355F"/>
                </a:solidFill>
              </a:rPr>
              <a:t>RENSEIGNEMENTS SUPPLÉMENTAIRES</a:t>
            </a:r>
          </a:p>
          <a:p>
            <a:pPr>
              <a:lnSpc>
                <a:spcPct val="50000"/>
              </a:lnSpc>
            </a:pPr>
            <a:endParaRPr lang="fr-CA" sz="1200" b="1" spc="300" dirty="0" smtClean="0">
              <a:solidFill>
                <a:srgbClr val="00355F"/>
              </a:solidFill>
            </a:endParaRPr>
          </a:p>
          <a:p>
            <a:pPr marL="92075" indent="-92075">
              <a:lnSpc>
                <a:spcPct val="130000"/>
              </a:lnSpc>
            </a:pPr>
            <a:r>
              <a:rPr lang="en-US" sz="1100" dirty="0" smtClean="0"/>
              <a:t>•	</a:t>
            </a:r>
            <a:r>
              <a:rPr lang="en-US" sz="1100" dirty="0" err="1" smtClean="0"/>
              <a:t>Consultez</a:t>
            </a:r>
            <a:r>
              <a:rPr lang="en-US" sz="1100" dirty="0" smtClean="0"/>
              <a:t> </a:t>
            </a:r>
            <a:r>
              <a:rPr lang="en-US" sz="1100" dirty="0"/>
              <a:t>le site Web du régime de retraite </a:t>
            </a:r>
            <a:r>
              <a:rPr lang="en-US" sz="1100"/>
              <a:t>à </a:t>
            </a:r>
            <a:r>
              <a:rPr lang="en-US" sz="1100" smtClean="0">
                <a:hlinkClick r:id="rId11"/>
              </a:rPr>
              <a:t>www.otpp.com/capitalisation</a:t>
            </a:r>
            <a:endParaRPr lang="en-US" sz="1100" smtClean="0"/>
          </a:p>
          <a:p>
            <a:pPr marL="92075" indent="-92075">
              <a:lnSpc>
                <a:spcPct val="130000"/>
              </a:lnSpc>
            </a:pPr>
            <a:r>
              <a:rPr lang="en-US" sz="1100" smtClean="0"/>
              <a:t>•</a:t>
            </a:r>
            <a:r>
              <a:rPr lang="en-US" sz="1100" dirty="0" smtClean="0"/>
              <a:t>	</a:t>
            </a:r>
            <a:r>
              <a:rPr lang="en-US" sz="1100" dirty="0" err="1" smtClean="0"/>
              <a:t>Communiquez</a:t>
            </a:r>
            <a:r>
              <a:rPr lang="en-US" sz="1100" dirty="0" smtClean="0"/>
              <a:t> </a:t>
            </a:r>
            <a:r>
              <a:rPr lang="en-US" sz="1100" dirty="0"/>
              <a:t>avec la personne responsable des régimes de retraite de votre organisme affilié</a:t>
            </a:r>
            <a:endParaRPr lang="fr-CA" sz="1100" b="1" spc="3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12"/>
          <a:srcRect l="8305"/>
          <a:stretch/>
        </p:blipFill>
        <p:spPr>
          <a:xfrm>
            <a:off x="1167897" y="6139253"/>
            <a:ext cx="7521223" cy="47944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93"/>
          <a:stretch/>
        </p:blipFill>
        <p:spPr>
          <a:xfrm>
            <a:off x="468351" y="6139253"/>
            <a:ext cx="512895" cy="426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39634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6218440" y="3635299"/>
            <a:ext cx="2100953" cy="2100953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sz="quarter" idx="10"/>
            <p:custDataLst>
              <p:tags r:id="rId2"/>
            </p:custDataLst>
          </p:nvPr>
        </p:nvSpPr>
        <p:spPr>
          <a:xfrm>
            <a:off x="803206" y="1512684"/>
            <a:ext cx="6761862" cy="2719037"/>
          </a:xfrm>
        </p:spPr>
        <p:txBody>
          <a:bodyPr/>
          <a:lstStyle/>
          <a:p>
            <a:pPr marL="0" lvl="1">
              <a:lnSpc>
                <a:spcPct val="115000"/>
              </a:lnSpc>
              <a:spcAft>
                <a:spcPts val="1038"/>
              </a:spcAft>
            </a:pPr>
            <a:r>
              <a:rPr lang="en-US" sz="2400" dirty="0"/>
              <a:t>Des experts indépendants évaluent la santé financière du régime chaque année. </a:t>
            </a:r>
            <a:endParaRPr lang="fr-CA" sz="2400" dirty="0" smtClean="0">
              <a:ea typeface="Calibri"/>
              <a:cs typeface="Times New Roman"/>
            </a:endParaRPr>
          </a:p>
          <a:p>
            <a:pPr marL="458788" lvl="1">
              <a:lnSpc>
                <a:spcPct val="115000"/>
              </a:lnSpc>
              <a:spcAft>
                <a:spcPts val="1038"/>
              </a:spcAft>
            </a:pPr>
            <a:r>
              <a:rPr lang="en-US" sz="2400" dirty="0" smtClean="0"/>
              <a:t>Cette vérification </a:t>
            </a:r>
            <a:r>
              <a:rPr lang="en-US" sz="2400" dirty="0" err="1" smtClean="0"/>
              <a:t>est</a:t>
            </a:r>
            <a:r>
              <a:rPr lang="en-US" sz="2400" dirty="0" smtClean="0"/>
              <a:t> </a:t>
            </a:r>
            <a:r>
              <a:rPr lang="en-US" sz="2400" dirty="0" err="1" smtClean="0"/>
              <a:t>appelée</a:t>
            </a:r>
            <a:r>
              <a:rPr lang="en-US" sz="2400" dirty="0" smtClean="0"/>
              <a:t> </a:t>
            </a:r>
            <a:r>
              <a:rPr lang="en-US" sz="2400" dirty="0" err="1" smtClean="0"/>
              <a:t>une</a:t>
            </a:r>
            <a:r>
              <a:rPr lang="en-US" sz="2400" dirty="0" smtClean="0"/>
              <a:t> « </a:t>
            </a:r>
            <a:r>
              <a:rPr lang="en-US" sz="2400" b="1" dirty="0" err="1" smtClean="0"/>
              <a:t>évaluation</a:t>
            </a:r>
            <a:r>
              <a:rPr lang="en-US" sz="2400" b="1" dirty="0" smtClean="0"/>
              <a:t> </a:t>
            </a:r>
            <a:r>
              <a:rPr lang="en-US" sz="2400" b="1" dirty="0" err="1" smtClean="0"/>
              <a:t>actuarielle</a:t>
            </a:r>
            <a:r>
              <a:rPr lang="en-US" sz="2400" dirty="0" smtClean="0"/>
              <a:t> ».</a:t>
            </a:r>
            <a:endParaRPr lang="fr-CA" sz="2400" b="1" dirty="0">
              <a:ea typeface="Calibri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  <p:custDataLst>
              <p:tags r:id="rId3"/>
            </p:custDataLst>
          </p:nvPr>
        </p:nvSpPr>
        <p:spPr>
          <a:xfrm>
            <a:off x="542924" y="758075"/>
            <a:ext cx="6834040" cy="557212"/>
          </a:xfrm>
        </p:spPr>
        <p:txBody>
          <a:bodyPr/>
          <a:lstStyle/>
          <a:p>
            <a:r>
              <a:rPr lang="en-US" b="1" dirty="0" smtClean="0">
                <a:solidFill>
                  <a:srgbClr val="00355F"/>
                </a:solidFill>
              </a:rPr>
              <a:t>Évaluation de la santé financière</a:t>
            </a:r>
            <a:endParaRPr lang="fr-CA" b="1" dirty="0">
              <a:solidFill>
                <a:srgbClr val="00355F"/>
              </a:solidFill>
            </a:endParaRPr>
          </a:p>
        </p:txBody>
      </p:sp>
      <p:sp>
        <p:nvSpPr>
          <p:cNvPr id="4" name="TextBox 3"/>
          <p:cNvSpPr txBox="1"/>
          <p:nvPr>
            <p:custDataLst>
              <p:tags r:id="rId4"/>
            </p:custDataLst>
          </p:nvPr>
        </p:nvSpPr>
        <p:spPr>
          <a:xfrm>
            <a:off x="6543508" y="414120"/>
            <a:ext cx="20431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 smtClean="0">
                <a:solidFill>
                  <a:srgbClr val="FFFFFF"/>
                </a:solidFill>
              </a:rPr>
              <a:t>2</a:t>
            </a:r>
            <a:endParaRPr lang="fr-CA" sz="1000" b="1" dirty="0">
              <a:solidFill>
                <a:srgbClr val="FFFFFF"/>
              </a:solidFill>
            </a:endParaRPr>
          </a:p>
        </p:txBody>
      </p:sp>
      <p:sp>
        <p:nvSpPr>
          <p:cNvPr id="11" name="Title 5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558646" y="415524"/>
            <a:ext cx="2160462" cy="278818"/>
          </a:xfrm>
          <a:prstGeom prst="rect">
            <a:avLst/>
          </a:prstGeom>
        </p:spPr>
        <p:txBody>
          <a:bodyPr vert="horz"/>
          <a:lstStyle>
            <a:lvl1pPr algn="l" defTabSz="457200" rtl="0" eaLnBrk="1" latinLnBrk="0" hangingPunct="1">
              <a:spcBef>
                <a:spcPct val="0"/>
              </a:spcBef>
              <a:buNone/>
              <a:defRPr sz="1000" b="1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dist"/>
            <a:r>
              <a:rPr dirty="0" smtClean="0"/>
              <a:t>ÉVALUATION ACTUARIELLE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48912025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6220045" y="3934566"/>
            <a:ext cx="2099346" cy="2099346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sz="quarter" idx="10"/>
            <p:custDataLst>
              <p:tags r:id="rId2"/>
            </p:custDataLst>
          </p:nvPr>
        </p:nvSpPr>
        <p:spPr>
          <a:xfrm>
            <a:off x="823912" y="1636920"/>
            <a:ext cx="7847727" cy="2719037"/>
          </a:xfrm>
        </p:spPr>
        <p:txBody>
          <a:bodyPr/>
          <a:lstStyle/>
          <a:p>
            <a:pPr marL="0" lvl="1">
              <a:spcAft>
                <a:spcPts val="400"/>
              </a:spcAft>
            </a:pPr>
            <a:r>
              <a:rPr lang="en-US" sz="2400" dirty="0" err="1" smtClean="0"/>
              <a:t>L’évaluation</a:t>
            </a:r>
            <a:r>
              <a:rPr lang="en-US" sz="2400" dirty="0" smtClean="0"/>
              <a:t> </a:t>
            </a:r>
            <a:r>
              <a:rPr lang="en-US" sz="2400" dirty="0"/>
              <a:t>sert à comparer </a:t>
            </a:r>
            <a:r>
              <a:rPr lang="en-US" sz="2400" dirty="0" err="1" smtClean="0"/>
              <a:t>l’actif</a:t>
            </a:r>
            <a:r>
              <a:rPr lang="en-US" sz="2400" dirty="0" smtClean="0"/>
              <a:t> </a:t>
            </a:r>
            <a:r>
              <a:rPr lang="en-US" sz="2400" dirty="0"/>
              <a:t>et le passif </a:t>
            </a:r>
            <a:r>
              <a:rPr lang="en-US" sz="2400" dirty="0" err="1"/>
              <a:t>projetés</a:t>
            </a:r>
            <a:r>
              <a:rPr lang="en-US" sz="2400" dirty="0"/>
              <a:t> </a:t>
            </a:r>
            <a:r>
              <a:rPr lang="en-US" sz="2400" dirty="0" smtClean="0"/>
              <a:t>du régime</a:t>
            </a:r>
            <a:r>
              <a:rPr lang="en-US" sz="2400" dirty="0"/>
              <a:t>.</a:t>
            </a:r>
          </a:p>
          <a:p>
            <a:pPr marL="458788" lvl="1">
              <a:spcAft>
                <a:spcPts val="400"/>
              </a:spcAft>
            </a:pPr>
            <a:r>
              <a:rPr lang="en-US" sz="2400" dirty="0" err="1" smtClean="0"/>
              <a:t>L’</a:t>
            </a:r>
            <a:r>
              <a:rPr lang="en-US" sz="2400" b="1" dirty="0" err="1" smtClean="0"/>
              <a:t>actif</a:t>
            </a:r>
            <a:r>
              <a:rPr lang="en-US" sz="2400" dirty="0" smtClean="0"/>
              <a:t> </a:t>
            </a:r>
            <a:r>
              <a:rPr lang="en-US" sz="2400" dirty="0"/>
              <a:t>correspond à ce que le régime possède</a:t>
            </a:r>
            <a:r>
              <a:rPr dirty="0" smtClean="0"/>
              <a:t>.</a:t>
            </a:r>
            <a:r>
              <a:rPr lang="en-US" sz="2400" dirty="0"/>
              <a:t> </a:t>
            </a:r>
          </a:p>
          <a:p>
            <a:pPr marL="458788" lvl="1">
              <a:spcAft>
                <a:spcPts val="400"/>
              </a:spcAft>
            </a:pPr>
            <a:r>
              <a:rPr lang="en-US" sz="2400" dirty="0"/>
              <a:t>Le </a:t>
            </a:r>
            <a:r>
              <a:rPr lang="en-US" sz="2400" b="1" dirty="0" smtClean="0"/>
              <a:t>passif</a:t>
            </a:r>
            <a:r>
              <a:rPr lang="en-US" sz="2400" dirty="0"/>
              <a:t> correspond à ce que le régime doit </a:t>
            </a:r>
            <a:r>
              <a:rPr lang="en-US" sz="2400" dirty="0" err="1"/>
              <a:t>verser</a:t>
            </a:r>
            <a:r>
              <a:rPr lang="en-US" sz="2400" dirty="0"/>
              <a:t> </a:t>
            </a:r>
            <a:r>
              <a:rPr lang="en-US" sz="2400" dirty="0" err="1" smtClean="0"/>
              <a:t>en</a:t>
            </a:r>
            <a:r>
              <a:rPr lang="en-US" sz="2400" dirty="0" smtClean="0"/>
              <a:t> </a:t>
            </a:r>
            <a:r>
              <a:rPr lang="en-US" sz="2400" dirty="0" err="1" smtClean="0"/>
              <a:t>rentes</a:t>
            </a:r>
            <a:r>
              <a:rPr lang="en-US" sz="2400" dirty="0" smtClean="0"/>
              <a:t> </a:t>
            </a:r>
            <a:r>
              <a:rPr lang="en-US" sz="2400" dirty="0"/>
              <a:t>à </a:t>
            </a:r>
            <a:r>
              <a:rPr lang="en-US" sz="2400" dirty="0" err="1" smtClean="0"/>
              <a:t>l’ensemble</a:t>
            </a:r>
            <a:r>
              <a:rPr lang="en-US" sz="2400" dirty="0" smtClean="0"/>
              <a:t> </a:t>
            </a:r>
            <a:r>
              <a:rPr lang="en-US" sz="2400" dirty="0"/>
              <a:t>de ses participantes et de </a:t>
            </a:r>
            <a:r>
              <a:rPr lang="en-US" sz="2400" dirty="0" err="1" smtClean="0"/>
              <a:t>ses</a:t>
            </a:r>
            <a:r>
              <a:rPr lang="en-US" sz="2400" dirty="0" smtClean="0"/>
              <a:t> participants</a:t>
            </a:r>
            <a:r>
              <a:rPr lang="en-US" sz="2400" dirty="0"/>
              <a:t>.</a:t>
            </a:r>
          </a:p>
          <a:p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  <p:custDataLst>
              <p:tags r:id="rId3"/>
            </p:custDataLst>
          </p:nvPr>
        </p:nvSpPr>
        <p:spPr/>
        <p:txBody>
          <a:bodyPr/>
          <a:lstStyle/>
          <a:p>
            <a:r>
              <a:rPr dirty="0" smtClean="0"/>
              <a:t>Actif et passif</a:t>
            </a:r>
            <a:endParaRPr lang="fr-CA" dirty="0"/>
          </a:p>
        </p:txBody>
      </p:sp>
      <p:sp>
        <p:nvSpPr>
          <p:cNvPr id="5" name="Title 5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558646" y="415524"/>
            <a:ext cx="2160462" cy="278818"/>
          </a:xfrm>
          <a:prstGeom prst="rect">
            <a:avLst/>
          </a:prstGeom>
        </p:spPr>
        <p:txBody>
          <a:bodyPr vert="horz"/>
          <a:lstStyle>
            <a:lvl1pPr algn="l" defTabSz="457200" rtl="0" eaLnBrk="1" latinLnBrk="0" hangingPunct="1">
              <a:spcBef>
                <a:spcPct val="0"/>
              </a:spcBef>
              <a:buNone/>
              <a:defRPr sz="1000" b="1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dist"/>
            <a:r>
              <a:rPr dirty="0" smtClean="0"/>
              <a:t>ÉVALUATION ACTUARIELLE</a:t>
            </a:r>
            <a:endParaRPr lang="fr-CA" dirty="0"/>
          </a:p>
        </p:txBody>
      </p:sp>
      <p:sp>
        <p:nvSpPr>
          <p:cNvPr id="6" name="TextBox 5"/>
          <p:cNvSpPr txBox="1"/>
          <p:nvPr>
            <p:custDataLst>
              <p:tags r:id="rId5"/>
            </p:custDataLst>
          </p:nvPr>
        </p:nvSpPr>
        <p:spPr>
          <a:xfrm>
            <a:off x="6543508" y="414120"/>
            <a:ext cx="20431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 smtClean="0">
                <a:solidFill>
                  <a:srgbClr val="FFFFFF"/>
                </a:solidFill>
              </a:rPr>
              <a:t>3</a:t>
            </a:r>
            <a:endParaRPr lang="fr-CA" sz="1000" b="1" dirty="0">
              <a:solidFill>
                <a:srgbClr val="FFFFFF"/>
              </a:solidFill>
            </a:endParaRPr>
          </a:p>
        </p:txBody>
      </p:sp>
      <p:grpSp>
        <p:nvGrpSpPr>
          <p:cNvPr id="41" name="Groupe 40"/>
          <p:cNvGrpSpPr/>
          <p:nvPr>
            <p:custDataLst>
              <p:tags r:id="rId6"/>
            </p:custDataLst>
          </p:nvPr>
        </p:nvGrpSpPr>
        <p:grpSpPr>
          <a:xfrm>
            <a:off x="6424613" y="4389438"/>
            <a:ext cx="921009" cy="1232416"/>
            <a:chOff x="6424613" y="4389438"/>
            <a:chExt cx="921009" cy="1232416"/>
          </a:xfrm>
        </p:grpSpPr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6865938" y="4389438"/>
              <a:ext cx="327025" cy="285750"/>
            </a:xfrm>
            <a:custGeom>
              <a:avLst/>
              <a:gdLst>
                <a:gd name="T0" fmla="*/ 208 w 296"/>
                <a:gd name="T1" fmla="*/ 182 h 260"/>
                <a:gd name="T2" fmla="*/ 208 w 296"/>
                <a:gd name="T3" fmla="*/ 182 h 260"/>
                <a:gd name="T4" fmla="*/ 186 w 296"/>
                <a:gd name="T5" fmla="*/ 200 h 260"/>
                <a:gd name="T6" fmla="*/ 175 w 296"/>
                <a:gd name="T7" fmla="*/ 186 h 260"/>
                <a:gd name="T8" fmla="*/ 135 w 296"/>
                <a:gd name="T9" fmla="*/ 208 h 260"/>
                <a:gd name="T10" fmla="*/ 124 w 296"/>
                <a:gd name="T11" fmla="*/ 181 h 260"/>
                <a:gd name="T12" fmla="*/ 164 w 296"/>
                <a:gd name="T13" fmla="*/ 160 h 260"/>
                <a:gd name="T14" fmla="*/ 174 w 296"/>
                <a:gd name="T15" fmla="*/ 139 h 260"/>
                <a:gd name="T16" fmla="*/ 145 w 296"/>
                <a:gd name="T17" fmla="*/ 144 h 260"/>
                <a:gd name="T18" fmla="*/ 85 w 296"/>
                <a:gd name="T19" fmla="*/ 144 h 260"/>
                <a:gd name="T20" fmla="*/ 96 w 296"/>
                <a:gd name="T21" fmla="*/ 86 h 260"/>
                <a:gd name="T22" fmla="*/ 85 w 296"/>
                <a:gd name="T23" fmla="*/ 72 h 260"/>
                <a:gd name="T24" fmla="*/ 107 w 296"/>
                <a:gd name="T25" fmla="*/ 54 h 260"/>
                <a:gd name="T26" fmla="*/ 117 w 296"/>
                <a:gd name="T27" fmla="*/ 67 h 260"/>
                <a:gd name="T28" fmla="*/ 150 w 296"/>
                <a:gd name="T29" fmla="*/ 48 h 260"/>
                <a:gd name="T30" fmla="*/ 161 w 296"/>
                <a:gd name="T31" fmla="*/ 74 h 260"/>
                <a:gd name="T32" fmla="*/ 128 w 296"/>
                <a:gd name="T33" fmla="*/ 93 h 260"/>
                <a:gd name="T34" fmla="*/ 118 w 296"/>
                <a:gd name="T35" fmla="*/ 112 h 260"/>
                <a:gd name="T36" fmla="*/ 150 w 296"/>
                <a:gd name="T37" fmla="*/ 105 h 260"/>
                <a:gd name="T38" fmla="*/ 207 w 296"/>
                <a:gd name="T39" fmla="*/ 107 h 260"/>
                <a:gd name="T40" fmla="*/ 196 w 296"/>
                <a:gd name="T41" fmla="*/ 167 h 260"/>
                <a:gd name="T42" fmla="*/ 208 w 296"/>
                <a:gd name="T43" fmla="*/ 182 h 260"/>
                <a:gd name="T44" fmla="*/ 56 w 296"/>
                <a:gd name="T45" fmla="*/ 37 h 260"/>
                <a:gd name="T46" fmla="*/ 56 w 296"/>
                <a:gd name="T47" fmla="*/ 37 h 260"/>
                <a:gd name="T48" fmla="*/ 50 w 296"/>
                <a:gd name="T49" fmla="*/ 198 h 260"/>
                <a:gd name="T50" fmla="*/ 240 w 296"/>
                <a:gd name="T51" fmla="*/ 222 h 260"/>
                <a:gd name="T52" fmla="*/ 245 w 296"/>
                <a:gd name="T53" fmla="*/ 60 h 260"/>
                <a:gd name="T54" fmla="*/ 56 w 296"/>
                <a:gd name="T55" fmla="*/ 37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96" h="260">
                  <a:moveTo>
                    <a:pt x="208" y="182"/>
                  </a:moveTo>
                  <a:lnTo>
                    <a:pt x="208" y="182"/>
                  </a:lnTo>
                  <a:lnTo>
                    <a:pt x="186" y="200"/>
                  </a:lnTo>
                  <a:lnTo>
                    <a:pt x="175" y="186"/>
                  </a:lnTo>
                  <a:cubicBezTo>
                    <a:pt x="161" y="197"/>
                    <a:pt x="145" y="205"/>
                    <a:pt x="135" y="208"/>
                  </a:cubicBezTo>
                  <a:lnTo>
                    <a:pt x="124" y="181"/>
                  </a:lnTo>
                  <a:cubicBezTo>
                    <a:pt x="136" y="177"/>
                    <a:pt x="150" y="171"/>
                    <a:pt x="164" y="160"/>
                  </a:cubicBezTo>
                  <a:cubicBezTo>
                    <a:pt x="173" y="152"/>
                    <a:pt x="178" y="144"/>
                    <a:pt x="174" y="139"/>
                  </a:cubicBezTo>
                  <a:cubicBezTo>
                    <a:pt x="170" y="134"/>
                    <a:pt x="162" y="136"/>
                    <a:pt x="145" y="144"/>
                  </a:cubicBezTo>
                  <a:cubicBezTo>
                    <a:pt x="120" y="155"/>
                    <a:pt x="98" y="160"/>
                    <a:pt x="85" y="144"/>
                  </a:cubicBezTo>
                  <a:cubicBezTo>
                    <a:pt x="74" y="129"/>
                    <a:pt x="77" y="108"/>
                    <a:pt x="96" y="86"/>
                  </a:cubicBezTo>
                  <a:lnTo>
                    <a:pt x="85" y="72"/>
                  </a:lnTo>
                  <a:lnTo>
                    <a:pt x="107" y="54"/>
                  </a:lnTo>
                  <a:lnTo>
                    <a:pt x="117" y="67"/>
                  </a:lnTo>
                  <a:cubicBezTo>
                    <a:pt x="131" y="57"/>
                    <a:pt x="142" y="51"/>
                    <a:pt x="150" y="48"/>
                  </a:cubicBezTo>
                  <a:lnTo>
                    <a:pt x="161" y="74"/>
                  </a:lnTo>
                  <a:cubicBezTo>
                    <a:pt x="154" y="77"/>
                    <a:pt x="142" y="81"/>
                    <a:pt x="128" y="93"/>
                  </a:cubicBezTo>
                  <a:cubicBezTo>
                    <a:pt x="116" y="102"/>
                    <a:pt x="115" y="108"/>
                    <a:pt x="118" y="112"/>
                  </a:cubicBezTo>
                  <a:cubicBezTo>
                    <a:pt x="121" y="116"/>
                    <a:pt x="130" y="113"/>
                    <a:pt x="150" y="105"/>
                  </a:cubicBezTo>
                  <a:cubicBezTo>
                    <a:pt x="180" y="91"/>
                    <a:pt x="196" y="93"/>
                    <a:pt x="207" y="107"/>
                  </a:cubicBezTo>
                  <a:cubicBezTo>
                    <a:pt x="219" y="122"/>
                    <a:pt x="216" y="145"/>
                    <a:pt x="196" y="167"/>
                  </a:cubicBezTo>
                  <a:lnTo>
                    <a:pt x="208" y="182"/>
                  </a:lnTo>
                  <a:close/>
                  <a:moveTo>
                    <a:pt x="56" y="37"/>
                  </a:moveTo>
                  <a:lnTo>
                    <a:pt x="56" y="37"/>
                  </a:lnTo>
                  <a:cubicBezTo>
                    <a:pt x="2" y="75"/>
                    <a:pt x="0" y="147"/>
                    <a:pt x="50" y="198"/>
                  </a:cubicBezTo>
                  <a:cubicBezTo>
                    <a:pt x="101" y="249"/>
                    <a:pt x="186" y="260"/>
                    <a:pt x="240" y="222"/>
                  </a:cubicBezTo>
                  <a:cubicBezTo>
                    <a:pt x="294" y="184"/>
                    <a:pt x="296" y="111"/>
                    <a:pt x="245" y="60"/>
                  </a:cubicBezTo>
                  <a:cubicBezTo>
                    <a:pt x="194" y="10"/>
                    <a:pt x="109" y="0"/>
                    <a:pt x="56" y="37"/>
                  </a:cubicBezTo>
                  <a:close/>
                </a:path>
              </a:pathLst>
            </a:custGeom>
            <a:solidFill>
              <a:srgbClr val="53B13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6"/>
            <p:cNvSpPr>
              <a:spLocks noEditPoints="1"/>
            </p:cNvSpPr>
            <p:nvPr/>
          </p:nvSpPr>
          <p:spPr bwMode="auto">
            <a:xfrm>
              <a:off x="6424613" y="4565650"/>
              <a:ext cx="484187" cy="625475"/>
            </a:xfrm>
            <a:custGeom>
              <a:avLst/>
              <a:gdLst>
                <a:gd name="T0" fmla="*/ 197 w 439"/>
                <a:gd name="T1" fmla="*/ 71 h 570"/>
                <a:gd name="T2" fmla="*/ 131 w 439"/>
                <a:gd name="T3" fmla="*/ 137 h 570"/>
                <a:gd name="T4" fmla="*/ 197 w 439"/>
                <a:gd name="T5" fmla="*/ 71 h 570"/>
                <a:gd name="T6" fmla="*/ 197 w 439"/>
                <a:gd name="T7" fmla="*/ 163 h 570"/>
                <a:gd name="T8" fmla="*/ 131 w 439"/>
                <a:gd name="T9" fmla="*/ 230 h 570"/>
                <a:gd name="T10" fmla="*/ 197 w 439"/>
                <a:gd name="T11" fmla="*/ 163 h 570"/>
                <a:gd name="T12" fmla="*/ 197 w 439"/>
                <a:gd name="T13" fmla="*/ 349 h 570"/>
                <a:gd name="T14" fmla="*/ 131 w 439"/>
                <a:gd name="T15" fmla="*/ 416 h 570"/>
                <a:gd name="T16" fmla="*/ 197 w 439"/>
                <a:gd name="T17" fmla="*/ 349 h 570"/>
                <a:gd name="T18" fmla="*/ 197 w 439"/>
                <a:gd name="T19" fmla="*/ 256 h 570"/>
                <a:gd name="T20" fmla="*/ 131 w 439"/>
                <a:gd name="T21" fmla="*/ 323 h 570"/>
                <a:gd name="T22" fmla="*/ 197 w 439"/>
                <a:gd name="T23" fmla="*/ 256 h 570"/>
                <a:gd name="T24" fmla="*/ 346 w 439"/>
                <a:gd name="T25" fmla="*/ 530 h 570"/>
                <a:gd name="T26" fmla="*/ 265 w 439"/>
                <a:gd name="T27" fmla="*/ 466 h 570"/>
                <a:gd name="T28" fmla="*/ 181 w 439"/>
                <a:gd name="T29" fmla="*/ 530 h 570"/>
                <a:gd name="T30" fmla="*/ 100 w 439"/>
                <a:gd name="T31" fmla="*/ 40 h 570"/>
                <a:gd name="T32" fmla="*/ 346 w 439"/>
                <a:gd name="T33" fmla="*/ 530 h 570"/>
                <a:gd name="T34" fmla="*/ 418 w 439"/>
                <a:gd name="T35" fmla="*/ 530 h 570"/>
                <a:gd name="T36" fmla="*/ 386 w 439"/>
                <a:gd name="T37" fmla="*/ 20 h 570"/>
                <a:gd name="T38" fmla="*/ 80 w 439"/>
                <a:gd name="T39" fmla="*/ 0 h 570"/>
                <a:gd name="T40" fmla="*/ 60 w 439"/>
                <a:gd name="T41" fmla="*/ 530 h 570"/>
                <a:gd name="T42" fmla="*/ 0 w 439"/>
                <a:gd name="T43" fmla="*/ 570 h 570"/>
                <a:gd name="T44" fmla="*/ 439 w 439"/>
                <a:gd name="T45" fmla="*/ 530 h 570"/>
                <a:gd name="T46" fmla="*/ 315 w 439"/>
                <a:gd name="T47" fmla="*/ 71 h 570"/>
                <a:gd name="T48" fmla="*/ 249 w 439"/>
                <a:gd name="T49" fmla="*/ 71 h 570"/>
                <a:gd name="T50" fmla="*/ 315 w 439"/>
                <a:gd name="T51" fmla="*/ 137 h 570"/>
                <a:gd name="T52" fmla="*/ 315 w 439"/>
                <a:gd name="T53" fmla="*/ 256 h 570"/>
                <a:gd name="T54" fmla="*/ 249 w 439"/>
                <a:gd name="T55" fmla="*/ 256 h 570"/>
                <a:gd name="T56" fmla="*/ 315 w 439"/>
                <a:gd name="T57" fmla="*/ 323 h 570"/>
                <a:gd name="T58" fmla="*/ 315 w 439"/>
                <a:gd name="T59" fmla="*/ 349 h 570"/>
                <a:gd name="T60" fmla="*/ 249 w 439"/>
                <a:gd name="T61" fmla="*/ 349 h 570"/>
                <a:gd name="T62" fmla="*/ 315 w 439"/>
                <a:gd name="T63" fmla="*/ 416 h 570"/>
                <a:gd name="T64" fmla="*/ 315 w 439"/>
                <a:gd name="T65" fmla="*/ 163 h 570"/>
                <a:gd name="T66" fmla="*/ 249 w 439"/>
                <a:gd name="T67" fmla="*/ 163 h 570"/>
                <a:gd name="T68" fmla="*/ 315 w 439"/>
                <a:gd name="T69" fmla="*/ 230 h 5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39" h="570">
                  <a:moveTo>
                    <a:pt x="197" y="71"/>
                  </a:moveTo>
                  <a:lnTo>
                    <a:pt x="197" y="71"/>
                  </a:lnTo>
                  <a:lnTo>
                    <a:pt x="131" y="71"/>
                  </a:lnTo>
                  <a:lnTo>
                    <a:pt x="131" y="137"/>
                  </a:lnTo>
                  <a:lnTo>
                    <a:pt x="197" y="137"/>
                  </a:lnTo>
                  <a:lnTo>
                    <a:pt x="197" y="71"/>
                  </a:lnTo>
                  <a:close/>
                  <a:moveTo>
                    <a:pt x="197" y="163"/>
                  </a:moveTo>
                  <a:lnTo>
                    <a:pt x="197" y="163"/>
                  </a:lnTo>
                  <a:lnTo>
                    <a:pt x="131" y="163"/>
                  </a:lnTo>
                  <a:lnTo>
                    <a:pt x="131" y="230"/>
                  </a:lnTo>
                  <a:lnTo>
                    <a:pt x="197" y="230"/>
                  </a:lnTo>
                  <a:lnTo>
                    <a:pt x="197" y="163"/>
                  </a:lnTo>
                  <a:close/>
                  <a:moveTo>
                    <a:pt x="197" y="349"/>
                  </a:moveTo>
                  <a:lnTo>
                    <a:pt x="197" y="349"/>
                  </a:lnTo>
                  <a:lnTo>
                    <a:pt x="131" y="349"/>
                  </a:lnTo>
                  <a:lnTo>
                    <a:pt x="131" y="416"/>
                  </a:lnTo>
                  <a:lnTo>
                    <a:pt x="197" y="416"/>
                  </a:lnTo>
                  <a:lnTo>
                    <a:pt x="197" y="349"/>
                  </a:lnTo>
                  <a:close/>
                  <a:moveTo>
                    <a:pt x="197" y="256"/>
                  </a:moveTo>
                  <a:lnTo>
                    <a:pt x="197" y="256"/>
                  </a:lnTo>
                  <a:lnTo>
                    <a:pt x="131" y="256"/>
                  </a:lnTo>
                  <a:lnTo>
                    <a:pt x="131" y="323"/>
                  </a:lnTo>
                  <a:lnTo>
                    <a:pt x="197" y="323"/>
                  </a:lnTo>
                  <a:lnTo>
                    <a:pt x="197" y="256"/>
                  </a:lnTo>
                  <a:close/>
                  <a:moveTo>
                    <a:pt x="346" y="530"/>
                  </a:moveTo>
                  <a:lnTo>
                    <a:pt x="346" y="530"/>
                  </a:lnTo>
                  <a:lnTo>
                    <a:pt x="265" y="530"/>
                  </a:lnTo>
                  <a:lnTo>
                    <a:pt x="265" y="466"/>
                  </a:lnTo>
                  <a:lnTo>
                    <a:pt x="181" y="466"/>
                  </a:lnTo>
                  <a:lnTo>
                    <a:pt x="181" y="530"/>
                  </a:lnTo>
                  <a:lnTo>
                    <a:pt x="100" y="530"/>
                  </a:lnTo>
                  <a:lnTo>
                    <a:pt x="100" y="40"/>
                  </a:lnTo>
                  <a:lnTo>
                    <a:pt x="346" y="40"/>
                  </a:lnTo>
                  <a:lnTo>
                    <a:pt x="346" y="530"/>
                  </a:lnTo>
                  <a:close/>
                  <a:moveTo>
                    <a:pt x="418" y="530"/>
                  </a:moveTo>
                  <a:lnTo>
                    <a:pt x="418" y="530"/>
                  </a:lnTo>
                  <a:lnTo>
                    <a:pt x="386" y="530"/>
                  </a:lnTo>
                  <a:lnTo>
                    <a:pt x="386" y="20"/>
                  </a:lnTo>
                  <a:cubicBezTo>
                    <a:pt x="386" y="9"/>
                    <a:pt x="377" y="0"/>
                    <a:pt x="366" y="0"/>
                  </a:cubicBezTo>
                  <a:lnTo>
                    <a:pt x="80" y="0"/>
                  </a:lnTo>
                  <a:cubicBezTo>
                    <a:pt x="69" y="0"/>
                    <a:pt x="60" y="9"/>
                    <a:pt x="60" y="20"/>
                  </a:cubicBezTo>
                  <a:lnTo>
                    <a:pt x="60" y="530"/>
                  </a:lnTo>
                  <a:lnTo>
                    <a:pt x="0" y="530"/>
                  </a:lnTo>
                  <a:lnTo>
                    <a:pt x="0" y="570"/>
                  </a:lnTo>
                  <a:lnTo>
                    <a:pt x="439" y="570"/>
                  </a:lnTo>
                  <a:lnTo>
                    <a:pt x="439" y="530"/>
                  </a:lnTo>
                  <a:lnTo>
                    <a:pt x="418" y="530"/>
                  </a:lnTo>
                  <a:close/>
                  <a:moveTo>
                    <a:pt x="315" y="71"/>
                  </a:moveTo>
                  <a:lnTo>
                    <a:pt x="315" y="71"/>
                  </a:lnTo>
                  <a:lnTo>
                    <a:pt x="249" y="71"/>
                  </a:lnTo>
                  <a:lnTo>
                    <a:pt x="249" y="137"/>
                  </a:lnTo>
                  <a:lnTo>
                    <a:pt x="315" y="137"/>
                  </a:lnTo>
                  <a:lnTo>
                    <a:pt x="315" y="71"/>
                  </a:lnTo>
                  <a:close/>
                  <a:moveTo>
                    <a:pt x="315" y="256"/>
                  </a:moveTo>
                  <a:lnTo>
                    <a:pt x="315" y="256"/>
                  </a:lnTo>
                  <a:lnTo>
                    <a:pt x="249" y="256"/>
                  </a:lnTo>
                  <a:lnTo>
                    <a:pt x="249" y="323"/>
                  </a:lnTo>
                  <a:lnTo>
                    <a:pt x="315" y="323"/>
                  </a:lnTo>
                  <a:lnTo>
                    <a:pt x="315" y="256"/>
                  </a:lnTo>
                  <a:close/>
                  <a:moveTo>
                    <a:pt x="315" y="349"/>
                  </a:moveTo>
                  <a:lnTo>
                    <a:pt x="315" y="349"/>
                  </a:lnTo>
                  <a:lnTo>
                    <a:pt x="249" y="349"/>
                  </a:lnTo>
                  <a:lnTo>
                    <a:pt x="249" y="416"/>
                  </a:lnTo>
                  <a:lnTo>
                    <a:pt x="315" y="416"/>
                  </a:lnTo>
                  <a:lnTo>
                    <a:pt x="315" y="349"/>
                  </a:lnTo>
                  <a:close/>
                  <a:moveTo>
                    <a:pt x="315" y="163"/>
                  </a:moveTo>
                  <a:lnTo>
                    <a:pt x="315" y="163"/>
                  </a:lnTo>
                  <a:lnTo>
                    <a:pt x="249" y="163"/>
                  </a:lnTo>
                  <a:lnTo>
                    <a:pt x="249" y="230"/>
                  </a:lnTo>
                  <a:lnTo>
                    <a:pt x="315" y="230"/>
                  </a:lnTo>
                  <a:lnTo>
                    <a:pt x="315" y="163"/>
                  </a:lnTo>
                  <a:close/>
                </a:path>
              </a:pathLst>
            </a:custGeom>
            <a:solidFill>
              <a:srgbClr val="53B13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7"/>
            <p:cNvSpPr>
              <a:spLocks noEditPoints="1"/>
            </p:cNvSpPr>
            <p:nvPr/>
          </p:nvSpPr>
          <p:spPr bwMode="auto">
            <a:xfrm>
              <a:off x="6918325" y="4732338"/>
              <a:ext cx="365125" cy="461962"/>
            </a:xfrm>
            <a:custGeom>
              <a:avLst/>
              <a:gdLst>
                <a:gd name="T0" fmla="*/ 155 w 331"/>
                <a:gd name="T1" fmla="*/ 84 h 422"/>
                <a:gd name="T2" fmla="*/ 155 w 331"/>
                <a:gd name="T3" fmla="*/ 84 h 422"/>
                <a:gd name="T4" fmla="*/ 155 w 331"/>
                <a:gd name="T5" fmla="*/ 168 h 422"/>
                <a:gd name="T6" fmla="*/ 71 w 331"/>
                <a:gd name="T7" fmla="*/ 168 h 422"/>
                <a:gd name="T8" fmla="*/ 57 w 331"/>
                <a:gd name="T9" fmla="*/ 154 h 422"/>
                <a:gd name="T10" fmla="*/ 57 w 331"/>
                <a:gd name="T11" fmla="*/ 98 h 422"/>
                <a:gd name="T12" fmla="*/ 71 w 331"/>
                <a:gd name="T13" fmla="*/ 84 h 422"/>
                <a:gd name="T14" fmla="*/ 155 w 331"/>
                <a:gd name="T15" fmla="*/ 84 h 422"/>
                <a:gd name="T16" fmla="*/ 176 w 331"/>
                <a:gd name="T17" fmla="*/ 84 h 422"/>
                <a:gd name="T18" fmla="*/ 176 w 331"/>
                <a:gd name="T19" fmla="*/ 84 h 422"/>
                <a:gd name="T20" fmla="*/ 261 w 331"/>
                <a:gd name="T21" fmla="*/ 84 h 422"/>
                <a:gd name="T22" fmla="*/ 275 w 331"/>
                <a:gd name="T23" fmla="*/ 98 h 422"/>
                <a:gd name="T24" fmla="*/ 275 w 331"/>
                <a:gd name="T25" fmla="*/ 154 h 422"/>
                <a:gd name="T26" fmla="*/ 261 w 331"/>
                <a:gd name="T27" fmla="*/ 168 h 422"/>
                <a:gd name="T28" fmla="*/ 176 w 331"/>
                <a:gd name="T29" fmla="*/ 168 h 422"/>
                <a:gd name="T30" fmla="*/ 176 w 331"/>
                <a:gd name="T31" fmla="*/ 84 h 422"/>
                <a:gd name="T32" fmla="*/ 310 w 331"/>
                <a:gd name="T33" fmla="*/ 281 h 422"/>
                <a:gd name="T34" fmla="*/ 310 w 331"/>
                <a:gd name="T35" fmla="*/ 281 h 422"/>
                <a:gd name="T36" fmla="*/ 254 w 331"/>
                <a:gd name="T37" fmla="*/ 337 h 422"/>
                <a:gd name="T38" fmla="*/ 78 w 331"/>
                <a:gd name="T39" fmla="*/ 337 h 422"/>
                <a:gd name="T40" fmla="*/ 21 w 331"/>
                <a:gd name="T41" fmla="*/ 281 h 422"/>
                <a:gd name="T42" fmla="*/ 21 w 331"/>
                <a:gd name="T43" fmla="*/ 84 h 422"/>
                <a:gd name="T44" fmla="*/ 166 w 331"/>
                <a:gd name="T45" fmla="*/ 0 h 422"/>
                <a:gd name="T46" fmla="*/ 310 w 331"/>
                <a:gd name="T47" fmla="*/ 84 h 422"/>
                <a:gd name="T48" fmla="*/ 310 w 331"/>
                <a:gd name="T49" fmla="*/ 281 h 422"/>
                <a:gd name="T50" fmla="*/ 0 w 331"/>
                <a:gd name="T51" fmla="*/ 422 h 422"/>
                <a:gd name="T52" fmla="*/ 0 w 331"/>
                <a:gd name="T53" fmla="*/ 422 h 422"/>
                <a:gd name="T54" fmla="*/ 58 w 331"/>
                <a:gd name="T55" fmla="*/ 358 h 422"/>
                <a:gd name="T56" fmla="*/ 106 w 331"/>
                <a:gd name="T57" fmla="*/ 358 h 422"/>
                <a:gd name="T58" fmla="*/ 87 w 331"/>
                <a:gd name="T59" fmla="*/ 380 h 422"/>
                <a:gd name="T60" fmla="*/ 245 w 331"/>
                <a:gd name="T61" fmla="*/ 380 h 422"/>
                <a:gd name="T62" fmla="*/ 225 w 331"/>
                <a:gd name="T63" fmla="*/ 358 h 422"/>
                <a:gd name="T64" fmla="*/ 273 w 331"/>
                <a:gd name="T65" fmla="*/ 358 h 422"/>
                <a:gd name="T66" fmla="*/ 331 w 331"/>
                <a:gd name="T67" fmla="*/ 422 h 422"/>
                <a:gd name="T68" fmla="*/ 283 w 331"/>
                <a:gd name="T69" fmla="*/ 422 h 422"/>
                <a:gd name="T70" fmla="*/ 264 w 331"/>
                <a:gd name="T71" fmla="*/ 401 h 422"/>
                <a:gd name="T72" fmla="*/ 67 w 331"/>
                <a:gd name="T73" fmla="*/ 401 h 422"/>
                <a:gd name="T74" fmla="*/ 48 w 331"/>
                <a:gd name="T75" fmla="*/ 422 h 422"/>
                <a:gd name="T76" fmla="*/ 0 w 331"/>
                <a:gd name="T77" fmla="*/ 422 h 422"/>
                <a:gd name="T78" fmla="*/ 78 w 331"/>
                <a:gd name="T79" fmla="*/ 232 h 422"/>
                <a:gd name="T80" fmla="*/ 78 w 331"/>
                <a:gd name="T81" fmla="*/ 232 h 422"/>
                <a:gd name="T82" fmla="*/ 57 w 331"/>
                <a:gd name="T83" fmla="*/ 253 h 422"/>
                <a:gd name="T84" fmla="*/ 78 w 331"/>
                <a:gd name="T85" fmla="*/ 274 h 422"/>
                <a:gd name="T86" fmla="*/ 99 w 331"/>
                <a:gd name="T87" fmla="*/ 253 h 422"/>
                <a:gd name="T88" fmla="*/ 78 w 331"/>
                <a:gd name="T89" fmla="*/ 232 h 422"/>
                <a:gd name="T90" fmla="*/ 275 w 331"/>
                <a:gd name="T91" fmla="*/ 253 h 422"/>
                <a:gd name="T92" fmla="*/ 275 w 331"/>
                <a:gd name="T93" fmla="*/ 253 h 422"/>
                <a:gd name="T94" fmla="*/ 254 w 331"/>
                <a:gd name="T95" fmla="*/ 274 h 422"/>
                <a:gd name="T96" fmla="*/ 232 w 331"/>
                <a:gd name="T97" fmla="*/ 253 h 422"/>
                <a:gd name="T98" fmla="*/ 254 w 331"/>
                <a:gd name="T99" fmla="*/ 232 h 422"/>
                <a:gd name="T100" fmla="*/ 275 w 331"/>
                <a:gd name="T101" fmla="*/ 253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1" h="422">
                  <a:moveTo>
                    <a:pt x="155" y="84"/>
                  </a:moveTo>
                  <a:lnTo>
                    <a:pt x="155" y="84"/>
                  </a:lnTo>
                  <a:lnTo>
                    <a:pt x="155" y="168"/>
                  </a:lnTo>
                  <a:lnTo>
                    <a:pt x="71" y="168"/>
                  </a:lnTo>
                  <a:cubicBezTo>
                    <a:pt x="63" y="168"/>
                    <a:pt x="57" y="162"/>
                    <a:pt x="57" y="154"/>
                  </a:cubicBezTo>
                  <a:lnTo>
                    <a:pt x="57" y="98"/>
                  </a:lnTo>
                  <a:cubicBezTo>
                    <a:pt x="57" y="90"/>
                    <a:pt x="63" y="84"/>
                    <a:pt x="71" y="84"/>
                  </a:cubicBezTo>
                  <a:lnTo>
                    <a:pt x="155" y="84"/>
                  </a:lnTo>
                  <a:close/>
                  <a:moveTo>
                    <a:pt x="176" y="84"/>
                  </a:moveTo>
                  <a:lnTo>
                    <a:pt x="176" y="84"/>
                  </a:lnTo>
                  <a:lnTo>
                    <a:pt x="261" y="84"/>
                  </a:lnTo>
                  <a:cubicBezTo>
                    <a:pt x="268" y="84"/>
                    <a:pt x="275" y="90"/>
                    <a:pt x="275" y="98"/>
                  </a:cubicBezTo>
                  <a:lnTo>
                    <a:pt x="275" y="154"/>
                  </a:lnTo>
                  <a:cubicBezTo>
                    <a:pt x="275" y="162"/>
                    <a:pt x="268" y="168"/>
                    <a:pt x="261" y="168"/>
                  </a:cubicBezTo>
                  <a:lnTo>
                    <a:pt x="176" y="168"/>
                  </a:lnTo>
                  <a:lnTo>
                    <a:pt x="176" y="84"/>
                  </a:lnTo>
                  <a:close/>
                  <a:moveTo>
                    <a:pt x="310" y="281"/>
                  </a:moveTo>
                  <a:lnTo>
                    <a:pt x="310" y="281"/>
                  </a:lnTo>
                  <a:cubicBezTo>
                    <a:pt x="310" y="312"/>
                    <a:pt x="285" y="337"/>
                    <a:pt x="254" y="337"/>
                  </a:cubicBezTo>
                  <a:lnTo>
                    <a:pt x="78" y="337"/>
                  </a:lnTo>
                  <a:cubicBezTo>
                    <a:pt x="47" y="337"/>
                    <a:pt x="21" y="312"/>
                    <a:pt x="21" y="281"/>
                  </a:cubicBezTo>
                  <a:lnTo>
                    <a:pt x="21" y="84"/>
                  </a:lnTo>
                  <a:cubicBezTo>
                    <a:pt x="21" y="37"/>
                    <a:pt x="86" y="0"/>
                    <a:pt x="166" y="0"/>
                  </a:cubicBezTo>
                  <a:cubicBezTo>
                    <a:pt x="245" y="0"/>
                    <a:pt x="310" y="37"/>
                    <a:pt x="310" y="84"/>
                  </a:cubicBezTo>
                  <a:lnTo>
                    <a:pt x="310" y="281"/>
                  </a:lnTo>
                  <a:close/>
                  <a:moveTo>
                    <a:pt x="0" y="422"/>
                  </a:moveTo>
                  <a:lnTo>
                    <a:pt x="0" y="422"/>
                  </a:lnTo>
                  <a:lnTo>
                    <a:pt x="58" y="358"/>
                  </a:lnTo>
                  <a:lnTo>
                    <a:pt x="106" y="358"/>
                  </a:lnTo>
                  <a:lnTo>
                    <a:pt x="87" y="380"/>
                  </a:lnTo>
                  <a:lnTo>
                    <a:pt x="245" y="380"/>
                  </a:lnTo>
                  <a:lnTo>
                    <a:pt x="225" y="358"/>
                  </a:lnTo>
                  <a:lnTo>
                    <a:pt x="273" y="358"/>
                  </a:lnTo>
                  <a:lnTo>
                    <a:pt x="331" y="422"/>
                  </a:lnTo>
                  <a:lnTo>
                    <a:pt x="283" y="422"/>
                  </a:lnTo>
                  <a:lnTo>
                    <a:pt x="264" y="401"/>
                  </a:lnTo>
                  <a:lnTo>
                    <a:pt x="67" y="401"/>
                  </a:lnTo>
                  <a:lnTo>
                    <a:pt x="48" y="422"/>
                  </a:lnTo>
                  <a:lnTo>
                    <a:pt x="0" y="422"/>
                  </a:lnTo>
                  <a:close/>
                  <a:moveTo>
                    <a:pt x="78" y="232"/>
                  </a:moveTo>
                  <a:lnTo>
                    <a:pt x="78" y="232"/>
                  </a:lnTo>
                  <a:cubicBezTo>
                    <a:pt x="66" y="232"/>
                    <a:pt x="57" y="241"/>
                    <a:pt x="57" y="253"/>
                  </a:cubicBezTo>
                  <a:cubicBezTo>
                    <a:pt x="57" y="265"/>
                    <a:pt x="66" y="274"/>
                    <a:pt x="78" y="274"/>
                  </a:cubicBezTo>
                  <a:cubicBezTo>
                    <a:pt x="89" y="274"/>
                    <a:pt x="99" y="265"/>
                    <a:pt x="99" y="253"/>
                  </a:cubicBezTo>
                  <a:cubicBezTo>
                    <a:pt x="99" y="241"/>
                    <a:pt x="89" y="232"/>
                    <a:pt x="78" y="232"/>
                  </a:cubicBezTo>
                  <a:close/>
                  <a:moveTo>
                    <a:pt x="275" y="253"/>
                  </a:moveTo>
                  <a:lnTo>
                    <a:pt x="275" y="253"/>
                  </a:lnTo>
                  <a:cubicBezTo>
                    <a:pt x="275" y="265"/>
                    <a:pt x="265" y="274"/>
                    <a:pt x="254" y="274"/>
                  </a:cubicBezTo>
                  <a:cubicBezTo>
                    <a:pt x="242" y="274"/>
                    <a:pt x="232" y="265"/>
                    <a:pt x="232" y="253"/>
                  </a:cubicBezTo>
                  <a:cubicBezTo>
                    <a:pt x="232" y="241"/>
                    <a:pt x="242" y="232"/>
                    <a:pt x="254" y="232"/>
                  </a:cubicBezTo>
                  <a:cubicBezTo>
                    <a:pt x="265" y="232"/>
                    <a:pt x="275" y="241"/>
                    <a:pt x="275" y="253"/>
                  </a:cubicBezTo>
                  <a:close/>
                </a:path>
              </a:pathLst>
            </a:custGeom>
            <a:solidFill>
              <a:srgbClr val="53B13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8" name="ZoneTexte 37"/>
            <p:cNvSpPr txBox="1"/>
            <p:nvPr/>
          </p:nvSpPr>
          <p:spPr>
            <a:xfrm>
              <a:off x="6590094" y="5252522"/>
              <a:ext cx="755528" cy="369332"/>
            </a:xfrm>
            <a:prstGeom prst="rect">
              <a:avLst/>
            </a:prstGeom>
            <a:no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r>
                <a:rPr lang="pt-BR" sz="1600" b="1" dirty="0">
                  <a:solidFill>
                    <a:srgbClr val="53B130"/>
                  </a:solidFill>
                </a:rPr>
                <a:t>Actifs </a:t>
              </a:r>
            </a:p>
          </p:txBody>
        </p:sp>
      </p:grpSp>
      <p:grpSp>
        <p:nvGrpSpPr>
          <p:cNvPr id="40" name="Groupe 39"/>
          <p:cNvGrpSpPr/>
          <p:nvPr>
            <p:custDataLst>
              <p:tags r:id="rId7"/>
            </p:custDataLst>
          </p:nvPr>
        </p:nvGrpSpPr>
        <p:grpSpPr>
          <a:xfrm>
            <a:off x="7373493" y="4525963"/>
            <a:ext cx="755528" cy="1098091"/>
            <a:chOff x="7373493" y="4525963"/>
            <a:chExt cx="755528" cy="1098091"/>
          </a:xfrm>
        </p:grpSpPr>
        <p:sp>
          <p:nvSpPr>
            <p:cNvPr id="21" name="AutoShape 15"/>
            <p:cNvSpPr>
              <a:spLocks noChangeAspect="1" noChangeArrowheads="1" noTextEdit="1"/>
            </p:cNvSpPr>
            <p:nvPr/>
          </p:nvSpPr>
          <p:spPr bwMode="auto">
            <a:xfrm>
              <a:off x="7392988" y="4529138"/>
              <a:ext cx="614362" cy="908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" name="Freeform 17"/>
            <p:cNvSpPr>
              <a:spLocks noEditPoints="1"/>
            </p:cNvSpPr>
            <p:nvPr/>
          </p:nvSpPr>
          <p:spPr bwMode="auto">
            <a:xfrm>
              <a:off x="7442200" y="4525963"/>
              <a:ext cx="522287" cy="695325"/>
            </a:xfrm>
            <a:custGeom>
              <a:avLst/>
              <a:gdLst>
                <a:gd name="T0" fmla="*/ 458 w 464"/>
                <a:gd name="T1" fmla="*/ 114 h 624"/>
                <a:gd name="T2" fmla="*/ 323 w 464"/>
                <a:gd name="T3" fmla="*/ 0 h 624"/>
                <a:gd name="T4" fmla="*/ 0 w 464"/>
                <a:gd name="T5" fmla="*/ 16 h 624"/>
                <a:gd name="T6" fmla="*/ 17 w 464"/>
                <a:gd name="T7" fmla="*/ 590 h 624"/>
                <a:gd name="T8" fmla="*/ 100 w 464"/>
                <a:gd name="T9" fmla="*/ 573 h 624"/>
                <a:gd name="T10" fmla="*/ 35 w 464"/>
                <a:gd name="T11" fmla="*/ 556 h 624"/>
                <a:gd name="T12" fmla="*/ 316 w 464"/>
                <a:gd name="T13" fmla="*/ 33 h 624"/>
                <a:gd name="T14" fmla="*/ 323 w 464"/>
                <a:gd name="T15" fmla="*/ 101 h 624"/>
                <a:gd name="T16" fmla="*/ 421 w 464"/>
                <a:gd name="T17" fmla="*/ 127 h 624"/>
                <a:gd name="T18" fmla="*/ 430 w 464"/>
                <a:gd name="T19" fmla="*/ 556 h 624"/>
                <a:gd name="T20" fmla="*/ 198 w 464"/>
                <a:gd name="T21" fmla="*/ 573 h 624"/>
                <a:gd name="T22" fmla="*/ 447 w 464"/>
                <a:gd name="T23" fmla="*/ 590 h 624"/>
                <a:gd name="T24" fmla="*/ 464 w 464"/>
                <a:gd name="T25" fmla="*/ 126 h 624"/>
                <a:gd name="T26" fmla="*/ 199 w 464"/>
                <a:gd name="T27" fmla="*/ 523 h 624"/>
                <a:gd name="T28" fmla="*/ 199 w 464"/>
                <a:gd name="T29" fmla="*/ 514 h 624"/>
                <a:gd name="T30" fmla="*/ 219 w 464"/>
                <a:gd name="T31" fmla="*/ 513 h 624"/>
                <a:gd name="T32" fmla="*/ 215 w 464"/>
                <a:gd name="T33" fmla="*/ 494 h 624"/>
                <a:gd name="T34" fmla="*/ 233 w 464"/>
                <a:gd name="T35" fmla="*/ 486 h 624"/>
                <a:gd name="T36" fmla="*/ 223 w 464"/>
                <a:gd name="T37" fmla="*/ 469 h 624"/>
                <a:gd name="T38" fmla="*/ 237 w 464"/>
                <a:gd name="T39" fmla="*/ 455 h 624"/>
                <a:gd name="T40" fmla="*/ 221 w 464"/>
                <a:gd name="T41" fmla="*/ 443 h 624"/>
                <a:gd name="T42" fmla="*/ 229 w 464"/>
                <a:gd name="T43" fmla="*/ 425 h 624"/>
                <a:gd name="T44" fmla="*/ 210 w 464"/>
                <a:gd name="T45" fmla="*/ 419 h 624"/>
                <a:gd name="T46" fmla="*/ 211 w 464"/>
                <a:gd name="T47" fmla="*/ 400 h 624"/>
                <a:gd name="T48" fmla="*/ 191 w 464"/>
                <a:gd name="T49" fmla="*/ 401 h 624"/>
                <a:gd name="T50" fmla="*/ 185 w 464"/>
                <a:gd name="T51" fmla="*/ 383 h 624"/>
                <a:gd name="T52" fmla="*/ 167 w 464"/>
                <a:gd name="T53" fmla="*/ 391 h 624"/>
                <a:gd name="T54" fmla="*/ 155 w 464"/>
                <a:gd name="T55" fmla="*/ 376 h 624"/>
                <a:gd name="T56" fmla="*/ 141 w 464"/>
                <a:gd name="T57" fmla="*/ 391 h 624"/>
                <a:gd name="T58" fmla="*/ 124 w 464"/>
                <a:gd name="T59" fmla="*/ 381 h 624"/>
                <a:gd name="T60" fmla="*/ 117 w 464"/>
                <a:gd name="T61" fmla="*/ 399 h 624"/>
                <a:gd name="T62" fmla="*/ 97 w 464"/>
                <a:gd name="T63" fmla="*/ 397 h 624"/>
                <a:gd name="T64" fmla="*/ 97 w 464"/>
                <a:gd name="T65" fmla="*/ 416 h 624"/>
                <a:gd name="T66" fmla="*/ 86 w 464"/>
                <a:gd name="T67" fmla="*/ 416 h 624"/>
                <a:gd name="T68" fmla="*/ 78 w 464"/>
                <a:gd name="T69" fmla="*/ 430 h 624"/>
                <a:gd name="T70" fmla="*/ 74 w 464"/>
                <a:gd name="T71" fmla="*/ 444 h 624"/>
                <a:gd name="T72" fmla="*/ 72 w 464"/>
                <a:gd name="T73" fmla="*/ 459 h 624"/>
                <a:gd name="T74" fmla="*/ 73 w 464"/>
                <a:gd name="T75" fmla="*/ 473 h 624"/>
                <a:gd name="T76" fmla="*/ 77 w 464"/>
                <a:gd name="T77" fmla="*/ 488 h 624"/>
                <a:gd name="T78" fmla="*/ 83 w 464"/>
                <a:gd name="T79" fmla="*/ 501 h 624"/>
                <a:gd name="T80" fmla="*/ 92 w 464"/>
                <a:gd name="T81" fmla="*/ 513 h 624"/>
                <a:gd name="T82" fmla="*/ 102 w 464"/>
                <a:gd name="T83" fmla="*/ 523 h 624"/>
                <a:gd name="T84" fmla="*/ 115 w 464"/>
                <a:gd name="T85" fmla="*/ 531 h 624"/>
                <a:gd name="T86" fmla="*/ 116 w 464"/>
                <a:gd name="T87" fmla="*/ 624 h 624"/>
                <a:gd name="T88" fmla="*/ 185 w 464"/>
                <a:gd name="T89" fmla="*/ 624 h 624"/>
                <a:gd name="T90" fmla="*/ 186 w 464"/>
                <a:gd name="T91" fmla="*/ 533 h 624"/>
                <a:gd name="T92" fmla="*/ 200 w 464"/>
                <a:gd name="T93" fmla="*/ 526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64" h="624">
                  <a:moveTo>
                    <a:pt x="458" y="114"/>
                  </a:moveTo>
                  <a:lnTo>
                    <a:pt x="458" y="114"/>
                  </a:lnTo>
                  <a:lnTo>
                    <a:pt x="334" y="3"/>
                  </a:lnTo>
                  <a:cubicBezTo>
                    <a:pt x="331" y="1"/>
                    <a:pt x="327" y="0"/>
                    <a:pt x="323" y="0"/>
                  </a:cubicBezTo>
                  <a:lnTo>
                    <a:pt x="17" y="0"/>
                  </a:lnTo>
                  <a:cubicBezTo>
                    <a:pt x="8" y="0"/>
                    <a:pt x="0" y="6"/>
                    <a:pt x="0" y="16"/>
                  </a:cubicBezTo>
                  <a:lnTo>
                    <a:pt x="0" y="573"/>
                  </a:lnTo>
                  <a:cubicBezTo>
                    <a:pt x="0" y="583"/>
                    <a:pt x="8" y="590"/>
                    <a:pt x="17" y="590"/>
                  </a:cubicBezTo>
                  <a:lnTo>
                    <a:pt x="83" y="590"/>
                  </a:lnTo>
                  <a:cubicBezTo>
                    <a:pt x="92" y="590"/>
                    <a:pt x="100" y="583"/>
                    <a:pt x="100" y="573"/>
                  </a:cubicBezTo>
                  <a:cubicBezTo>
                    <a:pt x="100" y="564"/>
                    <a:pt x="92" y="556"/>
                    <a:pt x="83" y="556"/>
                  </a:cubicBezTo>
                  <a:lnTo>
                    <a:pt x="35" y="556"/>
                  </a:lnTo>
                  <a:lnTo>
                    <a:pt x="35" y="33"/>
                  </a:lnTo>
                  <a:lnTo>
                    <a:pt x="316" y="33"/>
                  </a:lnTo>
                  <a:lnTo>
                    <a:pt x="323" y="39"/>
                  </a:lnTo>
                  <a:lnTo>
                    <a:pt x="323" y="101"/>
                  </a:lnTo>
                  <a:cubicBezTo>
                    <a:pt x="323" y="117"/>
                    <a:pt x="331" y="127"/>
                    <a:pt x="348" y="127"/>
                  </a:cubicBezTo>
                  <a:cubicBezTo>
                    <a:pt x="359" y="127"/>
                    <a:pt x="396" y="127"/>
                    <a:pt x="421" y="127"/>
                  </a:cubicBezTo>
                  <a:lnTo>
                    <a:pt x="430" y="134"/>
                  </a:lnTo>
                  <a:lnTo>
                    <a:pt x="430" y="556"/>
                  </a:lnTo>
                  <a:lnTo>
                    <a:pt x="215" y="556"/>
                  </a:lnTo>
                  <a:cubicBezTo>
                    <a:pt x="205" y="556"/>
                    <a:pt x="198" y="564"/>
                    <a:pt x="198" y="573"/>
                  </a:cubicBezTo>
                  <a:cubicBezTo>
                    <a:pt x="198" y="583"/>
                    <a:pt x="205" y="590"/>
                    <a:pt x="215" y="590"/>
                  </a:cubicBezTo>
                  <a:lnTo>
                    <a:pt x="447" y="590"/>
                  </a:lnTo>
                  <a:cubicBezTo>
                    <a:pt x="456" y="590"/>
                    <a:pt x="464" y="583"/>
                    <a:pt x="464" y="573"/>
                  </a:cubicBezTo>
                  <a:lnTo>
                    <a:pt x="464" y="126"/>
                  </a:lnTo>
                  <a:cubicBezTo>
                    <a:pt x="464" y="121"/>
                    <a:pt x="462" y="117"/>
                    <a:pt x="458" y="114"/>
                  </a:cubicBezTo>
                  <a:close/>
                  <a:moveTo>
                    <a:pt x="199" y="523"/>
                  </a:moveTo>
                  <a:lnTo>
                    <a:pt x="199" y="523"/>
                  </a:lnTo>
                  <a:lnTo>
                    <a:pt x="199" y="514"/>
                  </a:lnTo>
                  <a:lnTo>
                    <a:pt x="210" y="516"/>
                  </a:lnTo>
                  <a:cubicBezTo>
                    <a:pt x="213" y="517"/>
                    <a:pt x="217" y="515"/>
                    <a:pt x="219" y="513"/>
                  </a:cubicBezTo>
                  <a:cubicBezTo>
                    <a:pt x="221" y="510"/>
                    <a:pt x="221" y="507"/>
                    <a:pt x="220" y="504"/>
                  </a:cubicBezTo>
                  <a:lnTo>
                    <a:pt x="215" y="494"/>
                  </a:lnTo>
                  <a:lnTo>
                    <a:pt x="226" y="491"/>
                  </a:lnTo>
                  <a:cubicBezTo>
                    <a:pt x="230" y="491"/>
                    <a:pt x="232" y="489"/>
                    <a:pt x="233" y="486"/>
                  </a:cubicBezTo>
                  <a:cubicBezTo>
                    <a:pt x="234" y="482"/>
                    <a:pt x="233" y="479"/>
                    <a:pt x="231" y="477"/>
                  </a:cubicBezTo>
                  <a:lnTo>
                    <a:pt x="223" y="469"/>
                  </a:lnTo>
                  <a:lnTo>
                    <a:pt x="233" y="463"/>
                  </a:lnTo>
                  <a:cubicBezTo>
                    <a:pt x="235" y="461"/>
                    <a:pt x="237" y="458"/>
                    <a:pt x="237" y="455"/>
                  </a:cubicBezTo>
                  <a:cubicBezTo>
                    <a:pt x="236" y="452"/>
                    <a:pt x="234" y="449"/>
                    <a:pt x="232" y="447"/>
                  </a:cubicBezTo>
                  <a:lnTo>
                    <a:pt x="221" y="443"/>
                  </a:lnTo>
                  <a:lnTo>
                    <a:pt x="228" y="434"/>
                  </a:lnTo>
                  <a:cubicBezTo>
                    <a:pt x="230" y="431"/>
                    <a:pt x="230" y="428"/>
                    <a:pt x="229" y="425"/>
                  </a:cubicBezTo>
                  <a:cubicBezTo>
                    <a:pt x="228" y="422"/>
                    <a:pt x="225" y="420"/>
                    <a:pt x="222" y="420"/>
                  </a:cubicBezTo>
                  <a:lnTo>
                    <a:pt x="210" y="419"/>
                  </a:lnTo>
                  <a:lnTo>
                    <a:pt x="213" y="408"/>
                  </a:lnTo>
                  <a:cubicBezTo>
                    <a:pt x="214" y="405"/>
                    <a:pt x="213" y="402"/>
                    <a:pt x="211" y="400"/>
                  </a:cubicBezTo>
                  <a:cubicBezTo>
                    <a:pt x="209" y="397"/>
                    <a:pt x="205" y="397"/>
                    <a:pt x="202" y="398"/>
                  </a:cubicBezTo>
                  <a:lnTo>
                    <a:pt x="191" y="401"/>
                  </a:lnTo>
                  <a:lnTo>
                    <a:pt x="190" y="390"/>
                  </a:lnTo>
                  <a:cubicBezTo>
                    <a:pt x="190" y="387"/>
                    <a:pt x="188" y="384"/>
                    <a:pt x="185" y="383"/>
                  </a:cubicBezTo>
                  <a:cubicBezTo>
                    <a:pt x="182" y="381"/>
                    <a:pt x="179" y="382"/>
                    <a:pt x="176" y="384"/>
                  </a:cubicBezTo>
                  <a:lnTo>
                    <a:pt x="167" y="391"/>
                  </a:lnTo>
                  <a:lnTo>
                    <a:pt x="162" y="381"/>
                  </a:lnTo>
                  <a:cubicBezTo>
                    <a:pt x="161" y="378"/>
                    <a:pt x="158" y="376"/>
                    <a:pt x="155" y="376"/>
                  </a:cubicBezTo>
                  <a:cubicBezTo>
                    <a:pt x="151" y="376"/>
                    <a:pt x="148" y="378"/>
                    <a:pt x="147" y="381"/>
                  </a:cubicBezTo>
                  <a:lnTo>
                    <a:pt x="141" y="391"/>
                  </a:lnTo>
                  <a:lnTo>
                    <a:pt x="133" y="383"/>
                  </a:lnTo>
                  <a:cubicBezTo>
                    <a:pt x="130" y="381"/>
                    <a:pt x="127" y="380"/>
                    <a:pt x="124" y="381"/>
                  </a:cubicBezTo>
                  <a:cubicBezTo>
                    <a:pt x="121" y="382"/>
                    <a:pt x="119" y="385"/>
                    <a:pt x="118" y="388"/>
                  </a:cubicBezTo>
                  <a:lnTo>
                    <a:pt x="117" y="399"/>
                  </a:lnTo>
                  <a:lnTo>
                    <a:pt x="106" y="395"/>
                  </a:lnTo>
                  <a:cubicBezTo>
                    <a:pt x="103" y="394"/>
                    <a:pt x="100" y="395"/>
                    <a:pt x="97" y="397"/>
                  </a:cubicBezTo>
                  <a:cubicBezTo>
                    <a:pt x="95" y="399"/>
                    <a:pt x="94" y="402"/>
                    <a:pt x="94" y="405"/>
                  </a:cubicBezTo>
                  <a:lnTo>
                    <a:pt x="97" y="416"/>
                  </a:lnTo>
                  <a:lnTo>
                    <a:pt x="86" y="416"/>
                  </a:lnTo>
                  <a:lnTo>
                    <a:pt x="86" y="416"/>
                  </a:lnTo>
                  <a:cubicBezTo>
                    <a:pt x="82" y="416"/>
                    <a:pt x="79" y="418"/>
                    <a:pt x="78" y="421"/>
                  </a:cubicBezTo>
                  <a:cubicBezTo>
                    <a:pt x="76" y="424"/>
                    <a:pt x="77" y="427"/>
                    <a:pt x="78" y="430"/>
                  </a:cubicBezTo>
                  <a:lnTo>
                    <a:pt x="85" y="439"/>
                  </a:lnTo>
                  <a:lnTo>
                    <a:pt x="74" y="444"/>
                  </a:lnTo>
                  <a:cubicBezTo>
                    <a:pt x="71" y="445"/>
                    <a:pt x="69" y="447"/>
                    <a:pt x="69" y="451"/>
                  </a:cubicBezTo>
                  <a:cubicBezTo>
                    <a:pt x="68" y="454"/>
                    <a:pt x="70" y="457"/>
                    <a:pt x="72" y="459"/>
                  </a:cubicBezTo>
                  <a:lnTo>
                    <a:pt x="82" y="465"/>
                  </a:lnTo>
                  <a:lnTo>
                    <a:pt x="73" y="473"/>
                  </a:lnTo>
                  <a:cubicBezTo>
                    <a:pt x="71" y="475"/>
                    <a:pt x="70" y="478"/>
                    <a:pt x="71" y="482"/>
                  </a:cubicBezTo>
                  <a:cubicBezTo>
                    <a:pt x="72" y="485"/>
                    <a:pt x="74" y="487"/>
                    <a:pt x="77" y="488"/>
                  </a:cubicBezTo>
                  <a:lnTo>
                    <a:pt x="88" y="490"/>
                  </a:lnTo>
                  <a:lnTo>
                    <a:pt x="83" y="501"/>
                  </a:lnTo>
                  <a:cubicBezTo>
                    <a:pt x="82" y="504"/>
                    <a:pt x="82" y="507"/>
                    <a:pt x="84" y="510"/>
                  </a:cubicBezTo>
                  <a:cubicBezTo>
                    <a:pt x="86" y="512"/>
                    <a:pt x="89" y="514"/>
                    <a:pt x="92" y="513"/>
                  </a:cubicBezTo>
                  <a:lnTo>
                    <a:pt x="104" y="511"/>
                  </a:lnTo>
                  <a:lnTo>
                    <a:pt x="102" y="523"/>
                  </a:lnTo>
                  <a:cubicBezTo>
                    <a:pt x="102" y="526"/>
                    <a:pt x="104" y="529"/>
                    <a:pt x="106" y="531"/>
                  </a:cubicBezTo>
                  <a:cubicBezTo>
                    <a:pt x="109" y="533"/>
                    <a:pt x="112" y="533"/>
                    <a:pt x="115" y="531"/>
                  </a:cubicBezTo>
                  <a:lnTo>
                    <a:pt x="116" y="531"/>
                  </a:lnTo>
                  <a:lnTo>
                    <a:pt x="116" y="624"/>
                  </a:lnTo>
                  <a:lnTo>
                    <a:pt x="151" y="578"/>
                  </a:lnTo>
                  <a:lnTo>
                    <a:pt x="185" y="624"/>
                  </a:lnTo>
                  <a:lnTo>
                    <a:pt x="185" y="533"/>
                  </a:lnTo>
                  <a:lnTo>
                    <a:pt x="186" y="533"/>
                  </a:lnTo>
                  <a:cubicBezTo>
                    <a:pt x="188" y="534"/>
                    <a:pt x="189" y="534"/>
                    <a:pt x="191" y="534"/>
                  </a:cubicBezTo>
                  <a:cubicBezTo>
                    <a:pt x="196" y="535"/>
                    <a:pt x="200" y="531"/>
                    <a:pt x="200" y="526"/>
                  </a:cubicBezTo>
                  <a:cubicBezTo>
                    <a:pt x="200" y="525"/>
                    <a:pt x="200" y="524"/>
                    <a:pt x="199" y="523"/>
                  </a:cubicBezTo>
                  <a:close/>
                </a:path>
              </a:pathLst>
            </a:custGeom>
            <a:solidFill>
              <a:srgbClr val="E41B24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" name="Freeform 18"/>
            <p:cNvSpPr>
              <a:spLocks/>
            </p:cNvSpPr>
            <p:nvPr/>
          </p:nvSpPr>
          <p:spPr bwMode="auto">
            <a:xfrm>
              <a:off x="7531100" y="4732338"/>
              <a:ext cx="38100" cy="146050"/>
            </a:xfrm>
            <a:custGeom>
              <a:avLst/>
              <a:gdLst>
                <a:gd name="T0" fmla="*/ 34 w 34"/>
                <a:gd name="T1" fmla="*/ 130 h 130"/>
                <a:gd name="T2" fmla="*/ 34 w 34"/>
                <a:gd name="T3" fmla="*/ 130 h 130"/>
                <a:gd name="T4" fmla="*/ 0 w 34"/>
                <a:gd name="T5" fmla="*/ 130 h 130"/>
                <a:gd name="T6" fmla="*/ 0 w 34"/>
                <a:gd name="T7" fmla="*/ 0 h 130"/>
                <a:gd name="T8" fmla="*/ 34 w 34"/>
                <a:gd name="T9" fmla="*/ 0 h 130"/>
                <a:gd name="T10" fmla="*/ 34 w 34"/>
                <a:gd name="T11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130">
                  <a:moveTo>
                    <a:pt x="34" y="130"/>
                  </a:moveTo>
                  <a:lnTo>
                    <a:pt x="34" y="130"/>
                  </a:lnTo>
                  <a:lnTo>
                    <a:pt x="0" y="13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34" y="130"/>
                  </a:lnTo>
                  <a:close/>
                </a:path>
              </a:pathLst>
            </a:custGeom>
            <a:solidFill>
              <a:srgbClr val="E41B24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4" name="Freeform 19"/>
            <p:cNvSpPr>
              <a:spLocks noEditPoints="1"/>
            </p:cNvSpPr>
            <p:nvPr/>
          </p:nvSpPr>
          <p:spPr bwMode="auto">
            <a:xfrm>
              <a:off x="7591425" y="4730751"/>
              <a:ext cx="141287" cy="149225"/>
            </a:xfrm>
            <a:custGeom>
              <a:avLst/>
              <a:gdLst>
                <a:gd name="T0" fmla="*/ 63 w 126"/>
                <a:gd name="T1" fmla="*/ 106 h 134"/>
                <a:gd name="T2" fmla="*/ 63 w 126"/>
                <a:gd name="T3" fmla="*/ 106 h 134"/>
                <a:gd name="T4" fmla="*/ 90 w 126"/>
                <a:gd name="T5" fmla="*/ 67 h 134"/>
                <a:gd name="T6" fmla="*/ 63 w 126"/>
                <a:gd name="T7" fmla="*/ 28 h 134"/>
                <a:gd name="T8" fmla="*/ 36 w 126"/>
                <a:gd name="T9" fmla="*/ 67 h 134"/>
                <a:gd name="T10" fmla="*/ 63 w 126"/>
                <a:gd name="T11" fmla="*/ 106 h 134"/>
                <a:gd name="T12" fmla="*/ 63 w 126"/>
                <a:gd name="T13" fmla="*/ 106 h 134"/>
                <a:gd name="T14" fmla="*/ 62 w 126"/>
                <a:gd name="T15" fmla="*/ 134 h 134"/>
                <a:gd name="T16" fmla="*/ 62 w 126"/>
                <a:gd name="T17" fmla="*/ 134 h 134"/>
                <a:gd name="T18" fmla="*/ 0 w 126"/>
                <a:gd name="T19" fmla="*/ 68 h 134"/>
                <a:gd name="T20" fmla="*/ 64 w 126"/>
                <a:gd name="T21" fmla="*/ 0 h 134"/>
                <a:gd name="T22" fmla="*/ 126 w 126"/>
                <a:gd name="T23" fmla="*/ 66 h 134"/>
                <a:gd name="T24" fmla="*/ 62 w 126"/>
                <a:gd name="T25" fmla="*/ 134 h 134"/>
                <a:gd name="T26" fmla="*/ 62 w 126"/>
                <a:gd name="T27" fmla="*/ 134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6" h="134">
                  <a:moveTo>
                    <a:pt x="63" y="106"/>
                  </a:moveTo>
                  <a:lnTo>
                    <a:pt x="63" y="106"/>
                  </a:lnTo>
                  <a:cubicBezTo>
                    <a:pt x="80" y="106"/>
                    <a:pt x="90" y="90"/>
                    <a:pt x="90" y="67"/>
                  </a:cubicBezTo>
                  <a:cubicBezTo>
                    <a:pt x="90" y="45"/>
                    <a:pt x="80" y="28"/>
                    <a:pt x="63" y="28"/>
                  </a:cubicBezTo>
                  <a:cubicBezTo>
                    <a:pt x="46" y="28"/>
                    <a:pt x="36" y="45"/>
                    <a:pt x="36" y="67"/>
                  </a:cubicBezTo>
                  <a:cubicBezTo>
                    <a:pt x="36" y="90"/>
                    <a:pt x="46" y="106"/>
                    <a:pt x="63" y="106"/>
                  </a:cubicBezTo>
                  <a:lnTo>
                    <a:pt x="63" y="106"/>
                  </a:lnTo>
                  <a:close/>
                  <a:moveTo>
                    <a:pt x="62" y="134"/>
                  </a:moveTo>
                  <a:lnTo>
                    <a:pt x="62" y="134"/>
                  </a:lnTo>
                  <a:cubicBezTo>
                    <a:pt x="22" y="134"/>
                    <a:pt x="0" y="104"/>
                    <a:pt x="0" y="68"/>
                  </a:cubicBezTo>
                  <a:cubicBezTo>
                    <a:pt x="0" y="30"/>
                    <a:pt x="24" y="0"/>
                    <a:pt x="64" y="0"/>
                  </a:cubicBezTo>
                  <a:cubicBezTo>
                    <a:pt x="105" y="0"/>
                    <a:pt x="126" y="31"/>
                    <a:pt x="126" y="66"/>
                  </a:cubicBezTo>
                  <a:cubicBezTo>
                    <a:pt x="126" y="107"/>
                    <a:pt x="101" y="134"/>
                    <a:pt x="62" y="134"/>
                  </a:cubicBezTo>
                  <a:lnTo>
                    <a:pt x="62" y="134"/>
                  </a:lnTo>
                  <a:close/>
                </a:path>
              </a:pathLst>
            </a:custGeom>
            <a:solidFill>
              <a:srgbClr val="E41B24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5" name="Freeform 20"/>
            <p:cNvSpPr>
              <a:spLocks/>
            </p:cNvSpPr>
            <p:nvPr/>
          </p:nvSpPr>
          <p:spPr bwMode="auto">
            <a:xfrm>
              <a:off x="7753350" y="4732338"/>
              <a:ext cx="123825" cy="147638"/>
            </a:xfrm>
            <a:custGeom>
              <a:avLst/>
              <a:gdLst>
                <a:gd name="T0" fmla="*/ 34 w 110"/>
                <a:gd name="T1" fmla="*/ 0 h 132"/>
                <a:gd name="T2" fmla="*/ 34 w 110"/>
                <a:gd name="T3" fmla="*/ 0 h 132"/>
                <a:gd name="T4" fmla="*/ 34 w 110"/>
                <a:gd name="T5" fmla="*/ 74 h 132"/>
                <a:gd name="T6" fmla="*/ 55 w 110"/>
                <a:gd name="T7" fmla="*/ 104 h 132"/>
                <a:gd name="T8" fmla="*/ 75 w 110"/>
                <a:gd name="T9" fmla="*/ 74 h 132"/>
                <a:gd name="T10" fmla="*/ 75 w 110"/>
                <a:gd name="T11" fmla="*/ 0 h 132"/>
                <a:gd name="T12" fmla="*/ 110 w 110"/>
                <a:gd name="T13" fmla="*/ 0 h 132"/>
                <a:gd name="T14" fmla="*/ 110 w 110"/>
                <a:gd name="T15" fmla="*/ 72 h 132"/>
                <a:gd name="T16" fmla="*/ 54 w 110"/>
                <a:gd name="T17" fmla="*/ 132 h 132"/>
                <a:gd name="T18" fmla="*/ 0 w 110"/>
                <a:gd name="T19" fmla="*/ 71 h 132"/>
                <a:gd name="T20" fmla="*/ 0 w 110"/>
                <a:gd name="T21" fmla="*/ 0 h 132"/>
                <a:gd name="T22" fmla="*/ 34 w 110"/>
                <a:gd name="T23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0" h="132">
                  <a:moveTo>
                    <a:pt x="34" y="0"/>
                  </a:moveTo>
                  <a:lnTo>
                    <a:pt x="34" y="0"/>
                  </a:lnTo>
                  <a:lnTo>
                    <a:pt x="34" y="74"/>
                  </a:lnTo>
                  <a:cubicBezTo>
                    <a:pt x="34" y="93"/>
                    <a:pt x="41" y="104"/>
                    <a:pt x="55" y="104"/>
                  </a:cubicBezTo>
                  <a:cubicBezTo>
                    <a:pt x="68" y="104"/>
                    <a:pt x="75" y="94"/>
                    <a:pt x="75" y="74"/>
                  </a:cubicBezTo>
                  <a:lnTo>
                    <a:pt x="75" y="0"/>
                  </a:lnTo>
                  <a:lnTo>
                    <a:pt x="110" y="0"/>
                  </a:lnTo>
                  <a:lnTo>
                    <a:pt x="110" y="72"/>
                  </a:lnTo>
                  <a:cubicBezTo>
                    <a:pt x="110" y="112"/>
                    <a:pt x="90" y="132"/>
                    <a:pt x="54" y="132"/>
                  </a:cubicBezTo>
                  <a:cubicBezTo>
                    <a:pt x="18" y="132"/>
                    <a:pt x="0" y="112"/>
                    <a:pt x="0" y="71"/>
                  </a:cubicBezTo>
                  <a:lnTo>
                    <a:pt x="0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E41B24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9" name="ZoneTexte 38"/>
            <p:cNvSpPr txBox="1"/>
            <p:nvPr/>
          </p:nvSpPr>
          <p:spPr>
            <a:xfrm>
              <a:off x="7373493" y="5254722"/>
              <a:ext cx="755528" cy="369332"/>
            </a:xfrm>
            <a:prstGeom prst="rect">
              <a:avLst/>
            </a:prstGeom>
            <a:no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r>
                <a:rPr lang="pt-BR" sz="1600" b="1" dirty="0">
                  <a:solidFill>
                    <a:srgbClr val="FF0000"/>
                  </a:solidFill>
                </a:rPr>
                <a:t>Passif</a:t>
              </a:r>
              <a:r>
                <a:rPr lang="pt-BR" sz="1600" b="1" dirty="0"/>
                <a:t>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59234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  <p:custDataLst>
              <p:tags r:id="rId1"/>
            </p:custDataLst>
          </p:nvPr>
        </p:nvSpPr>
        <p:spPr>
          <a:xfrm>
            <a:off x="823913" y="1636920"/>
            <a:ext cx="7868548" cy="2719037"/>
          </a:xfrm>
        </p:spPr>
        <p:txBody>
          <a:bodyPr/>
          <a:lstStyle/>
          <a:p>
            <a:pPr>
              <a:spcAft>
                <a:spcPts val="400"/>
              </a:spcAft>
            </a:pPr>
            <a:r>
              <a:rPr dirty="0" smtClean="0"/>
              <a:t>De nombreux facteurs influent sur l</a:t>
            </a:r>
            <a:r>
              <a:rPr lang="fr-CA" dirty="0" smtClean="0"/>
              <a:t>’</a:t>
            </a:r>
            <a:r>
              <a:rPr dirty="0" err="1" smtClean="0"/>
              <a:t>actif</a:t>
            </a:r>
            <a:r>
              <a:rPr dirty="0" smtClean="0"/>
              <a:t> et le </a:t>
            </a:r>
            <a:r>
              <a:rPr dirty="0" err="1" smtClean="0"/>
              <a:t>passif</a:t>
            </a:r>
            <a:r>
              <a:rPr dirty="0" smtClean="0"/>
              <a:t> du</a:t>
            </a:r>
            <a:r>
              <a:rPr lang="fr-CA" dirty="0" smtClean="0"/>
              <a:t> </a:t>
            </a:r>
            <a:r>
              <a:rPr dirty="0" smtClean="0"/>
              <a:t>régime.</a:t>
            </a:r>
            <a:r>
              <a:rPr lang="fr-CA" dirty="0" smtClean="0"/>
              <a:t> </a:t>
            </a:r>
          </a:p>
          <a:p>
            <a:pPr>
              <a:spcAft>
                <a:spcPts val="400"/>
              </a:spcAft>
            </a:pPr>
            <a:r>
              <a:rPr dirty="0" smtClean="0"/>
              <a:t>Il y a notamment </a:t>
            </a:r>
            <a:r>
              <a:rPr lang="en-US" b="1" dirty="0"/>
              <a:t>le rendement des placements du régime, les </a:t>
            </a:r>
            <a:r>
              <a:rPr lang="en-US" b="1" dirty="0" err="1"/>
              <a:t>taux</a:t>
            </a:r>
            <a:r>
              <a:rPr lang="en-US" b="1" dirty="0"/>
              <a:t> </a:t>
            </a:r>
            <a:r>
              <a:rPr lang="en-US" b="1" dirty="0" err="1" smtClean="0"/>
              <a:t>d’intérêt</a:t>
            </a:r>
            <a:r>
              <a:rPr lang="en-US" b="1" dirty="0" smtClean="0"/>
              <a:t> </a:t>
            </a:r>
            <a:r>
              <a:rPr dirty="0" smtClean="0"/>
              <a:t>et</a:t>
            </a:r>
            <a:r>
              <a:rPr lang="en-US" b="1" dirty="0" smtClean="0"/>
              <a:t> </a:t>
            </a:r>
            <a:r>
              <a:rPr lang="en-US" b="1" dirty="0" err="1" smtClean="0"/>
              <a:t>l’espérance</a:t>
            </a:r>
            <a:r>
              <a:rPr lang="en-US" b="1" dirty="0" smtClean="0"/>
              <a:t> </a:t>
            </a:r>
            <a:r>
              <a:rPr lang="en-US" b="1" dirty="0"/>
              <a:t>de vie des participantes et des participants.</a:t>
            </a:r>
            <a:r>
              <a:rPr dirty="0" smtClean="0"/>
              <a:t> </a:t>
            </a:r>
            <a:endParaRPr lang="fr-CA" dirty="0" smtClean="0"/>
          </a:p>
          <a:p>
            <a:pPr>
              <a:spcAft>
                <a:spcPts val="400"/>
              </a:spcAft>
            </a:pPr>
            <a:r>
              <a:rPr dirty="0" smtClean="0"/>
              <a:t>L</a:t>
            </a:r>
            <a:r>
              <a:rPr lang="fr-CA" dirty="0" smtClean="0"/>
              <a:t>’</a:t>
            </a:r>
            <a:r>
              <a:rPr dirty="0" err="1" smtClean="0"/>
              <a:t>évaluation</a:t>
            </a:r>
            <a:r>
              <a:rPr dirty="0" smtClean="0"/>
              <a:t> tient compte de ces </a:t>
            </a:r>
            <a:r>
              <a:rPr dirty="0" err="1" smtClean="0"/>
              <a:t>facteurs</a:t>
            </a:r>
            <a:r>
              <a:rPr dirty="0" smtClean="0"/>
              <a:t> </a:t>
            </a:r>
            <a:r>
              <a:rPr lang="fr-CA" dirty="0" smtClean="0"/>
              <a:t/>
            </a:r>
            <a:br>
              <a:rPr lang="fr-CA" dirty="0" smtClean="0"/>
            </a:br>
            <a:r>
              <a:rPr dirty="0" smtClean="0"/>
              <a:t>et de nombreuses autres variables.</a:t>
            </a:r>
            <a:r>
              <a:rPr lang="fr-CA" dirty="0" smtClean="0"/>
              <a:t> </a:t>
            </a:r>
            <a:endParaRPr dirty="0" smtClean="0"/>
          </a:p>
          <a:p>
            <a:pPr>
              <a:spcAft>
                <a:spcPts val="400"/>
              </a:spcAft>
            </a:pP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  <p:custDataLst>
              <p:tags r:id="rId2"/>
            </p:custDataLst>
          </p:nvPr>
        </p:nvSpPr>
        <p:spPr>
          <a:xfrm>
            <a:off x="542924" y="758075"/>
            <a:ext cx="7910103" cy="557212"/>
          </a:xfrm>
        </p:spPr>
        <p:txBody>
          <a:bodyPr/>
          <a:lstStyle/>
          <a:p>
            <a:r>
              <a:rPr dirty="0" smtClean="0"/>
              <a:t>Facteurs qui influent sur l</a:t>
            </a:r>
            <a:r>
              <a:rPr lang="fr-CA" dirty="0" smtClean="0"/>
              <a:t>’</a:t>
            </a:r>
            <a:r>
              <a:rPr dirty="0" err="1" smtClean="0"/>
              <a:t>actif</a:t>
            </a:r>
            <a:r>
              <a:rPr dirty="0" smtClean="0"/>
              <a:t> et le passif</a:t>
            </a:r>
            <a:endParaRPr lang="fr-CA" dirty="0"/>
          </a:p>
        </p:txBody>
      </p:sp>
      <p:sp>
        <p:nvSpPr>
          <p:cNvPr id="5" name="Title 5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558646" y="415524"/>
            <a:ext cx="2160462" cy="278818"/>
          </a:xfrm>
          <a:prstGeom prst="rect">
            <a:avLst/>
          </a:prstGeom>
        </p:spPr>
        <p:txBody>
          <a:bodyPr vert="horz"/>
          <a:lstStyle>
            <a:lvl1pPr algn="l" defTabSz="457200" rtl="0" eaLnBrk="1" latinLnBrk="0" hangingPunct="1">
              <a:spcBef>
                <a:spcPct val="0"/>
              </a:spcBef>
              <a:buNone/>
              <a:defRPr sz="1000" b="1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dist"/>
            <a:r>
              <a:rPr dirty="0" smtClean="0"/>
              <a:t>ÉVALUATION ACTUARIELLE</a:t>
            </a:r>
            <a:endParaRPr lang="fr-CA" dirty="0"/>
          </a:p>
        </p:txBody>
      </p:sp>
      <p:sp>
        <p:nvSpPr>
          <p:cNvPr id="6" name="TextBox 5"/>
          <p:cNvSpPr txBox="1"/>
          <p:nvPr>
            <p:custDataLst>
              <p:tags r:id="rId4"/>
            </p:custDataLst>
          </p:nvPr>
        </p:nvSpPr>
        <p:spPr>
          <a:xfrm>
            <a:off x="6543508" y="414120"/>
            <a:ext cx="20431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 smtClean="0">
                <a:solidFill>
                  <a:srgbClr val="FFFFFF"/>
                </a:solidFill>
              </a:rPr>
              <a:t>4</a:t>
            </a:r>
            <a:endParaRPr lang="fr-CA" sz="1000" b="1" dirty="0">
              <a:solidFill>
                <a:srgbClr val="FFFFFF"/>
              </a:solidFill>
            </a:endParaRPr>
          </a:p>
        </p:txBody>
      </p:sp>
      <p:sp>
        <p:nvSpPr>
          <p:cNvPr id="12" name="AutoShape 2"/>
          <p:cNvSpPr>
            <a:spLocks noChangeAspect="1" noChangeArrowheads="1" noTextEdit="1"/>
          </p:cNvSpPr>
          <p:nvPr/>
        </p:nvSpPr>
        <p:spPr bwMode="auto">
          <a:xfrm>
            <a:off x="6132513" y="3635375"/>
            <a:ext cx="2276475" cy="210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grpSp>
        <p:nvGrpSpPr>
          <p:cNvPr id="11" name="Group 10"/>
          <p:cNvGrpSpPr/>
          <p:nvPr/>
        </p:nvGrpSpPr>
        <p:grpSpPr>
          <a:xfrm>
            <a:off x="6087574" y="3662363"/>
            <a:ext cx="2311889" cy="2054225"/>
            <a:chOff x="6087574" y="3662363"/>
            <a:chExt cx="2311889" cy="2054225"/>
          </a:xfrm>
        </p:grpSpPr>
        <p:sp>
          <p:nvSpPr>
            <p:cNvPr id="15" name="Freeform 6"/>
            <p:cNvSpPr>
              <a:spLocks/>
            </p:cNvSpPr>
            <p:nvPr/>
          </p:nvSpPr>
          <p:spPr bwMode="auto">
            <a:xfrm>
              <a:off x="6165851" y="4718050"/>
              <a:ext cx="993775" cy="998538"/>
            </a:xfrm>
            <a:custGeom>
              <a:avLst/>
              <a:gdLst>
                <a:gd name="T0" fmla="*/ 670 w 670"/>
                <a:gd name="T1" fmla="*/ 335 h 670"/>
                <a:gd name="T2" fmla="*/ 670 w 670"/>
                <a:gd name="T3" fmla="*/ 335 h 670"/>
                <a:gd name="T4" fmla="*/ 335 w 670"/>
                <a:gd name="T5" fmla="*/ 670 h 670"/>
                <a:gd name="T6" fmla="*/ 0 w 670"/>
                <a:gd name="T7" fmla="*/ 335 h 670"/>
                <a:gd name="T8" fmla="*/ 335 w 670"/>
                <a:gd name="T9" fmla="*/ 0 h 670"/>
                <a:gd name="T10" fmla="*/ 670 w 670"/>
                <a:gd name="T11" fmla="*/ 335 h 670"/>
                <a:gd name="T12" fmla="*/ 670 w 670"/>
                <a:gd name="T13" fmla="*/ 335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0" h="670">
                  <a:moveTo>
                    <a:pt x="670" y="335"/>
                  </a:moveTo>
                  <a:lnTo>
                    <a:pt x="670" y="335"/>
                  </a:lnTo>
                  <a:cubicBezTo>
                    <a:pt x="670" y="520"/>
                    <a:pt x="520" y="670"/>
                    <a:pt x="335" y="670"/>
                  </a:cubicBezTo>
                  <a:cubicBezTo>
                    <a:pt x="150" y="670"/>
                    <a:pt x="0" y="520"/>
                    <a:pt x="0" y="335"/>
                  </a:cubicBezTo>
                  <a:cubicBezTo>
                    <a:pt x="0" y="150"/>
                    <a:pt x="150" y="0"/>
                    <a:pt x="335" y="0"/>
                  </a:cubicBezTo>
                  <a:cubicBezTo>
                    <a:pt x="520" y="0"/>
                    <a:pt x="670" y="150"/>
                    <a:pt x="670" y="335"/>
                  </a:cubicBezTo>
                  <a:lnTo>
                    <a:pt x="670" y="335"/>
                  </a:lnTo>
                  <a:close/>
                </a:path>
              </a:pathLst>
            </a:custGeom>
            <a:noFill/>
            <a:ln w="68263" cap="flat">
              <a:solidFill>
                <a:srgbClr val="B944A8">
                  <a:alpha val="8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9" name="Rectangle 8"/>
            <p:cNvSpPr/>
            <p:nvPr/>
          </p:nvSpPr>
          <p:spPr>
            <a:xfrm>
              <a:off x="6087574" y="4896907"/>
              <a:ext cx="1150882" cy="6343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1400"/>
                </a:lnSpc>
              </a:pPr>
              <a:r>
                <a:rPr lang="pt-BR" sz="1300" b="1" spc="-40" dirty="0">
                  <a:solidFill>
                    <a:srgbClr val="B944A9"/>
                  </a:solidFill>
                </a:rPr>
                <a:t>Rendement des placements</a:t>
              </a:r>
            </a:p>
          </p:txBody>
        </p:sp>
        <p:sp>
          <p:nvSpPr>
            <p:cNvPr id="13" name="Freeform 4"/>
            <p:cNvSpPr>
              <a:spLocks/>
            </p:cNvSpPr>
            <p:nvPr/>
          </p:nvSpPr>
          <p:spPr bwMode="auto">
            <a:xfrm>
              <a:off x="6789738" y="3662363"/>
              <a:ext cx="993775" cy="998538"/>
            </a:xfrm>
            <a:custGeom>
              <a:avLst/>
              <a:gdLst>
                <a:gd name="T0" fmla="*/ 670 w 670"/>
                <a:gd name="T1" fmla="*/ 335 h 670"/>
                <a:gd name="T2" fmla="*/ 670 w 670"/>
                <a:gd name="T3" fmla="*/ 335 h 670"/>
                <a:gd name="T4" fmla="*/ 335 w 670"/>
                <a:gd name="T5" fmla="*/ 670 h 670"/>
                <a:gd name="T6" fmla="*/ 0 w 670"/>
                <a:gd name="T7" fmla="*/ 335 h 670"/>
                <a:gd name="T8" fmla="*/ 335 w 670"/>
                <a:gd name="T9" fmla="*/ 0 h 670"/>
                <a:gd name="T10" fmla="*/ 670 w 670"/>
                <a:gd name="T11" fmla="*/ 335 h 670"/>
                <a:gd name="T12" fmla="*/ 670 w 670"/>
                <a:gd name="T13" fmla="*/ 335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0" h="670">
                  <a:moveTo>
                    <a:pt x="670" y="335"/>
                  </a:moveTo>
                  <a:lnTo>
                    <a:pt x="670" y="335"/>
                  </a:lnTo>
                  <a:cubicBezTo>
                    <a:pt x="670" y="520"/>
                    <a:pt x="520" y="670"/>
                    <a:pt x="335" y="670"/>
                  </a:cubicBezTo>
                  <a:cubicBezTo>
                    <a:pt x="150" y="670"/>
                    <a:pt x="0" y="520"/>
                    <a:pt x="0" y="335"/>
                  </a:cubicBezTo>
                  <a:cubicBezTo>
                    <a:pt x="0" y="150"/>
                    <a:pt x="150" y="0"/>
                    <a:pt x="335" y="0"/>
                  </a:cubicBezTo>
                  <a:cubicBezTo>
                    <a:pt x="520" y="0"/>
                    <a:pt x="670" y="150"/>
                    <a:pt x="670" y="335"/>
                  </a:cubicBezTo>
                  <a:lnTo>
                    <a:pt x="670" y="335"/>
                  </a:lnTo>
                  <a:close/>
                </a:path>
              </a:pathLst>
            </a:custGeom>
            <a:noFill/>
            <a:ln w="68263" cap="flat">
              <a:solidFill>
                <a:srgbClr val="EE8E3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5"/>
            <p:cNvSpPr>
              <a:spLocks noEditPoints="1"/>
            </p:cNvSpPr>
            <p:nvPr/>
          </p:nvSpPr>
          <p:spPr bwMode="auto">
            <a:xfrm>
              <a:off x="6996113" y="3883025"/>
              <a:ext cx="582613" cy="579438"/>
            </a:xfrm>
            <a:custGeom>
              <a:avLst/>
              <a:gdLst>
                <a:gd name="T0" fmla="*/ 337 w 393"/>
                <a:gd name="T1" fmla="*/ 287 h 389"/>
                <a:gd name="T2" fmla="*/ 330 w 393"/>
                <a:gd name="T3" fmla="*/ 243 h 389"/>
                <a:gd name="T4" fmla="*/ 307 w 393"/>
                <a:gd name="T5" fmla="*/ 230 h 389"/>
                <a:gd name="T6" fmla="*/ 286 w 393"/>
                <a:gd name="T7" fmla="*/ 243 h 389"/>
                <a:gd name="T8" fmla="*/ 279 w 393"/>
                <a:gd name="T9" fmla="*/ 286 h 389"/>
                <a:gd name="T10" fmla="*/ 286 w 393"/>
                <a:gd name="T11" fmla="*/ 333 h 389"/>
                <a:gd name="T12" fmla="*/ 308 w 393"/>
                <a:gd name="T13" fmla="*/ 344 h 389"/>
                <a:gd name="T14" fmla="*/ 331 w 393"/>
                <a:gd name="T15" fmla="*/ 331 h 389"/>
                <a:gd name="T16" fmla="*/ 337 w 393"/>
                <a:gd name="T17" fmla="*/ 287 h 389"/>
                <a:gd name="T18" fmla="*/ 393 w 393"/>
                <a:gd name="T19" fmla="*/ 285 h 389"/>
                <a:gd name="T20" fmla="*/ 373 w 393"/>
                <a:gd name="T21" fmla="*/ 357 h 389"/>
                <a:gd name="T22" fmla="*/ 306 w 393"/>
                <a:gd name="T23" fmla="*/ 384 h 389"/>
                <a:gd name="T24" fmla="*/ 240 w 393"/>
                <a:gd name="T25" fmla="*/ 357 h 389"/>
                <a:gd name="T26" fmla="*/ 222 w 393"/>
                <a:gd name="T27" fmla="*/ 288 h 389"/>
                <a:gd name="T28" fmla="*/ 242 w 393"/>
                <a:gd name="T29" fmla="*/ 218 h 389"/>
                <a:gd name="T30" fmla="*/ 309 w 393"/>
                <a:gd name="T31" fmla="*/ 190 h 389"/>
                <a:gd name="T32" fmla="*/ 376 w 393"/>
                <a:gd name="T33" fmla="*/ 218 h 389"/>
                <a:gd name="T34" fmla="*/ 393 w 393"/>
                <a:gd name="T35" fmla="*/ 285 h 389"/>
                <a:gd name="T36" fmla="*/ 114 w 393"/>
                <a:gd name="T37" fmla="*/ 103 h 389"/>
                <a:gd name="T38" fmla="*/ 107 w 393"/>
                <a:gd name="T39" fmla="*/ 58 h 389"/>
                <a:gd name="T40" fmla="*/ 85 w 393"/>
                <a:gd name="T41" fmla="*/ 45 h 389"/>
                <a:gd name="T42" fmla="*/ 63 w 393"/>
                <a:gd name="T43" fmla="*/ 58 h 389"/>
                <a:gd name="T44" fmla="*/ 56 w 393"/>
                <a:gd name="T45" fmla="*/ 102 h 389"/>
                <a:gd name="T46" fmla="*/ 64 w 393"/>
                <a:gd name="T47" fmla="*/ 148 h 389"/>
                <a:gd name="T48" fmla="*/ 86 w 393"/>
                <a:gd name="T49" fmla="*/ 159 h 389"/>
                <a:gd name="T50" fmla="*/ 108 w 393"/>
                <a:gd name="T51" fmla="*/ 146 h 389"/>
                <a:gd name="T52" fmla="*/ 114 w 393"/>
                <a:gd name="T53" fmla="*/ 103 h 389"/>
                <a:gd name="T54" fmla="*/ 93 w 393"/>
                <a:gd name="T55" fmla="*/ 377 h 389"/>
                <a:gd name="T56" fmla="*/ 81 w 393"/>
                <a:gd name="T57" fmla="*/ 386 h 389"/>
                <a:gd name="T58" fmla="*/ 57 w 393"/>
                <a:gd name="T59" fmla="*/ 389 h 389"/>
                <a:gd name="T60" fmla="*/ 34 w 393"/>
                <a:gd name="T61" fmla="*/ 384 h 389"/>
                <a:gd name="T62" fmla="*/ 36 w 393"/>
                <a:gd name="T63" fmla="*/ 372 h 389"/>
                <a:gd name="T64" fmla="*/ 304 w 393"/>
                <a:gd name="T65" fmla="*/ 6 h 389"/>
                <a:gd name="T66" fmla="*/ 320 w 393"/>
                <a:gd name="T67" fmla="*/ 1 h 389"/>
                <a:gd name="T68" fmla="*/ 349 w 393"/>
                <a:gd name="T69" fmla="*/ 1 h 389"/>
                <a:gd name="T70" fmla="*/ 359 w 393"/>
                <a:gd name="T71" fmla="*/ 10 h 389"/>
                <a:gd name="T72" fmla="*/ 93 w 393"/>
                <a:gd name="T73" fmla="*/ 377 h 389"/>
                <a:gd name="T74" fmla="*/ 171 w 393"/>
                <a:gd name="T75" fmla="*/ 101 h 389"/>
                <a:gd name="T76" fmla="*/ 150 w 393"/>
                <a:gd name="T77" fmla="*/ 173 h 389"/>
                <a:gd name="T78" fmla="*/ 84 w 393"/>
                <a:gd name="T79" fmla="*/ 200 h 389"/>
                <a:gd name="T80" fmla="*/ 18 w 393"/>
                <a:gd name="T81" fmla="*/ 173 h 389"/>
                <a:gd name="T82" fmla="*/ 0 w 393"/>
                <a:gd name="T83" fmla="*/ 103 h 389"/>
                <a:gd name="T84" fmla="*/ 20 w 393"/>
                <a:gd name="T85" fmla="*/ 33 h 389"/>
                <a:gd name="T86" fmla="*/ 86 w 393"/>
                <a:gd name="T87" fmla="*/ 5 h 389"/>
                <a:gd name="T88" fmla="*/ 154 w 393"/>
                <a:gd name="T89" fmla="*/ 34 h 389"/>
                <a:gd name="T90" fmla="*/ 171 w 393"/>
                <a:gd name="T91" fmla="*/ 101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93" h="389">
                  <a:moveTo>
                    <a:pt x="337" y="287"/>
                  </a:moveTo>
                  <a:lnTo>
                    <a:pt x="337" y="287"/>
                  </a:lnTo>
                  <a:cubicBezTo>
                    <a:pt x="337" y="277"/>
                    <a:pt x="336" y="268"/>
                    <a:pt x="335" y="261"/>
                  </a:cubicBezTo>
                  <a:cubicBezTo>
                    <a:pt x="334" y="253"/>
                    <a:pt x="332" y="248"/>
                    <a:pt x="330" y="243"/>
                  </a:cubicBezTo>
                  <a:cubicBezTo>
                    <a:pt x="328" y="238"/>
                    <a:pt x="325" y="235"/>
                    <a:pt x="321" y="233"/>
                  </a:cubicBezTo>
                  <a:cubicBezTo>
                    <a:pt x="317" y="231"/>
                    <a:pt x="312" y="230"/>
                    <a:pt x="307" y="230"/>
                  </a:cubicBezTo>
                  <a:cubicBezTo>
                    <a:pt x="303" y="230"/>
                    <a:pt x="298" y="231"/>
                    <a:pt x="295" y="233"/>
                  </a:cubicBezTo>
                  <a:cubicBezTo>
                    <a:pt x="291" y="235"/>
                    <a:pt x="288" y="238"/>
                    <a:pt x="286" y="243"/>
                  </a:cubicBezTo>
                  <a:cubicBezTo>
                    <a:pt x="283" y="247"/>
                    <a:pt x="282" y="253"/>
                    <a:pt x="280" y="260"/>
                  </a:cubicBezTo>
                  <a:cubicBezTo>
                    <a:pt x="279" y="267"/>
                    <a:pt x="279" y="276"/>
                    <a:pt x="279" y="286"/>
                  </a:cubicBezTo>
                  <a:cubicBezTo>
                    <a:pt x="279" y="298"/>
                    <a:pt x="279" y="307"/>
                    <a:pt x="281" y="315"/>
                  </a:cubicBezTo>
                  <a:cubicBezTo>
                    <a:pt x="282" y="323"/>
                    <a:pt x="284" y="328"/>
                    <a:pt x="286" y="333"/>
                  </a:cubicBezTo>
                  <a:cubicBezTo>
                    <a:pt x="289" y="337"/>
                    <a:pt x="292" y="340"/>
                    <a:pt x="296" y="342"/>
                  </a:cubicBezTo>
                  <a:cubicBezTo>
                    <a:pt x="299" y="343"/>
                    <a:pt x="303" y="344"/>
                    <a:pt x="308" y="344"/>
                  </a:cubicBezTo>
                  <a:cubicBezTo>
                    <a:pt x="314" y="344"/>
                    <a:pt x="318" y="343"/>
                    <a:pt x="322" y="341"/>
                  </a:cubicBezTo>
                  <a:cubicBezTo>
                    <a:pt x="325" y="338"/>
                    <a:pt x="328" y="335"/>
                    <a:pt x="331" y="331"/>
                  </a:cubicBezTo>
                  <a:cubicBezTo>
                    <a:pt x="333" y="326"/>
                    <a:pt x="334" y="320"/>
                    <a:pt x="335" y="313"/>
                  </a:cubicBezTo>
                  <a:cubicBezTo>
                    <a:pt x="336" y="306"/>
                    <a:pt x="337" y="297"/>
                    <a:pt x="337" y="287"/>
                  </a:cubicBezTo>
                  <a:close/>
                  <a:moveTo>
                    <a:pt x="393" y="285"/>
                  </a:moveTo>
                  <a:lnTo>
                    <a:pt x="393" y="285"/>
                  </a:lnTo>
                  <a:cubicBezTo>
                    <a:pt x="393" y="300"/>
                    <a:pt x="391" y="314"/>
                    <a:pt x="388" y="326"/>
                  </a:cubicBezTo>
                  <a:cubicBezTo>
                    <a:pt x="385" y="338"/>
                    <a:pt x="380" y="349"/>
                    <a:pt x="373" y="357"/>
                  </a:cubicBezTo>
                  <a:cubicBezTo>
                    <a:pt x="366" y="366"/>
                    <a:pt x="357" y="372"/>
                    <a:pt x="346" y="377"/>
                  </a:cubicBezTo>
                  <a:cubicBezTo>
                    <a:pt x="335" y="382"/>
                    <a:pt x="322" y="384"/>
                    <a:pt x="306" y="384"/>
                  </a:cubicBezTo>
                  <a:cubicBezTo>
                    <a:pt x="290" y="384"/>
                    <a:pt x="277" y="382"/>
                    <a:pt x="266" y="377"/>
                  </a:cubicBezTo>
                  <a:cubicBezTo>
                    <a:pt x="255" y="372"/>
                    <a:pt x="246" y="366"/>
                    <a:pt x="240" y="357"/>
                  </a:cubicBezTo>
                  <a:cubicBezTo>
                    <a:pt x="234" y="349"/>
                    <a:pt x="229" y="339"/>
                    <a:pt x="226" y="327"/>
                  </a:cubicBezTo>
                  <a:cubicBezTo>
                    <a:pt x="224" y="315"/>
                    <a:pt x="222" y="302"/>
                    <a:pt x="222" y="288"/>
                  </a:cubicBezTo>
                  <a:cubicBezTo>
                    <a:pt x="222" y="273"/>
                    <a:pt x="224" y="260"/>
                    <a:pt x="227" y="249"/>
                  </a:cubicBezTo>
                  <a:cubicBezTo>
                    <a:pt x="230" y="237"/>
                    <a:pt x="235" y="226"/>
                    <a:pt x="242" y="218"/>
                  </a:cubicBezTo>
                  <a:cubicBezTo>
                    <a:pt x="249" y="209"/>
                    <a:pt x="258" y="202"/>
                    <a:pt x="269" y="197"/>
                  </a:cubicBezTo>
                  <a:cubicBezTo>
                    <a:pt x="280" y="192"/>
                    <a:pt x="293" y="190"/>
                    <a:pt x="309" y="190"/>
                  </a:cubicBezTo>
                  <a:cubicBezTo>
                    <a:pt x="326" y="190"/>
                    <a:pt x="340" y="192"/>
                    <a:pt x="351" y="198"/>
                  </a:cubicBezTo>
                  <a:cubicBezTo>
                    <a:pt x="361" y="203"/>
                    <a:pt x="370" y="210"/>
                    <a:pt x="376" y="218"/>
                  </a:cubicBezTo>
                  <a:cubicBezTo>
                    <a:pt x="383" y="227"/>
                    <a:pt x="387" y="237"/>
                    <a:pt x="389" y="249"/>
                  </a:cubicBezTo>
                  <a:cubicBezTo>
                    <a:pt x="392" y="261"/>
                    <a:pt x="393" y="273"/>
                    <a:pt x="393" y="285"/>
                  </a:cubicBezTo>
                  <a:close/>
                  <a:moveTo>
                    <a:pt x="114" y="103"/>
                  </a:moveTo>
                  <a:lnTo>
                    <a:pt x="114" y="103"/>
                  </a:lnTo>
                  <a:cubicBezTo>
                    <a:pt x="114" y="92"/>
                    <a:pt x="114" y="84"/>
                    <a:pt x="113" y="76"/>
                  </a:cubicBezTo>
                  <a:cubicBezTo>
                    <a:pt x="111" y="69"/>
                    <a:pt x="110" y="63"/>
                    <a:pt x="107" y="58"/>
                  </a:cubicBezTo>
                  <a:cubicBezTo>
                    <a:pt x="105" y="54"/>
                    <a:pt x="102" y="51"/>
                    <a:pt x="98" y="48"/>
                  </a:cubicBezTo>
                  <a:cubicBezTo>
                    <a:pt x="94" y="46"/>
                    <a:pt x="90" y="45"/>
                    <a:pt x="85" y="45"/>
                  </a:cubicBezTo>
                  <a:cubicBezTo>
                    <a:pt x="80" y="45"/>
                    <a:pt x="76" y="46"/>
                    <a:pt x="72" y="48"/>
                  </a:cubicBezTo>
                  <a:cubicBezTo>
                    <a:pt x="69" y="50"/>
                    <a:pt x="66" y="54"/>
                    <a:pt x="63" y="58"/>
                  </a:cubicBezTo>
                  <a:cubicBezTo>
                    <a:pt x="61" y="62"/>
                    <a:pt x="59" y="68"/>
                    <a:pt x="58" y="75"/>
                  </a:cubicBezTo>
                  <a:cubicBezTo>
                    <a:pt x="57" y="83"/>
                    <a:pt x="56" y="91"/>
                    <a:pt x="56" y="102"/>
                  </a:cubicBezTo>
                  <a:cubicBezTo>
                    <a:pt x="56" y="113"/>
                    <a:pt x="57" y="123"/>
                    <a:pt x="58" y="130"/>
                  </a:cubicBezTo>
                  <a:cubicBezTo>
                    <a:pt x="60" y="138"/>
                    <a:pt x="62" y="144"/>
                    <a:pt x="64" y="148"/>
                  </a:cubicBezTo>
                  <a:cubicBezTo>
                    <a:pt x="67" y="152"/>
                    <a:pt x="70" y="155"/>
                    <a:pt x="73" y="157"/>
                  </a:cubicBezTo>
                  <a:cubicBezTo>
                    <a:pt x="77" y="159"/>
                    <a:pt x="81" y="159"/>
                    <a:pt x="86" y="159"/>
                  </a:cubicBezTo>
                  <a:cubicBezTo>
                    <a:pt x="91" y="159"/>
                    <a:pt x="96" y="158"/>
                    <a:pt x="99" y="156"/>
                  </a:cubicBezTo>
                  <a:cubicBezTo>
                    <a:pt x="103" y="154"/>
                    <a:pt x="106" y="151"/>
                    <a:pt x="108" y="146"/>
                  </a:cubicBezTo>
                  <a:cubicBezTo>
                    <a:pt x="110" y="141"/>
                    <a:pt x="112" y="136"/>
                    <a:pt x="113" y="128"/>
                  </a:cubicBezTo>
                  <a:cubicBezTo>
                    <a:pt x="114" y="121"/>
                    <a:pt x="114" y="113"/>
                    <a:pt x="114" y="103"/>
                  </a:cubicBezTo>
                  <a:close/>
                  <a:moveTo>
                    <a:pt x="93" y="377"/>
                  </a:moveTo>
                  <a:lnTo>
                    <a:pt x="93" y="377"/>
                  </a:lnTo>
                  <a:cubicBezTo>
                    <a:pt x="91" y="380"/>
                    <a:pt x="89" y="381"/>
                    <a:pt x="88" y="383"/>
                  </a:cubicBezTo>
                  <a:cubicBezTo>
                    <a:pt x="86" y="384"/>
                    <a:pt x="84" y="385"/>
                    <a:pt x="81" y="386"/>
                  </a:cubicBezTo>
                  <a:cubicBezTo>
                    <a:pt x="78" y="387"/>
                    <a:pt x="75" y="388"/>
                    <a:pt x="71" y="388"/>
                  </a:cubicBezTo>
                  <a:cubicBezTo>
                    <a:pt x="67" y="389"/>
                    <a:pt x="63" y="389"/>
                    <a:pt x="57" y="389"/>
                  </a:cubicBezTo>
                  <a:cubicBezTo>
                    <a:pt x="51" y="389"/>
                    <a:pt x="46" y="389"/>
                    <a:pt x="42" y="388"/>
                  </a:cubicBezTo>
                  <a:cubicBezTo>
                    <a:pt x="39" y="387"/>
                    <a:pt x="36" y="386"/>
                    <a:pt x="34" y="384"/>
                  </a:cubicBezTo>
                  <a:cubicBezTo>
                    <a:pt x="33" y="383"/>
                    <a:pt x="32" y="381"/>
                    <a:pt x="32" y="379"/>
                  </a:cubicBezTo>
                  <a:cubicBezTo>
                    <a:pt x="33" y="377"/>
                    <a:pt x="34" y="375"/>
                    <a:pt x="36" y="372"/>
                  </a:cubicBezTo>
                  <a:lnTo>
                    <a:pt x="299" y="12"/>
                  </a:lnTo>
                  <a:cubicBezTo>
                    <a:pt x="300" y="10"/>
                    <a:pt x="302" y="8"/>
                    <a:pt x="304" y="6"/>
                  </a:cubicBezTo>
                  <a:cubicBezTo>
                    <a:pt x="306" y="5"/>
                    <a:pt x="308" y="4"/>
                    <a:pt x="311" y="3"/>
                  </a:cubicBezTo>
                  <a:cubicBezTo>
                    <a:pt x="313" y="2"/>
                    <a:pt x="317" y="1"/>
                    <a:pt x="320" y="1"/>
                  </a:cubicBezTo>
                  <a:cubicBezTo>
                    <a:pt x="324" y="0"/>
                    <a:pt x="329" y="0"/>
                    <a:pt x="334" y="0"/>
                  </a:cubicBezTo>
                  <a:cubicBezTo>
                    <a:pt x="341" y="0"/>
                    <a:pt x="346" y="0"/>
                    <a:pt x="349" y="1"/>
                  </a:cubicBezTo>
                  <a:cubicBezTo>
                    <a:pt x="353" y="2"/>
                    <a:pt x="356" y="3"/>
                    <a:pt x="357" y="5"/>
                  </a:cubicBezTo>
                  <a:cubicBezTo>
                    <a:pt x="359" y="6"/>
                    <a:pt x="360" y="8"/>
                    <a:pt x="359" y="10"/>
                  </a:cubicBezTo>
                  <a:cubicBezTo>
                    <a:pt x="359" y="12"/>
                    <a:pt x="358" y="14"/>
                    <a:pt x="356" y="17"/>
                  </a:cubicBezTo>
                  <a:lnTo>
                    <a:pt x="93" y="377"/>
                  </a:lnTo>
                  <a:close/>
                  <a:moveTo>
                    <a:pt x="171" y="101"/>
                  </a:moveTo>
                  <a:lnTo>
                    <a:pt x="171" y="101"/>
                  </a:lnTo>
                  <a:cubicBezTo>
                    <a:pt x="171" y="116"/>
                    <a:pt x="169" y="130"/>
                    <a:pt x="166" y="142"/>
                  </a:cubicBezTo>
                  <a:cubicBezTo>
                    <a:pt x="162" y="154"/>
                    <a:pt x="157" y="164"/>
                    <a:pt x="150" y="173"/>
                  </a:cubicBezTo>
                  <a:cubicBezTo>
                    <a:pt x="143" y="181"/>
                    <a:pt x="134" y="188"/>
                    <a:pt x="123" y="192"/>
                  </a:cubicBezTo>
                  <a:cubicBezTo>
                    <a:pt x="112" y="197"/>
                    <a:pt x="99" y="200"/>
                    <a:pt x="84" y="200"/>
                  </a:cubicBezTo>
                  <a:cubicBezTo>
                    <a:pt x="68" y="200"/>
                    <a:pt x="54" y="197"/>
                    <a:pt x="43" y="192"/>
                  </a:cubicBezTo>
                  <a:cubicBezTo>
                    <a:pt x="33" y="188"/>
                    <a:pt x="24" y="181"/>
                    <a:pt x="18" y="173"/>
                  </a:cubicBezTo>
                  <a:cubicBezTo>
                    <a:pt x="11" y="164"/>
                    <a:pt x="7" y="154"/>
                    <a:pt x="4" y="142"/>
                  </a:cubicBezTo>
                  <a:cubicBezTo>
                    <a:pt x="1" y="131"/>
                    <a:pt x="0" y="117"/>
                    <a:pt x="0" y="103"/>
                  </a:cubicBezTo>
                  <a:cubicBezTo>
                    <a:pt x="0" y="89"/>
                    <a:pt x="1" y="76"/>
                    <a:pt x="5" y="64"/>
                  </a:cubicBezTo>
                  <a:cubicBezTo>
                    <a:pt x="8" y="52"/>
                    <a:pt x="13" y="42"/>
                    <a:pt x="20" y="33"/>
                  </a:cubicBezTo>
                  <a:cubicBezTo>
                    <a:pt x="27" y="24"/>
                    <a:pt x="36" y="18"/>
                    <a:pt x="47" y="13"/>
                  </a:cubicBezTo>
                  <a:cubicBezTo>
                    <a:pt x="58" y="8"/>
                    <a:pt x="71" y="5"/>
                    <a:pt x="86" y="5"/>
                  </a:cubicBezTo>
                  <a:cubicBezTo>
                    <a:pt x="103" y="5"/>
                    <a:pt x="117" y="8"/>
                    <a:pt x="128" y="13"/>
                  </a:cubicBezTo>
                  <a:cubicBezTo>
                    <a:pt x="139" y="18"/>
                    <a:pt x="148" y="25"/>
                    <a:pt x="154" y="34"/>
                  </a:cubicBezTo>
                  <a:cubicBezTo>
                    <a:pt x="160" y="43"/>
                    <a:pt x="165" y="53"/>
                    <a:pt x="167" y="64"/>
                  </a:cubicBezTo>
                  <a:cubicBezTo>
                    <a:pt x="169" y="76"/>
                    <a:pt x="171" y="88"/>
                    <a:pt x="171" y="101"/>
                  </a:cubicBezTo>
                  <a:close/>
                </a:path>
              </a:pathLst>
            </a:custGeom>
            <a:solidFill>
              <a:srgbClr val="E96F14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7623176" y="4818063"/>
              <a:ext cx="530225" cy="754062"/>
              <a:chOff x="7623176" y="4818063"/>
              <a:chExt cx="530225" cy="754062"/>
            </a:xfrm>
          </p:grpSpPr>
          <p:sp>
            <p:nvSpPr>
              <p:cNvPr id="20" name="Freeform 11"/>
              <p:cNvSpPr>
                <a:spLocks/>
              </p:cNvSpPr>
              <p:nvPr/>
            </p:nvSpPr>
            <p:spPr bwMode="auto">
              <a:xfrm>
                <a:off x="7956551" y="4818063"/>
                <a:ext cx="161925" cy="163513"/>
              </a:xfrm>
              <a:custGeom>
                <a:avLst/>
                <a:gdLst>
                  <a:gd name="T0" fmla="*/ 54 w 109"/>
                  <a:gd name="T1" fmla="*/ 109 h 109"/>
                  <a:gd name="T2" fmla="*/ 54 w 109"/>
                  <a:gd name="T3" fmla="*/ 109 h 109"/>
                  <a:gd name="T4" fmla="*/ 109 w 109"/>
                  <a:gd name="T5" fmla="*/ 60 h 109"/>
                  <a:gd name="T6" fmla="*/ 54 w 109"/>
                  <a:gd name="T7" fmla="*/ 11 h 109"/>
                  <a:gd name="T8" fmla="*/ 54 w 109"/>
                  <a:gd name="T9" fmla="*/ 11 h 109"/>
                  <a:gd name="T10" fmla="*/ 33 w 109"/>
                  <a:gd name="T11" fmla="*/ 0 h 109"/>
                  <a:gd name="T12" fmla="*/ 5 w 109"/>
                  <a:gd name="T13" fmla="*/ 27 h 109"/>
                  <a:gd name="T14" fmla="*/ 7 w 109"/>
                  <a:gd name="T15" fmla="*/ 36 h 109"/>
                  <a:gd name="T16" fmla="*/ 0 w 109"/>
                  <a:gd name="T17" fmla="*/ 60 h 109"/>
                  <a:gd name="T18" fmla="*/ 54 w 109"/>
                  <a:gd name="T19" fmla="*/ 109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9" h="109">
                    <a:moveTo>
                      <a:pt x="54" y="109"/>
                    </a:moveTo>
                    <a:lnTo>
                      <a:pt x="54" y="109"/>
                    </a:lnTo>
                    <a:cubicBezTo>
                      <a:pt x="84" y="109"/>
                      <a:pt x="109" y="87"/>
                      <a:pt x="109" y="60"/>
                    </a:cubicBezTo>
                    <a:cubicBezTo>
                      <a:pt x="109" y="33"/>
                      <a:pt x="84" y="11"/>
                      <a:pt x="54" y="11"/>
                    </a:cubicBezTo>
                    <a:cubicBezTo>
                      <a:pt x="54" y="11"/>
                      <a:pt x="54" y="11"/>
                      <a:pt x="54" y="11"/>
                    </a:cubicBezTo>
                    <a:cubicBezTo>
                      <a:pt x="49" y="4"/>
                      <a:pt x="41" y="0"/>
                      <a:pt x="33" y="0"/>
                    </a:cubicBezTo>
                    <a:cubicBezTo>
                      <a:pt x="17" y="0"/>
                      <a:pt x="5" y="12"/>
                      <a:pt x="5" y="27"/>
                    </a:cubicBezTo>
                    <a:cubicBezTo>
                      <a:pt x="5" y="30"/>
                      <a:pt x="6" y="33"/>
                      <a:pt x="7" y="36"/>
                    </a:cubicBezTo>
                    <a:cubicBezTo>
                      <a:pt x="2" y="43"/>
                      <a:pt x="0" y="51"/>
                      <a:pt x="0" y="60"/>
                    </a:cubicBezTo>
                    <a:cubicBezTo>
                      <a:pt x="0" y="87"/>
                      <a:pt x="24" y="109"/>
                      <a:pt x="54" y="109"/>
                    </a:cubicBezTo>
                    <a:close/>
                  </a:path>
                </a:pathLst>
              </a:custGeom>
              <a:solidFill>
                <a:srgbClr val="4295D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9" name="Freeform 10"/>
              <p:cNvSpPr>
                <a:spLocks/>
              </p:cNvSpPr>
              <p:nvPr/>
            </p:nvSpPr>
            <p:spPr bwMode="auto">
              <a:xfrm>
                <a:off x="7623176" y="4918075"/>
                <a:ext cx="530225" cy="654050"/>
              </a:xfrm>
              <a:custGeom>
                <a:avLst/>
                <a:gdLst>
                  <a:gd name="T0" fmla="*/ 333 w 358"/>
                  <a:gd name="T1" fmla="*/ 193 h 439"/>
                  <a:gd name="T2" fmla="*/ 333 w 358"/>
                  <a:gd name="T3" fmla="*/ 193 h 439"/>
                  <a:gd name="T4" fmla="*/ 316 w 358"/>
                  <a:gd name="T5" fmla="*/ 193 h 439"/>
                  <a:gd name="T6" fmla="*/ 314 w 358"/>
                  <a:gd name="T7" fmla="*/ 177 h 439"/>
                  <a:gd name="T8" fmla="*/ 256 w 358"/>
                  <a:gd name="T9" fmla="*/ 138 h 439"/>
                  <a:gd name="T10" fmla="*/ 249 w 358"/>
                  <a:gd name="T11" fmla="*/ 123 h 439"/>
                  <a:gd name="T12" fmla="*/ 247 w 358"/>
                  <a:gd name="T13" fmla="*/ 106 h 439"/>
                  <a:gd name="T14" fmla="*/ 194 w 358"/>
                  <a:gd name="T15" fmla="*/ 4 h 439"/>
                  <a:gd name="T16" fmla="*/ 77 w 358"/>
                  <a:gd name="T17" fmla="*/ 62 h 439"/>
                  <a:gd name="T18" fmla="*/ 6 w 358"/>
                  <a:gd name="T19" fmla="*/ 307 h 439"/>
                  <a:gd name="T20" fmla="*/ 39 w 358"/>
                  <a:gd name="T21" fmla="*/ 307 h 439"/>
                  <a:gd name="T22" fmla="*/ 33 w 358"/>
                  <a:gd name="T23" fmla="*/ 418 h 439"/>
                  <a:gd name="T24" fmla="*/ 55 w 358"/>
                  <a:gd name="T25" fmla="*/ 439 h 439"/>
                  <a:gd name="T26" fmla="*/ 64 w 358"/>
                  <a:gd name="T27" fmla="*/ 439 h 439"/>
                  <a:gd name="T28" fmla="*/ 85 w 358"/>
                  <a:gd name="T29" fmla="*/ 418 h 439"/>
                  <a:gd name="T30" fmla="*/ 91 w 358"/>
                  <a:gd name="T31" fmla="*/ 307 h 439"/>
                  <a:gd name="T32" fmla="*/ 119 w 358"/>
                  <a:gd name="T33" fmla="*/ 307 h 439"/>
                  <a:gd name="T34" fmla="*/ 113 w 358"/>
                  <a:gd name="T35" fmla="*/ 418 h 439"/>
                  <a:gd name="T36" fmla="*/ 135 w 358"/>
                  <a:gd name="T37" fmla="*/ 439 h 439"/>
                  <a:gd name="T38" fmla="*/ 143 w 358"/>
                  <a:gd name="T39" fmla="*/ 439 h 439"/>
                  <a:gd name="T40" fmla="*/ 165 w 358"/>
                  <a:gd name="T41" fmla="*/ 418 h 439"/>
                  <a:gd name="T42" fmla="*/ 170 w 358"/>
                  <a:gd name="T43" fmla="*/ 307 h 439"/>
                  <a:gd name="T44" fmla="*/ 202 w 358"/>
                  <a:gd name="T45" fmla="*/ 307 h 439"/>
                  <a:gd name="T46" fmla="*/ 165 w 358"/>
                  <a:gd name="T47" fmla="*/ 146 h 439"/>
                  <a:gd name="T48" fmla="*/ 211 w 358"/>
                  <a:gd name="T49" fmla="*/ 118 h 439"/>
                  <a:gd name="T50" fmla="*/ 211 w 358"/>
                  <a:gd name="T51" fmla="*/ 143 h 439"/>
                  <a:gd name="T52" fmla="*/ 219 w 358"/>
                  <a:gd name="T53" fmla="*/ 157 h 439"/>
                  <a:gd name="T54" fmla="*/ 292 w 358"/>
                  <a:gd name="T55" fmla="*/ 207 h 439"/>
                  <a:gd name="T56" fmla="*/ 290 w 358"/>
                  <a:gd name="T57" fmla="*/ 218 h 439"/>
                  <a:gd name="T58" fmla="*/ 290 w 358"/>
                  <a:gd name="T59" fmla="*/ 439 h 439"/>
                  <a:gd name="T60" fmla="*/ 307 w 358"/>
                  <a:gd name="T61" fmla="*/ 439 h 439"/>
                  <a:gd name="T62" fmla="*/ 307 w 358"/>
                  <a:gd name="T63" fmla="*/ 234 h 439"/>
                  <a:gd name="T64" fmla="*/ 307 w 358"/>
                  <a:gd name="T65" fmla="*/ 233 h 439"/>
                  <a:gd name="T66" fmla="*/ 317 w 358"/>
                  <a:gd name="T67" fmla="*/ 216 h 439"/>
                  <a:gd name="T68" fmla="*/ 355 w 358"/>
                  <a:gd name="T69" fmla="*/ 217 h 439"/>
                  <a:gd name="T70" fmla="*/ 333 w 358"/>
                  <a:gd name="T71" fmla="*/ 193 h 4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58" h="439">
                    <a:moveTo>
                      <a:pt x="333" y="193"/>
                    </a:moveTo>
                    <a:lnTo>
                      <a:pt x="333" y="193"/>
                    </a:lnTo>
                    <a:cubicBezTo>
                      <a:pt x="328" y="193"/>
                      <a:pt x="322" y="192"/>
                      <a:pt x="316" y="193"/>
                    </a:cubicBezTo>
                    <a:cubicBezTo>
                      <a:pt x="319" y="187"/>
                      <a:pt x="318" y="180"/>
                      <a:pt x="314" y="177"/>
                    </a:cubicBezTo>
                    <a:lnTo>
                      <a:pt x="256" y="138"/>
                    </a:lnTo>
                    <a:cubicBezTo>
                      <a:pt x="252" y="135"/>
                      <a:pt x="249" y="129"/>
                      <a:pt x="249" y="123"/>
                    </a:cubicBezTo>
                    <a:cubicBezTo>
                      <a:pt x="249" y="123"/>
                      <a:pt x="248" y="116"/>
                      <a:pt x="247" y="106"/>
                    </a:cubicBezTo>
                    <a:cubicBezTo>
                      <a:pt x="248" y="61"/>
                      <a:pt x="231" y="11"/>
                      <a:pt x="194" y="4"/>
                    </a:cubicBezTo>
                    <a:cubicBezTo>
                      <a:pt x="173" y="0"/>
                      <a:pt x="116" y="23"/>
                      <a:pt x="77" y="62"/>
                    </a:cubicBezTo>
                    <a:cubicBezTo>
                      <a:pt x="0" y="140"/>
                      <a:pt x="6" y="307"/>
                      <a:pt x="6" y="307"/>
                    </a:cubicBezTo>
                    <a:lnTo>
                      <a:pt x="39" y="307"/>
                    </a:lnTo>
                    <a:lnTo>
                      <a:pt x="33" y="418"/>
                    </a:lnTo>
                    <a:cubicBezTo>
                      <a:pt x="33" y="429"/>
                      <a:pt x="43" y="439"/>
                      <a:pt x="55" y="439"/>
                    </a:cubicBezTo>
                    <a:lnTo>
                      <a:pt x="64" y="439"/>
                    </a:lnTo>
                    <a:cubicBezTo>
                      <a:pt x="76" y="439"/>
                      <a:pt x="85" y="429"/>
                      <a:pt x="85" y="418"/>
                    </a:cubicBezTo>
                    <a:lnTo>
                      <a:pt x="91" y="307"/>
                    </a:lnTo>
                    <a:lnTo>
                      <a:pt x="119" y="307"/>
                    </a:lnTo>
                    <a:lnTo>
                      <a:pt x="113" y="418"/>
                    </a:lnTo>
                    <a:cubicBezTo>
                      <a:pt x="113" y="429"/>
                      <a:pt x="123" y="439"/>
                      <a:pt x="135" y="439"/>
                    </a:cubicBezTo>
                    <a:lnTo>
                      <a:pt x="143" y="439"/>
                    </a:lnTo>
                    <a:cubicBezTo>
                      <a:pt x="155" y="439"/>
                      <a:pt x="165" y="429"/>
                      <a:pt x="165" y="418"/>
                    </a:cubicBezTo>
                    <a:lnTo>
                      <a:pt x="170" y="307"/>
                    </a:lnTo>
                    <a:lnTo>
                      <a:pt x="202" y="307"/>
                    </a:lnTo>
                    <a:lnTo>
                      <a:pt x="165" y="146"/>
                    </a:lnTo>
                    <a:cubicBezTo>
                      <a:pt x="184" y="137"/>
                      <a:pt x="191" y="125"/>
                      <a:pt x="211" y="118"/>
                    </a:cubicBezTo>
                    <a:lnTo>
                      <a:pt x="211" y="143"/>
                    </a:lnTo>
                    <a:cubicBezTo>
                      <a:pt x="211" y="148"/>
                      <a:pt x="215" y="154"/>
                      <a:pt x="219" y="157"/>
                    </a:cubicBezTo>
                    <a:lnTo>
                      <a:pt x="292" y="207"/>
                    </a:lnTo>
                    <a:cubicBezTo>
                      <a:pt x="290" y="211"/>
                      <a:pt x="290" y="214"/>
                      <a:pt x="290" y="218"/>
                    </a:cubicBezTo>
                    <a:lnTo>
                      <a:pt x="290" y="439"/>
                    </a:lnTo>
                    <a:lnTo>
                      <a:pt x="307" y="439"/>
                    </a:lnTo>
                    <a:lnTo>
                      <a:pt x="307" y="234"/>
                    </a:lnTo>
                    <a:cubicBezTo>
                      <a:pt x="307" y="233"/>
                      <a:pt x="307" y="233"/>
                      <a:pt x="307" y="233"/>
                    </a:cubicBezTo>
                    <a:cubicBezTo>
                      <a:pt x="307" y="222"/>
                      <a:pt x="311" y="217"/>
                      <a:pt x="317" y="216"/>
                    </a:cubicBezTo>
                    <a:cubicBezTo>
                      <a:pt x="345" y="215"/>
                      <a:pt x="349" y="248"/>
                      <a:pt x="355" y="217"/>
                    </a:cubicBezTo>
                    <a:cubicBezTo>
                      <a:pt x="358" y="202"/>
                      <a:pt x="347" y="194"/>
                      <a:pt x="333" y="193"/>
                    </a:cubicBezTo>
                    <a:close/>
                  </a:path>
                </a:pathLst>
              </a:custGeom>
              <a:solidFill>
                <a:srgbClr val="4295D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</p:grpSp>
        <p:sp>
          <p:nvSpPr>
            <p:cNvPr id="21" name="Freeform 12"/>
            <p:cNvSpPr>
              <a:spLocks/>
            </p:cNvSpPr>
            <p:nvPr/>
          </p:nvSpPr>
          <p:spPr bwMode="auto">
            <a:xfrm>
              <a:off x="7405688" y="4718050"/>
              <a:ext cx="993775" cy="998538"/>
            </a:xfrm>
            <a:custGeom>
              <a:avLst/>
              <a:gdLst>
                <a:gd name="T0" fmla="*/ 670 w 670"/>
                <a:gd name="T1" fmla="*/ 335 h 670"/>
                <a:gd name="T2" fmla="*/ 670 w 670"/>
                <a:gd name="T3" fmla="*/ 335 h 670"/>
                <a:gd name="T4" fmla="*/ 335 w 670"/>
                <a:gd name="T5" fmla="*/ 670 h 670"/>
                <a:gd name="T6" fmla="*/ 0 w 670"/>
                <a:gd name="T7" fmla="*/ 335 h 670"/>
                <a:gd name="T8" fmla="*/ 335 w 670"/>
                <a:gd name="T9" fmla="*/ 0 h 670"/>
                <a:gd name="T10" fmla="*/ 670 w 670"/>
                <a:gd name="T11" fmla="*/ 335 h 670"/>
                <a:gd name="T12" fmla="*/ 670 w 670"/>
                <a:gd name="T13" fmla="*/ 335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0" h="670">
                  <a:moveTo>
                    <a:pt x="670" y="335"/>
                  </a:moveTo>
                  <a:lnTo>
                    <a:pt x="670" y="335"/>
                  </a:lnTo>
                  <a:cubicBezTo>
                    <a:pt x="670" y="520"/>
                    <a:pt x="520" y="670"/>
                    <a:pt x="335" y="670"/>
                  </a:cubicBezTo>
                  <a:cubicBezTo>
                    <a:pt x="150" y="670"/>
                    <a:pt x="0" y="520"/>
                    <a:pt x="0" y="335"/>
                  </a:cubicBezTo>
                  <a:cubicBezTo>
                    <a:pt x="0" y="150"/>
                    <a:pt x="150" y="0"/>
                    <a:pt x="335" y="0"/>
                  </a:cubicBezTo>
                  <a:cubicBezTo>
                    <a:pt x="520" y="0"/>
                    <a:pt x="670" y="150"/>
                    <a:pt x="670" y="335"/>
                  </a:cubicBezTo>
                  <a:lnTo>
                    <a:pt x="670" y="335"/>
                  </a:lnTo>
                  <a:close/>
                </a:path>
              </a:pathLst>
            </a:custGeom>
            <a:noFill/>
            <a:ln w="68263" cap="flat">
              <a:solidFill>
                <a:srgbClr val="6EAAE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376707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6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>
            <p:custDataLst>
              <p:tags r:id="rId1"/>
            </p:custDataLst>
          </p:nvPr>
        </p:nvGrpSpPr>
        <p:grpSpPr>
          <a:xfrm>
            <a:off x="1000969" y="2529343"/>
            <a:ext cx="425218" cy="1397752"/>
            <a:chOff x="1000969" y="2529343"/>
            <a:chExt cx="425218" cy="1397752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000969" y="2529343"/>
              <a:ext cx="425218" cy="425218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000969" y="3014193"/>
              <a:ext cx="425218" cy="425218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000969" y="3501877"/>
              <a:ext cx="425218" cy="425218"/>
            </a:xfrm>
            <a:prstGeom prst="rect">
              <a:avLst/>
            </a:prstGeom>
          </p:spPr>
        </p:pic>
      </p:grpSp>
      <p:sp>
        <p:nvSpPr>
          <p:cNvPr id="2" name="Content Placeholder 1"/>
          <p:cNvSpPr>
            <a:spLocks noGrp="1"/>
          </p:cNvSpPr>
          <p:nvPr>
            <p:ph sz="quarter" idx="10"/>
            <p:custDataLst>
              <p:tags r:id="rId2"/>
            </p:custDataLst>
          </p:nvPr>
        </p:nvSpPr>
        <p:spPr>
          <a:xfrm>
            <a:off x="823912" y="1606131"/>
            <a:ext cx="7837317" cy="2719037"/>
          </a:xfrm>
        </p:spPr>
        <p:txBody>
          <a:bodyPr/>
          <a:lstStyle/>
          <a:p>
            <a:pPr>
              <a:spcAft>
                <a:spcPts val="400"/>
              </a:spcAft>
            </a:pPr>
            <a:r>
              <a:rPr dirty="0" smtClean="0"/>
              <a:t>L</a:t>
            </a:r>
            <a:r>
              <a:rPr lang="fr-CA" dirty="0" smtClean="0"/>
              <a:t>’</a:t>
            </a:r>
            <a:r>
              <a:rPr dirty="0" err="1" smtClean="0"/>
              <a:t>évaluation</a:t>
            </a:r>
            <a:r>
              <a:rPr dirty="0" smtClean="0"/>
              <a:t> peut donner lieu à trois principaux résultats ou états de capitalisation :</a:t>
            </a:r>
          </a:p>
          <a:p>
            <a:pPr marL="458788" indent="-228600">
              <a:spcAft>
                <a:spcPts val="400"/>
              </a:spcAft>
              <a:buClr>
                <a:srgbClr val="0067AC"/>
              </a:buClr>
              <a:buFont typeface="Wingdings" charset="2"/>
              <a:buAutoNum type="arabicPlain"/>
            </a:pPr>
            <a:r>
              <a:rPr dirty="0" smtClean="0"/>
              <a:t>  Un équilibre</a:t>
            </a:r>
          </a:p>
          <a:p>
            <a:pPr marL="458788" indent="-228600">
              <a:spcAft>
                <a:spcPts val="400"/>
              </a:spcAft>
              <a:buClr>
                <a:srgbClr val="0067AC"/>
              </a:buClr>
              <a:buFont typeface="Wingdings" charset="2"/>
              <a:buAutoNum type="arabicPlain"/>
            </a:pPr>
            <a:r>
              <a:rPr dirty="0" smtClean="0"/>
              <a:t>  Un excédent de capitalisation</a:t>
            </a:r>
          </a:p>
          <a:p>
            <a:pPr marL="458788" indent="-228600">
              <a:spcAft>
                <a:spcPts val="400"/>
              </a:spcAft>
              <a:buClr>
                <a:srgbClr val="0067AC"/>
              </a:buClr>
              <a:buFont typeface="Wingdings" charset="2"/>
              <a:buAutoNum type="arabicPlain"/>
            </a:pPr>
            <a:r>
              <a:rPr dirty="0" smtClean="0"/>
              <a:t>  Une insuffisance de capitalisation</a:t>
            </a:r>
          </a:p>
          <a:p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  <p:custDataLst>
              <p:tags r:id="rId3"/>
            </p:custDataLst>
          </p:nvPr>
        </p:nvSpPr>
        <p:spPr>
          <a:xfrm>
            <a:off x="542924" y="758075"/>
            <a:ext cx="8118305" cy="557212"/>
          </a:xfrm>
        </p:spPr>
        <p:txBody>
          <a:bodyPr/>
          <a:lstStyle/>
          <a:p>
            <a:r>
              <a:rPr dirty="0" smtClean="0"/>
              <a:t>Principaux résultats et états de capitalisation</a:t>
            </a:r>
            <a:endParaRPr lang="fr-CA" dirty="0"/>
          </a:p>
        </p:txBody>
      </p:sp>
      <p:sp>
        <p:nvSpPr>
          <p:cNvPr id="5" name="Title 5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558646" y="415524"/>
            <a:ext cx="2160462" cy="278818"/>
          </a:xfrm>
          <a:prstGeom prst="rect">
            <a:avLst/>
          </a:prstGeom>
        </p:spPr>
        <p:txBody>
          <a:bodyPr vert="horz"/>
          <a:lstStyle>
            <a:lvl1pPr algn="l" defTabSz="457200" rtl="0" eaLnBrk="1" latinLnBrk="0" hangingPunct="1">
              <a:spcBef>
                <a:spcPct val="0"/>
              </a:spcBef>
              <a:buNone/>
              <a:defRPr sz="1000" b="1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dist"/>
            <a:r>
              <a:rPr dirty="0" smtClean="0"/>
              <a:t>ÉVALUATION ACTUARIELLE</a:t>
            </a:r>
            <a:endParaRPr lang="fr-CA" dirty="0"/>
          </a:p>
        </p:txBody>
      </p:sp>
      <p:sp>
        <p:nvSpPr>
          <p:cNvPr id="9" name="TextBox 8"/>
          <p:cNvSpPr txBox="1"/>
          <p:nvPr>
            <p:custDataLst>
              <p:tags r:id="rId5"/>
            </p:custDataLst>
          </p:nvPr>
        </p:nvSpPr>
        <p:spPr>
          <a:xfrm>
            <a:off x="6543508" y="414120"/>
            <a:ext cx="20431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 smtClean="0">
                <a:solidFill>
                  <a:srgbClr val="FFFFFF"/>
                </a:solidFill>
              </a:rPr>
              <a:t>5</a:t>
            </a:r>
            <a:endParaRPr lang="fr-CA" sz="1000" b="1" dirty="0">
              <a:solidFill>
                <a:srgbClr val="FFFFFF"/>
              </a:solidFill>
            </a:endParaRPr>
          </a:p>
        </p:txBody>
      </p:sp>
      <p:grpSp>
        <p:nvGrpSpPr>
          <p:cNvPr id="96" name="Groupe 95"/>
          <p:cNvGrpSpPr/>
          <p:nvPr>
            <p:custDataLst>
              <p:tags r:id="rId6"/>
            </p:custDataLst>
          </p:nvPr>
        </p:nvGrpSpPr>
        <p:grpSpPr>
          <a:xfrm>
            <a:off x="6282288" y="3631408"/>
            <a:ext cx="2005013" cy="2050256"/>
            <a:chOff x="6257926" y="3676651"/>
            <a:chExt cx="2005013" cy="2050256"/>
          </a:xfrm>
        </p:grpSpPr>
        <p:sp>
          <p:nvSpPr>
            <p:cNvPr id="11" name="Freeform 5"/>
            <p:cNvSpPr>
              <a:spLocks/>
            </p:cNvSpPr>
            <p:nvPr/>
          </p:nvSpPr>
          <p:spPr bwMode="auto">
            <a:xfrm>
              <a:off x="6257926" y="3676651"/>
              <a:ext cx="2005013" cy="2005013"/>
            </a:xfrm>
            <a:custGeom>
              <a:avLst/>
              <a:gdLst>
                <a:gd name="T0" fmla="*/ 1858 w 1858"/>
                <a:gd name="T1" fmla="*/ 929 h 1858"/>
                <a:gd name="T2" fmla="*/ 1858 w 1858"/>
                <a:gd name="T3" fmla="*/ 929 h 1858"/>
                <a:gd name="T4" fmla="*/ 929 w 1858"/>
                <a:gd name="T5" fmla="*/ 1858 h 1858"/>
                <a:gd name="T6" fmla="*/ 0 w 1858"/>
                <a:gd name="T7" fmla="*/ 929 h 1858"/>
                <a:gd name="T8" fmla="*/ 929 w 1858"/>
                <a:gd name="T9" fmla="*/ 0 h 1858"/>
                <a:gd name="T10" fmla="*/ 1858 w 1858"/>
                <a:gd name="T11" fmla="*/ 929 h 1858"/>
                <a:gd name="T12" fmla="*/ 1858 w 1858"/>
                <a:gd name="T13" fmla="*/ 929 h 1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58" h="1858">
                  <a:moveTo>
                    <a:pt x="1858" y="929"/>
                  </a:moveTo>
                  <a:lnTo>
                    <a:pt x="1858" y="929"/>
                  </a:lnTo>
                  <a:cubicBezTo>
                    <a:pt x="1858" y="1442"/>
                    <a:pt x="1442" y="1858"/>
                    <a:pt x="929" y="1858"/>
                  </a:cubicBezTo>
                  <a:cubicBezTo>
                    <a:pt x="416" y="1858"/>
                    <a:pt x="0" y="1442"/>
                    <a:pt x="0" y="929"/>
                  </a:cubicBezTo>
                  <a:cubicBezTo>
                    <a:pt x="0" y="416"/>
                    <a:pt x="416" y="0"/>
                    <a:pt x="929" y="0"/>
                  </a:cubicBezTo>
                  <a:cubicBezTo>
                    <a:pt x="1442" y="0"/>
                    <a:pt x="1858" y="416"/>
                    <a:pt x="1858" y="929"/>
                  </a:cubicBezTo>
                  <a:lnTo>
                    <a:pt x="1858" y="929"/>
                  </a:lnTo>
                  <a:close/>
                </a:path>
              </a:pathLst>
            </a:custGeom>
            <a:noFill/>
            <a:ln w="106363" cap="flat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3" name="Freeform 23"/>
            <p:cNvSpPr>
              <a:spLocks/>
            </p:cNvSpPr>
            <p:nvPr/>
          </p:nvSpPr>
          <p:spPr bwMode="auto">
            <a:xfrm>
              <a:off x="6608763" y="4470401"/>
              <a:ext cx="104775" cy="115888"/>
            </a:xfrm>
            <a:custGeom>
              <a:avLst/>
              <a:gdLst>
                <a:gd name="T0" fmla="*/ 43 w 98"/>
                <a:gd name="T1" fmla="*/ 79 h 106"/>
                <a:gd name="T2" fmla="*/ 43 w 98"/>
                <a:gd name="T3" fmla="*/ 79 h 106"/>
                <a:gd name="T4" fmla="*/ 7 w 98"/>
                <a:gd name="T5" fmla="*/ 72 h 106"/>
                <a:gd name="T6" fmla="*/ 0 w 98"/>
                <a:gd name="T7" fmla="*/ 87 h 106"/>
                <a:gd name="T8" fmla="*/ 37 w 98"/>
                <a:gd name="T9" fmla="*/ 93 h 106"/>
                <a:gd name="T10" fmla="*/ 37 w 98"/>
                <a:gd name="T11" fmla="*/ 106 h 106"/>
                <a:gd name="T12" fmla="*/ 59 w 98"/>
                <a:gd name="T13" fmla="*/ 106 h 106"/>
                <a:gd name="T14" fmla="*/ 59 w 98"/>
                <a:gd name="T15" fmla="*/ 93 h 106"/>
                <a:gd name="T16" fmla="*/ 98 w 98"/>
                <a:gd name="T17" fmla="*/ 70 h 106"/>
                <a:gd name="T18" fmla="*/ 61 w 98"/>
                <a:gd name="T19" fmla="*/ 45 h 106"/>
                <a:gd name="T20" fmla="*/ 35 w 98"/>
                <a:gd name="T21" fmla="*/ 33 h 106"/>
                <a:gd name="T22" fmla="*/ 54 w 98"/>
                <a:gd name="T23" fmla="*/ 26 h 106"/>
                <a:gd name="T24" fmla="*/ 85 w 98"/>
                <a:gd name="T25" fmla="*/ 31 h 106"/>
                <a:gd name="T26" fmla="*/ 92 w 98"/>
                <a:gd name="T27" fmla="*/ 17 h 106"/>
                <a:gd name="T28" fmla="*/ 60 w 98"/>
                <a:gd name="T29" fmla="*/ 12 h 106"/>
                <a:gd name="T30" fmla="*/ 60 w 98"/>
                <a:gd name="T31" fmla="*/ 1 h 106"/>
                <a:gd name="T32" fmla="*/ 38 w 98"/>
                <a:gd name="T33" fmla="*/ 0 h 106"/>
                <a:gd name="T34" fmla="*/ 38 w 98"/>
                <a:gd name="T35" fmla="*/ 12 h 106"/>
                <a:gd name="T36" fmla="*/ 1 w 98"/>
                <a:gd name="T37" fmla="*/ 35 h 106"/>
                <a:gd name="T38" fmla="*/ 41 w 98"/>
                <a:gd name="T39" fmla="*/ 59 h 106"/>
                <a:gd name="T40" fmla="*/ 64 w 98"/>
                <a:gd name="T41" fmla="*/ 71 h 106"/>
                <a:gd name="T42" fmla="*/ 43 w 98"/>
                <a:gd name="T43" fmla="*/ 79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8" h="106">
                  <a:moveTo>
                    <a:pt x="43" y="79"/>
                  </a:moveTo>
                  <a:lnTo>
                    <a:pt x="43" y="79"/>
                  </a:lnTo>
                  <a:cubicBezTo>
                    <a:pt x="29" y="78"/>
                    <a:pt x="16" y="75"/>
                    <a:pt x="7" y="72"/>
                  </a:cubicBezTo>
                  <a:lnTo>
                    <a:pt x="0" y="87"/>
                  </a:lnTo>
                  <a:cubicBezTo>
                    <a:pt x="8" y="90"/>
                    <a:pt x="23" y="93"/>
                    <a:pt x="37" y="93"/>
                  </a:cubicBezTo>
                  <a:lnTo>
                    <a:pt x="37" y="106"/>
                  </a:lnTo>
                  <a:lnTo>
                    <a:pt x="59" y="106"/>
                  </a:lnTo>
                  <a:lnTo>
                    <a:pt x="59" y="93"/>
                  </a:lnTo>
                  <a:cubicBezTo>
                    <a:pt x="84" y="91"/>
                    <a:pt x="98" y="82"/>
                    <a:pt x="98" y="70"/>
                  </a:cubicBezTo>
                  <a:cubicBezTo>
                    <a:pt x="98" y="58"/>
                    <a:pt x="87" y="51"/>
                    <a:pt x="61" y="45"/>
                  </a:cubicBezTo>
                  <a:cubicBezTo>
                    <a:pt x="43" y="40"/>
                    <a:pt x="35" y="37"/>
                    <a:pt x="35" y="33"/>
                  </a:cubicBezTo>
                  <a:cubicBezTo>
                    <a:pt x="35" y="30"/>
                    <a:pt x="39" y="26"/>
                    <a:pt x="54" y="26"/>
                  </a:cubicBezTo>
                  <a:cubicBezTo>
                    <a:pt x="69" y="27"/>
                    <a:pt x="80" y="30"/>
                    <a:pt x="85" y="31"/>
                  </a:cubicBezTo>
                  <a:lnTo>
                    <a:pt x="92" y="17"/>
                  </a:lnTo>
                  <a:cubicBezTo>
                    <a:pt x="84" y="15"/>
                    <a:pt x="74" y="13"/>
                    <a:pt x="60" y="12"/>
                  </a:cubicBezTo>
                  <a:lnTo>
                    <a:pt x="60" y="1"/>
                  </a:lnTo>
                  <a:lnTo>
                    <a:pt x="38" y="0"/>
                  </a:lnTo>
                  <a:lnTo>
                    <a:pt x="38" y="12"/>
                  </a:lnTo>
                  <a:cubicBezTo>
                    <a:pt x="15" y="15"/>
                    <a:pt x="1" y="23"/>
                    <a:pt x="1" y="35"/>
                  </a:cubicBezTo>
                  <a:cubicBezTo>
                    <a:pt x="1" y="47"/>
                    <a:pt x="17" y="54"/>
                    <a:pt x="41" y="59"/>
                  </a:cubicBezTo>
                  <a:cubicBezTo>
                    <a:pt x="57" y="63"/>
                    <a:pt x="64" y="66"/>
                    <a:pt x="64" y="71"/>
                  </a:cubicBezTo>
                  <a:cubicBezTo>
                    <a:pt x="64" y="76"/>
                    <a:pt x="55" y="79"/>
                    <a:pt x="43" y="79"/>
                  </a:cubicBezTo>
                  <a:close/>
                </a:path>
              </a:pathLst>
            </a:custGeom>
            <a:solidFill>
              <a:srgbClr val="E96F14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4" name="Freeform 24"/>
            <p:cNvSpPr>
              <a:spLocks/>
            </p:cNvSpPr>
            <p:nvPr/>
          </p:nvSpPr>
          <p:spPr bwMode="auto">
            <a:xfrm>
              <a:off x="6897688" y="4262438"/>
              <a:ext cx="106363" cy="114300"/>
            </a:xfrm>
            <a:custGeom>
              <a:avLst/>
              <a:gdLst>
                <a:gd name="T0" fmla="*/ 43 w 98"/>
                <a:gd name="T1" fmla="*/ 78 h 106"/>
                <a:gd name="T2" fmla="*/ 43 w 98"/>
                <a:gd name="T3" fmla="*/ 78 h 106"/>
                <a:gd name="T4" fmla="*/ 7 w 98"/>
                <a:gd name="T5" fmla="*/ 72 h 106"/>
                <a:gd name="T6" fmla="*/ 0 w 98"/>
                <a:gd name="T7" fmla="*/ 87 h 106"/>
                <a:gd name="T8" fmla="*/ 37 w 98"/>
                <a:gd name="T9" fmla="*/ 93 h 106"/>
                <a:gd name="T10" fmla="*/ 37 w 98"/>
                <a:gd name="T11" fmla="*/ 105 h 106"/>
                <a:gd name="T12" fmla="*/ 59 w 98"/>
                <a:gd name="T13" fmla="*/ 106 h 106"/>
                <a:gd name="T14" fmla="*/ 59 w 98"/>
                <a:gd name="T15" fmla="*/ 93 h 106"/>
                <a:gd name="T16" fmla="*/ 98 w 98"/>
                <a:gd name="T17" fmla="*/ 70 h 106"/>
                <a:gd name="T18" fmla="*/ 61 w 98"/>
                <a:gd name="T19" fmla="*/ 45 h 106"/>
                <a:gd name="T20" fmla="*/ 35 w 98"/>
                <a:gd name="T21" fmla="*/ 33 h 106"/>
                <a:gd name="T22" fmla="*/ 54 w 98"/>
                <a:gd name="T23" fmla="*/ 26 h 106"/>
                <a:gd name="T24" fmla="*/ 85 w 98"/>
                <a:gd name="T25" fmla="*/ 31 h 106"/>
                <a:gd name="T26" fmla="*/ 92 w 98"/>
                <a:gd name="T27" fmla="*/ 17 h 106"/>
                <a:gd name="T28" fmla="*/ 60 w 98"/>
                <a:gd name="T29" fmla="*/ 12 h 106"/>
                <a:gd name="T30" fmla="*/ 60 w 98"/>
                <a:gd name="T31" fmla="*/ 0 h 106"/>
                <a:gd name="T32" fmla="*/ 39 w 98"/>
                <a:gd name="T33" fmla="*/ 0 h 106"/>
                <a:gd name="T34" fmla="*/ 39 w 98"/>
                <a:gd name="T35" fmla="*/ 12 h 106"/>
                <a:gd name="T36" fmla="*/ 2 w 98"/>
                <a:gd name="T37" fmla="*/ 34 h 106"/>
                <a:gd name="T38" fmla="*/ 41 w 98"/>
                <a:gd name="T39" fmla="*/ 59 h 106"/>
                <a:gd name="T40" fmla="*/ 64 w 98"/>
                <a:gd name="T41" fmla="*/ 71 h 106"/>
                <a:gd name="T42" fmla="*/ 43 w 98"/>
                <a:gd name="T43" fmla="*/ 7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8" h="106">
                  <a:moveTo>
                    <a:pt x="43" y="78"/>
                  </a:moveTo>
                  <a:lnTo>
                    <a:pt x="43" y="78"/>
                  </a:lnTo>
                  <a:cubicBezTo>
                    <a:pt x="29" y="78"/>
                    <a:pt x="16" y="75"/>
                    <a:pt x="7" y="72"/>
                  </a:cubicBezTo>
                  <a:lnTo>
                    <a:pt x="0" y="87"/>
                  </a:lnTo>
                  <a:cubicBezTo>
                    <a:pt x="9" y="90"/>
                    <a:pt x="23" y="92"/>
                    <a:pt x="37" y="93"/>
                  </a:cubicBezTo>
                  <a:lnTo>
                    <a:pt x="37" y="105"/>
                  </a:lnTo>
                  <a:lnTo>
                    <a:pt x="59" y="106"/>
                  </a:lnTo>
                  <a:lnTo>
                    <a:pt x="59" y="93"/>
                  </a:lnTo>
                  <a:cubicBezTo>
                    <a:pt x="84" y="91"/>
                    <a:pt x="98" y="81"/>
                    <a:pt x="98" y="70"/>
                  </a:cubicBezTo>
                  <a:cubicBezTo>
                    <a:pt x="98" y="58"/>
                    <a:pt x="87" y="51"/>
                    <a:pt x="61" y="45"/>
                  </a:cubicBezTo>
                  <a:cubicBezTo>
                    <a:pt x="43" y="40"/>
                    <a:pt x="35" y="37"/>
                    <a:pt x="35" y="33"/>
                  </a:cubicBezTo>
                  <a:cubicBezTo>
                    <a:pt x="35" y="29"/>
                    <a:pt x="40" y="26"/>
                    <a:pt x="54" y="26"/>
                  </a:cubicBezTo>
                  <a:cubicBezTo>
                    <a:pt x="70" y="26"/>
                    <a:pt x="80" y="30"/>
                    <a:pt x="85" y="31"/>
                  </a:cubicBezTo>
                  <a:lnTo>
                    <a:pt x="92" y="17"/>
                  </a:lnTo>
                  <a:cubicBezTo>
                    <a:pt x="84" y="14"/>
                    <a:pt x="75" y="12"/>
                    <a:pt x="60" y="12"/>
                  </a:cubicBezTo>
                  <a:lnTo>
                    <a:pt x="60" y="0"/>
                  </a:lnTo>
                  <a:lnTo>
                    <a:pt x="39" y="0"/>
                  </a:lnTo>
                  <a:lnTo>
                    <a:pt x="39" y="12"/>
                  </a:lnTo>
                  <a:cubicBezTo>
                    <a:pt x="15" y="14"/>
                    <a:pt x="2" y="23"/>
                    <a:pt x="2" y="34"/>
                  </a:cubicBezTo>
                  <a:cubicBezTo>
                    <a:pt x="2" y="47"/>
                    <a:pt x="17" y="54"/>
                    <a:pt x="41" y="59"/>
                  </a:cubicBezTo>
                  <a:cubicBezTo>
                    <a:pt x="57" y="62"/>
                    <a:pt x="64" y="66"/>
                    <a:pt x="64" y="71"/>
                  </a:cubicBezTo>
                  <a:cubicBezTo>
                    <a:pt x="64" y="76"/>
                    <a:pt x="56" y="79"/>
                    <a:pt x="43" y="78"/>
                  </a:cubicBezTo>
                  <a:close/>
                </a:path>
              </a:pathLst>
            </a:custGeom>
            <a:solidFill>
              <a:srgbClr val="E96F14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5" name="Freeform 25"/>
            <p:cNvSpPr>
              <a:spLocks noEditPoints="1"/>
            </p:cNvSpPr>
            <p:nvPr/>
          </p:nvSpPr>
          <p:spPr bwMode="auto">
            <a:xfrm>
              <a:off x="6465888" y="4421188"/>
              <a:ext cx="381000" cy="288925"/>
            </a:xfrm>
            <a:custGeom>
              <a:avLst/>
              <a:gdLst>
                <a:gd name="T0" fmla="*/ 351 w 352"/>
                <a:gd name="T1" fmla="*/ 102 h 268"/>
                <a:gd name="T2" fmla="*/ 351 w 352"/>
                <a:gd name="T3" fmla="*/ 102 h 268"/>
                <a:gd name="T4" fmla="*/ 300 w 352"/>
                <a:gd name="T5" fmla="*/ 34 h 268"/>
                <a:gd name="T6" fmla="*/ 176 w 352"/>
                <a:gd name="T7" fmla="*/ 1 h 268"/>
                <a:gd name="T8" fmla="*/ 52 w 352"/>
                <a:gd name="T9" fmla="*/ 28 h 268"/>
                <a:gd name="T10" fmla="*/ 1 w 352"/>
                <a:gd name="T11" fmla="*/ 94 h 268"/>
                <a:gd name="T12" fmla="*/ 0 w 352"/>
                <a:gd name="T13" fmla="*/ 89 h 268"/>
                <a:gd name="T14" fmla="*/ 0 w 352"/>
                <a:gd name="T15" fmla="*/ 98 h 268"/>
                <a:gd name="T16" fmla="*/ 0 w 352"/>
                <a:gd name="T17" fmla="*/ 99 h 268"/>
                <a:gd name="T18" fmla="*/ 0 w 352"/>
                <a:gd name="T19" fmla="*/ 151 h 268"/>
                <a:gd name="T20" fmla="*/ 52 w 352"/>
                <a:gd name="T21" fmla="*/ 224 h 268"/>
                <a:gd name="T22" fmla="*/ 300 w 352"/>
                <a:gd name="T23" fmla="*/ 230 h 268"/>
                <a:gd name="T24" fmla="*/ 352 w 352"/>
                <a:gd name="T25" fmla="*/ 159 h 268"/>
                <a:gd name="T26" fmla="*/ 352 w 352"/>
                <a:gd name="T27" fmla="*/ 98 h 268"/>
                <a:gd name="T28" fmla="*/ 351 w 352"/>
                <a:gd name="T29" fmla="*/ 102 h 268"/>
                <a:gd name="T30" fmla="*/ 64 w 352"/>
                <a:gd name="T31" fmla="*/ 49 h 268"/>
                <a:gd name="T32" fmla="*/ 64 w 352"/>
                <a:gd name="T33" fmla="*/ 49 h 268"/>
                <a:gd name="T34" fmla="*/ 176 w 352"/>
                <a:gd name="T35" fmla="*/ 25 h 268"/>
                <a:gd name="T36" fmla="*/ 288 w 352"/>
                <a:gd name="T37" fmla="*/ 54 h 268"/>
                <a:gd name="T38" fmla="*/ 327 w 352"/>
                <a:gd name="T39" fmla="*/ 106 h 268"/>
                <a:gd name="T40" fmla="*/ 288 w 352"/>
                <a:gd name="T41" fmla="*/ 156 h 268"/>
                <a:gd name="T42" fmla="*/ 176 w 352"/>
                <a:gd name="T43" fmla="*/ 180 h 268"/>
                <a:gd name="T44" fmla="*/ 64 w 352"/>
                <a:gd name="T45" fmla="*/ 151 h 268"/>
                <a:gd name="T46" fmla="*/ 25 w 352"/>
                <a:gd name="T47" fmla="*/ 99 h 268"/>
                <a:gd name="T48" fmla="*/ 64 w 352"/>
                <a:gd name="T49" fmla="*/ 49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52" h="268">
                  <a:moveTo>
                    <a:pt x="351" y="102"/>
                  </a:moveTo>
                  <a:lnTo>
                    <a:pt x="351" y="102"/>
                  </a:lnTo>
                  <a:cubicBezTo>
                    <a:pt x="349" y="78"/>
                    <a:pt x="332" y="53"/>
                    <a:pt x="300" y="34"/>
                  </a:cubicBezTo>
                  <a:cubicBezTo>
                    <a:pt x="266" y="13"/>
                    <a:pt x="221" y="2"/>
                    <a:pt x="176" y="1"/>
                  </a:cubicBezTo>
                  <a:cubicBezTo>
                    <a:pt x="131" y="0"/>
                    <a:pt x="86" y="9"/>
                    <a:pt x="52" y="28"/>
                  </a:cubicBezTo>
                  <a:cubicBezTo>
                    <a:pt x="20" y="46"/>
                    <a:pt x="3" y="69"/>
                    <a:pt x="1" y="94"/>
                  </a:cubicBezTo>
                  <a:cubicBezTo>
                    <a:pt x="1" y="92"/>
                    <a:pt x="0" y="91"/>
                    <a:pt x="0" y="89"/>
                  </a:cubicBezTo>
                  <a:lnTo>
                    <a:pt x="0" y="98"/>
                  </a:lnTo>
                  <a:lnTo>
                    <a:pt x="0" y="99"/>
                  </a:lnTo>
                  <a:lnTo>
                    <a:pt x="0" y="151"/>
                  </a:lnTo>
                  <a:cubicBezTo>
                    <a:pt x="0" y="177"/>
                    <a:pt x="18" y="203"/>
                    <a:pt x="52" y="224"/>
                  </a:cubicBezTo>
                  <a:cubicBezTo>
                    <a:pt x="120" y="265"/>
                    <a:pt x="232" y="268"/>
                    <a:pt x="300" y="230"/>
                  </a:cubicBezTo>
                  <a:cubicBezTo>
                    <a:pt x="334" y="211"/>
                    <a:pt x="352" y="185"/>
                    <a:pt x="352" y="159"/>
                  </a:cubicBezTo>
                  <a:lnTo>
                    <a:pt x="352" y="98"/>
                  </a:lnTo>
                  <a:cubicBezTo>
                    <a:pt x="352" y="99"/>
                    <a:pt x="351" y="101"/>
                    <a:pt x="351" y="102"/>
                  </a:cubicBezTo>
                  <a:close/>
                  <a:moveTo>
                    <a:pt x="64" y="49"/>
                  </a:moveTo>
                  <a:lnTo>
                    <a:pt x="64" y="49"/>
                  </a:lnTo>
                  <a:cubicBezTo>
                    <a:pt x="93" y="33"/>
                    <a:pt x="133" y="24"/>
                    <a:pt x="176" y="25"/>
                  </a:cubicBezTo>
                  <a:cubicBezTo>
                    <a:pt x="219" y="26"/>
                    <a:pt x="259" y="37"/>
                    <a:pt x="288" y="54"/>
                  </a:cubicBezTo>
                  <a:cubicBezTo>
                    <a:pt x="313" y="70"/>
                    <a:pt x="327" y="88"/>
                    <a:pt x="327" y="106"/>
                  </a:cubicBezTo>
                  <a:cubicBezTo>
                    <a:pt x="327" y="124"/>
                    <a:pt x="313" y="142"/>
                    <a:pt x="288" y="156"/>
                  </a:cubicBezTo>
                  <a:cubicBezTo>
                    <a:pt x="259" y="172"/>
                    <a:pt x="219" y="181"/>
                    <a:pt x="176" y="180"/>
                  </a:cubicBezTo>
                  <a:cubicBezTo>
                    <a:pt x="133" y="179"/>
                    <a:pt x="93" y="168"/>
                    <a:pt x="64" y="151"/>
                  </a:cubicBezTo>
                  <a:cubicBezTo>
                    <a:pt x="39" y="136"/>
                    <a:pt x="25" y="117"/>
                    <a:pt x="25" y="99"/>
                  </a:cubicBezTo>
                  <a:cubicBezTo>
                    <a:pt x="25" y="81"/>
                    <a:pt x="39" y="63"/>
                    <a:pt x="64" y="49"/>
                  </a:cubicBezTo>
                  <a:close/>
                </a:path>
              </a:pathLst>
            </a:custGeom>
            <a:solidFill>
              <a:srgbClr val="E96F14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6" name="Freeform 26"/>
            <p:cNvSpPr>
              <a:spLocks/>
            </p:cNvSpPr>
            <p:nvPr/>
          </p:nvSpPr>
          <p:spPr bwMode="auto">
            <a:xfrm>
              <a:off x="6465888" y="4614863"/>
              <a:ext cx="381000" cy="192088"/>
            </a:xfrm>
            <a:custGeom>
              <a:avLst/>
              <a:gdLst>
                <a:gd name="T0" fmla="*/ 300 w 352"/>
                <a:gd name="T1" fmla="*/ 79 h 178"/>
                <a:gd name="T2" fmla="*/ 300 w 352"/>
                <a:gd name="T3" fmla="*/ 79 h 178"/>
                <a:gd name="T4" fmla="*/ 52 w 352"/>
                <a:gd name="T5" fmla="*/ 73 h 178"/>
                <a:gd name="T6" fmla="*/ 0 w 352"/>
                <a:gd name="T7" fmla="*/ 0 h 178"/>
                <a:gd name="T8" fmla="*/ 0 w 352"/>
                <a:gd name="T9" fmla="*/ 61 h 178"/>
                <a:gd name="T10" fmla="*/ 52 w 352"/>
                <a:gd name="T11" fmla="*/ 134 h 178"/>
                <a:gd name="T12" fmla="*/ 300 w 352"/>
                <a:gd name="T13" fmla="*/ 140 h 178"/>
                <a:gd name="T14" fmla="*/ 352 w 352"/>
                <a:gd name="T15" fmla="*/ 70 h 178"/>
                <a:gd name="T16" fmla="*/ 352 w 352"/>
                <a:gd name="T17" fmla="*/ 8 h 178"/>
                <a:gd name="T18" fmla="*/ 300 w 352"/>
                <a:gd name="T19" fmla="*/ 79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2" h="178">
                  <a:moveTo>
                    <a:pt x="300" y="79"/>
                  </a:moveTo>
                  <a:lnTo>
                    <a:pt x="300" y="79"/>
                  </a:lnTo>
                  <a:cubicBezTo>
                    <a:pt x="232" y="116"/>
                    <a:pt x="120" y="114"/>
                    <a:pt x="52" y="73"/>
                  </a:cubicBezTo>
                  <a:cubicBezTo>
                    <a:pt x="18" y="52"/>
                    <a:pt x="0" y="26"/>
                    <a:pt x="0" y="0"/>
                  </a:cubicBezTo>
                  <a:lnTo>
                    <a:pt x="0" y="61"/>
                  </a:lnTo>
                  <a:cubicBezTo>
                    <a:pt x="0" y="87"/>
                    <a:pt x="18" y="114"/>
                    <a:pt x="52" y="134"/>
                  </a:cubicBezTo>
                  <a:cubicBezTo>
                    <a:pt x="120" y="175"/>
                    <a:pt x="232" y="178"/>
                    <a:pt x="300" y="140"/>
                  </a:cubicBezTo>
                  <a:cubicBezTo>
                    <a:pt x="334" y="121"/>
                    <a:pt x="352" y="96"/>
                    <a:pt x="352" y="70"/>
                  </a:cubicBezTo>
                  <a:lnTo>
                    <a:pt x="352" y="8"/>
                  </a:lnTo>
                  <a:cubicBezTo>
                    <a:pt x="352" y="34"/>
                    <a:pt x="334" y="60"/>
                    <a:pt x="300" y="79"/>
                  </a:cubicBezTo>
                  <a:close/>
                </a:path>
              </a:pathLst>
            </a:custGeom>
            <a:solidFill>
              <a:srgbClr val="E96F14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7" name="Freeform 27"/>
            <p:cNvSpPr>
              <a:spLocks noEditPoints="1"/>
            </p:cNvSpPr>
            <p:nvPr/>
          </p:nvSpPr>
          <p:spPr bwMode="auto">
            <a:xfrm>
              <a:off x="6759576" y="4210051"/>
              <a:ext cx="379413" cy="287338"/>
            </a:xfrm>
            <a:custGeom>
              <a:avLst/>
              <a:gdLst>
                <a:gd name="T0" fmla="*/ 351 w 351"/>
                <a:gd name="T1" fmla="*/ 102 h 267"/>
                <a:gd name="T2" fmla="*/ 351 w 351"/>
                <a:gd name="T3" fmla="*/ 102 h 267"/>
                <a:gd name="T4" fmla="*/ 300 w 351"/>
                <a:gd name="T5" fmla="*/ 33 h 267"/>
                <a:gd name="T6" fmla="*/ 176 w 351"/>
                <a:gd name="T7" fmla="*/ 1 h 267"/>
                <a:gd name="T8" fmla="*/ 52 w 351"/>
                <a:gd name="T9" fmla="*/ 27 h 267"/>
                <a:gd name="T10" fmla="*/ 0 w 351"/>
                <a:gd name="T11" fmla="*/ 93 h 267"/>
                <a:gd name="T12" fmla="*/ 0 w 351"/>
                <a:gd name="T13" fmla="*/ 89 h 267"/>
                <a:gd name="T14" fmla="*/ 0 w 351"/>
                <a:gd name="T15" fmla="*/ 98 h 267"/>
                <a:gd name="T16" fmla="*/ 0 w 351"/>
                <a:gd name="T17" fmla="*/ 98 h 267"/>
                <a:gd name="T18" fmla="*/ 0 w 351"/>
                <a:gd name="T19" fmla="*/ 151 h 267"/>
                <a:gd name="T20" fmla="*/ 52 w 351"/>
                <a:gd name="T21" fmla="*/ 223 h 267"/>
                <a:gd name="T22" fmla="*/ 300 w 351"/>
                <a:gd name="T23" fmla="*/ 229 h 267"/>
                <a:gd name="T24" fmla="*/ 351 w 351"/>
                <a:gd name="T25" fmla="*/ 159 h 267"/>
                <a:gd name="T26" fmla="*/ 351 w 351"/>
                <a:gd name="T27" fmla="*/ 97 h 267"/>
                <a:gd name="T28" fmla="*/ 351 w 351"/>
                <a:gd name="T29" fmla="*/ 102 h 267"/>
                <a:gd name="T30" fmla="*/ 64 w 351"/>
                <a:gd name="T31" fmla="*/ 49 h 267"/>
                <a:gd name="T32" fmla="*/ 64 w 351"/>
                <a:gd name="T33" fmla="*/ 49 h 267"/>
                <a:gd name="T34" fmla="*/ 176 w 351"/>
                <a:gd name="T35" fmla="*/ 25 h 267"/>
                <a:gd name="T36" fmla="*/ 288 w 351"/>
                <a:gd name="T37" fmla="*/ 54 h 267"/>
                <a:gd name="T38" fmla="*/ 327 w 351"/>
                <a:gd name="T39" fmla="*/ 106 h 267"/>
                <a:gd name="T40" fmla="*/ 288 w 351"/>
                <a:gd name="T41" fmla="*/ 156 h 267"/>
                <a:gd name="T42" fmla="*/ 176 w 351"/>
                <a:gd name="T43" fmla="*/ 179 h 267"/>
                <a:gd name="T44" fmla="*/ 64 w 351"/>
                <a:gd name="T45" fmla="*/ 150 h 267"/>
                <a:gd name="T46" fmla="*/ 24 w 351"/>
                <a:gd name="T47" fmla="*/ 99 h 267"/>
                <a:gd name="T48" fmla="*/ 64 w 351"/>
                <a:gd name="T49" fmla="*/ 49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51" h="267">
                  <a:moveTo>
                    <a:pt x="351" y="102"/>
                  </a:moveTo>
                  <a:lnTo>
                    <a:pt x="351" y="102"/>
                  </a:lnTo>
                  <a:cubicBezTo>
                    <a:pt x="349" y="77"/>
                    <a:pt x="332" y="53"/>
                    <a:pt x="300" y="33"/>
                  </a:cubicBezTo>
                  <a:cubicBezTo>
                    <a:pt x="265" y="13"/>
                    <a:pt x="221" y="2"/>
                    <a:pt x="176" y="1"/>
                  </a:cubicBezTo>
                  <a:cubicBezTo>
                    <a:pt x="131" y="0"/>
                    <a:pt x="86" y="9"/>
                    <a:pt x="52" y="27"/>
                  </a:cubicBezTo>
                  <a:cubicBezTo>
                    <a:pt x="19" y="45"/>
                    <a:pt x="2" y="69"/>
                    <a:pt x="0" y="93"/>
                  </a:cubicBezTo>
                  <a:cubicBezTo>
                    <a:pt x="0" y="92"/>
                    <a:pt x="0" y="90"/>
                    <a:pt x="0" y="89"/>
                  </a:cubicBezTo>
                  <a:lnTo>
                    <a:pt x="0" y="98"/>
                  </a:lnTo>
                  <a:lnTo>
                    <a:pt x="0" y="98"/>
                  </a:lnTo>
                  <a:lnTo>
                    <a:pt x="0" y="151"/>
                  </a:lnTo>
                  <a:cubicBezTo>
                    <a:pt x="0" y="176"/>
                    <a:pt x="17" y="203"/>
                    <a:pt x="52" y="223"/>
                  </a:cubicBezTo>
                  <a:cubicBezTo>
                    <a:pt x="120" y="265"/>
                    <a:pt x="231" y="267"/>
                    <a:pt x="300" y="229"/>
                  </a:cubicBezTo>
                  <a:cubicBezTo>
                    <a:pt x="334" y="210"/>
                    <a:pt x="351" y="185"/>
                    <a:pt x="351" y="159"/>
                  </a:cubicBezTo>
                  <a:lnTo>
                    <a:pt x="351" y="97"/>
                  </a:lnTo>
                  <a:cubicBezTo>
                    <a:pt x="351" y="99"/>
                    <a:pt x="351" y="100"/>
                    <a:pt x="351" y="102"/>
                  </a:cubicBezTo>
                  <a:close/>
                  <a:moveTo>
                    <a:pt x="64" y="49"/>
                  </a:moveTo>
                  <a:lnTo>
                    <a:pt x="64" y="49"/>
                  </a:lnTo>
                  <a:cubicBezTo>
                    <a:pt x="93" y="32"/>
                    <a:pt x="133" y="24"/>
                    <a:pt x="176" y="25"/>
                  </a:cubicBezTo>
                  <a:cubicBezTo>
                    <a:pt x="218" y="26"/>
                    <a:pt x="258" y="36"/>
                    <a:pt x="288" y="54"/>
                  </a:cubicBezTo>
                  <a:cubicBezTo>
                    <a:pt x="313" y="69"/>
                    <a:pt x="327" y="88"/>
                    <a:pt x="327" y="106"/>
                  </a:cubicBezTo>
                  <a:cubicBezTo>
                    <a:pt x="327" y="124"/>
                    <a:pt x="313" y="142"/>
                    <a:pt x="288" y="156"/>
                  </a:cubicBezTo>
                  <a:cubicBezTo>
                    <a:pt x="258" y="172"/>
                    <a:pt x="218" y="180"/>
                    <a:pt x="176" y="179"/>
                  </a:cubicBezTo>
                  <a:cubicBezTo>
                    <a:pt x="133" y="178"/>
                    <a:pt x="93" y="168"/>
                    <a:pt x="64" y="150"/>
                  </a:cubicBezTo>
                  <a:cubicBezTo>
                    <a:pt x="39" y="135"/>
                    <a:pt x="24" y="116"/>
                    <a:pt x="24" y="99"/>
                  </a:cubicBezTo>
                  <a:cubicBezTo>
                    <a:pt x="24" y="81"/>
                    <a:pt x="39" y="63"/>
                    <a:pt x="64" y="49"/>
                  </a:cubicBezTo>
                  <a:close/>
                </a:path>
              </a:pathLst>
            </a:custGeom>
            <a:solidFill>
              <a:srgbClr val="E96F14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8" name="Freeform 28"/>
            <p:cNvSpPr>
              <a:spLocks/>
            </p:cNvSpPr>
            <p:nvPr/>
          </p:nvSpPr>
          <p:spPr bwMode="auto">
            <a:xfrm>
              <a:off x="6878638" y="4411663"/>
              <a:ext cx="260350" cy="179388"/>
            </a:xfrm>
            <a:custGeom>
              <a:avLst/>
              <a:gdLst>
                <a:gd name="T0" fmla="*/ 190 w 241"/>
                <a:gd name="T1" fmla="*/ 70 h 166"/>
                <a:gd name="T2" fmla="*/ 190 w 241"/>
                <a:gd name="T3" fmla="*/ 70 h 166"/>
                <a:gd name="T4" fmla="*/ 0 w 241"/>
                <a:gd name="T5" fmla="*/ 88 h 166"/>
                <a:gd name="T6" fmla="*/ 0 w 241"/>
                <a:gd name="T7" fmla="*/ 150 h 166"/>
                <a:gd name="T8" fmla="*/ 190 w 241"/>
                <a:gd name="T9" fmla="*/ 132 h 166"/>
                <a:gd name="T10" fmla="*/ 241 w 241"/>
                <a:gd name="T11" fmla="*/ 61 h 166"/>
                <a:gd name="T12" fmla="*/ 241 w 241"/>
                <a:gd name="T13" fmla="*/ 0 h 166"/>
                <a:gd name="T14" fmla="*/ 190 w 241"/>
                <a:gd name="T15" fmla="*/ 7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1" h="166">
                  <a:moveTo>
                    <a:pt x="190" y="70"/>
                  </a:moveTo>
                  <a:lnTo>
                    <a:pt x="190" y="70"/>
                  </a:lnTo>
                  <a:cubicBezTo>
                    <a:pt x="139" y="99"/>
                    <a:pt x="64" y="104"/>
                    <a:pt x="0" y="88"/>
                  </a:cubicBezTo>
                  <a:lnTo>
                    <a:pt x="0" y="150"/>
                  </a:lnTo>
                  <a:cubicBezTo>
                    <a:pt x="64" y="166"/>
                    <a:pt x="139" y="160"/>
                    <a:pt x="190" y="132"/>
                  </a:cubicBezTo>
                  <a:cubicBezTo>
                    <a:pt x="224" y="113"/>
                    <a:pt x="241" y="87"/>
                    <a:pt x="241" y="61"/>
                  </a:cubicBezTo>
                  <a:lnTo>
                    <a:pt x="241" y="0"/>
                  </a:lnTo>
                  <a:cubicBezTo>
                    <a:pt x="241" y="26"/>
                    <a:pt x="224" y="51"/>
                    <a:pt x="190" y="70"/>
                  </a:cubicBezTo>
                  <a:close/>
                </a:path>
              </a:pathLst>
            </a:custGeom>
            <a:solidFill>
              <a:srgbClr val="E96F14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9" name="Freeform 29"/>
            <p:cNvSpPr>
              <a:spLocks/>
            </p:cNvSpPr>
            <p:nvPr/>
          </p:nvSpPr>
          <p:spPr bwMode="auto">
            <a:xfrm>
              <a:off x="6878638" y="4508501"/>
              <a:ext cx="260350" cy="177800"/>
            </a:xfrm>
            <a:custGeom>
              <a:avLst/>
              <a:gdLst>
                <a:gd name="T0" fmla="*/ 190 w 241"/>
                <a:gd name="T1" fmla="*/ 71 h 166"/>
                <a:gd name="T2" fmla="*/ 190 w 241"/>
                <a:gd name="T3" fmla="*/ 71 h 166"/>
                <a:gd name="T4" fmla="*/ 0 w 241"/>
                <a:gd name="T5" fmla="*/ 89 h 166"/>
                <a:gd name="T6" fmla="*/ 0 w 241"/>
                <a:gd name="T7" fmla="*/ 150 h 166"/>
                <a:gd name="T8" fmla="*/ 190 w 241"/>
                <a:gd name="T9" fmla="*/ 132 h 166"/>
                <a:gd name="T10" fmla="*/ 241 w 241"/>
                <a:gd name="T11" fmla="*/ 62 h 166"/>
                <a:gd name="T12" fmla="*/ 241 w 241"/>
                <a:gd name="T13" fmla="*/ 0 h 166"/>
                <a:gd name="T14" fmla="*/ 190 w 241"/>
                <a:gd name="T15" fmla="*/ 71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1" h="166">
                  <a:moveTo>
                    <a:pt x="190" y="71"/>
                  </a:moveTo>
                  <a:lnTo>
                    <a:pt x="190" y="71"/>
                  </a:lnTo>
                  <a:cubicBezTo>
                    <a:pt x="139" y="99"/>
                    <a:pt x="64" y="105"/>
                    <a:pt x="0" y="89"/>
                  </a:cubicBezTo>
                  <a:lnTo>
                    <a:pt x="0" y="150"/>
                  </a:lnTo>
                  <a:cubicBezTo>
                    <a:pt x="64" y="166"/>
                    <a:pt x="139" y="161"/>
                    <a:pt x="190" y="132"/>
                  </a:cubicBezTo>
                  <a:cubicBezTo>
                    <a:pt x="224" y="113"/>
                    <a:pt x="241" y="88"/>
                    <a:pt x="241" y="62"/>
                  </a:cubicBezTo>
                  <a:lnTo>
                    <a:pt x="241" y="0"/>
                  </a:lnTo>
                  <a:cubicBezTo>
                    <a:pt x="241" y="26"/>
                    <a:pt x="224" y="52"/>
                    <a:pt x="190" y="71"/>
                  </a:cubicBezTo>
                  <a:close/>
                </a:path>
              </a:pathLst>
            </a:custGeom>
            <a:solidFill>
              <a:srgbClr val="E96F14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0" name="Freeform 30"/>
            <p:cNvSpPr>
              <a:spLocks/>
            </p:cNvSpPr>
            <p:nvPr/>
          </p:nvSpPr>
          <p:spPr bwMode="auto">
            <a:xfrm>
              <a:off x="6878638" y="4598988"/>
              <a:ext cx="260350" cy="179388"/>
            </a:xfrm>
            <a:custGeom>
              <a:avLst/>
              <a:gdLst>
                <a:gd name="T0" fmla="*/ 190 w 241"/>
                <a:gd name="T1" fmla="*/ 70 h 166"/>
                <a:gd name="T2" fmla="*/ 190 w 241"/>
                <a:gd name="T3" fmla="*/ 70 h 166"/>
                <a:gd name="T4" fmla="*/ 0 w 241"/>
                <a:gd name="T5" fmla="*/ 88 h 166"/>
                <a:gd name="T6" fmla="*/ 0 w 241"/>
                <a:gd name="T7" fmla="*/ 150 h 166"/>
                <a:gd name="T8" fmla="*/ 190 w 241"/>
                <a:gd name="T9" fmla="*/ 132 h 166"/>
                <a:gd name="T10" fmla="*/ 241 w 241"/>
                <a:gd name="T11" fmla="*/ 61 h 166"/>
                <a:gd name="T12" fmla="*/ 241 w 241"/>
                <a:gd name="T13" fmla="*/ 0 h 166"/>
                <a:gd name="T14" fmla="*/ 190 w 241"/>
                <a:gd name="T15" fmla="*/ 7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1" h="166">
                  <a:moveTo>
                    <a:pt x="190" y="70"/>
                  </a:moveTo>
                  <a:lnTo>
                    <a:pt x="190" y="70"/>
                  </a:lnTo>
                  <a:cubicBezTo>
                    <a:pt x="139" y="98"/>
                    <a:pt x="64" y="104"/>
                    <a:pt x="0" y="88"/>
                  </a:cubicBezTo>
                  <a:lnTo>
                    <a:pt x="0" y="150"/>
                  </a:lnTo>
                  <a:cubicBezTo>
                    <a:pt x="64" y="166"/>
                    <a:pt x="139" y="160"/>
                    <a:pt x="190" y="132"/>
                  </a:cubicBezTo>
                  <a:cubicBezTo>
                    <a:pt x="224" y="113"/>
                    <a:pt x="241" y="87"/>
                    <a:pt x="241" y="61"/>
                  </a:cubicBezTo>
                  <a:lnTo>
                    <a:pt x="241" y="0"/>
                  </a:lnTo>
                  <a:cubicBezTo>
                    <a:pt x="241" y="26"/>
                    <a:pt x="224" y="51"/>
                    <a:pt x="190" y="70"/>
                  </a:cubicBezTo>
                  <a:close/>
                </a:path>
              </a:pathLst>
            </a:custGeom>
            <a:solidFill>
              <a:srgbClr val="E96F14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1" name="Freeform 31"/>
            <p:cNvSpPr>
              <a:spLocks/>
            </p:cNvSpPr>
            <p:nvPr/>
          </p:nvSpPr>
          <p:spPr bwMode="auto">
            <a:xfrm>
              <a:off x="6465888" y="4708526"/>
              <a:ext cx="381000" cy="192088"/>
            </a:xfrm>
            <a:custGeom>
              <a:avLst/>
              <a:gdLst>
                <a:gd name="T0" fmla="*/ 300 w 352"/>
                <a:gd name="T1" fmla="*/ 79 h 178"/>
                <a:gd name="T2" fmla="*/ 300 w 352"/>
                <a:gd name="T3" fmla="*/ 79 h 178"/>
                <a:gd name="T4" fmla="*/ 52 w 352"/>
                <a:gd name="T5" fmla="*/ 73 h 178"/>
                <a:gd name="T6" fmla="*/ 0 w 352"/>
                <a:gd name="T7" fmla="*/ 0 h 178"/>
                <a:gd name="T8" fmla="*/ 0 w 352"/>
                <a:gd name="T9" fmla="*/ 62 h 178"/>
                <a:gd name="T10" fmla="*/ 52 w 352"/>
                <a:gd name="T11" fmla="*/ 134 h 178"/>
                <a:gd name="T12" fmla="*/ 300 w 352"/>
                <a:gd name="T13" fmla="*/ 140 h 178"/>
                <a:gd name="T14" fmla="*/ 352 w 352"/>
                <a:gd name="T15" fmla="*/ 70 h 178"/>
                <a:gd name="T16" fmla="*/ 352 w 352"/>
                <a:gd name="T17" fmla="*/ 8 h 178"/>
                <a:gd name="T18" fmla="*/ 300 w 352"/>
                <a:gd name="T19" fmla="*/ 79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2" h="178">
                  <a:moveTo>
                    <a:pt x="300" y="79"/>
                  </a:moveTo>
                  <a:lnTo>
                    <a:pt x="300" y="79"/>
                  </a:lnTo>
                  <a:cubicBezTo>
                    <a:pt x="232" y="117"/>
                    <a:pt x="120" y="114"/>
                    <a:pt x="52" y="73"/>
                  </a:cubicBezTo>
                  <a:cubicBezTo>
                    <a:pt x="18" y="52"/>
                    <a:pt x="0" y="26"/>
                    <a:pt x="0" y="0"/>
                  </a:cubicBezTo>
                  <a:lnTo>
                    <a:pt x="0" y="62"/>
                  </a:lnTo>
                  <a:cubicBezTo>
                    <a:pt x="0" y="87"/>
                    <a:pt x="18" y="114"/>
                    <a:pt x="52" y="134"/>
                  </a:cubicBezTo>
                  <a:cubicBezTo>
                    <a:pt x="120" y="176"/>
                    <a:pt x="232" y="178"/>
                    <a:pt x="300" y="140"/>
                  </a:cubicBezTo>
                  <a:cubicBezTo>
                    <a:pt x="334" y="121"/>
                    <a:pt x="352" y="96"/>
                    <a:pt x="352" y="70"/>
                  </a:cubicBezTo>
                  <a:lnTo>
                    <a:pt x="352" y="8"/>
                  </a:lnTo>
                  <a:cubicBezTo>
                    <a:pt x="352" y="34"/>
                    <a:pt x="334" y="60"/>
                    <a:pt x="300" y="79"/>
                  </a:cubicBezTo>
                  <a:close/>
                </a:path>
              </a:pathLst>
            </a:custGeom>
            <a:solidFill>
              <a:srgbClr val="E96F14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2" name="Freeform 32"/>
            <p:cNvSpPr>
              <a:spLocks/>
            </p:cNvSpPr>
            <p:nvPr/>
          </p:nvSpPr>
          <p:spPr bwMode="auto">
            <a:xfrm>
              <a:off x="6878638" y="4694238"/>
              <a:ext cx="260350" cy="177800"/>
            </a:xfrm>
            <a:custGeom>
              <a:avLst/>
              <a:gdLst>
                <a:gd name="T0" fmla="*/ 190 w 241"/>
                <a:gd name="T1" fmla="*/ 70 h 166"/>
                <a:gd name="T2" fmla="*/ 190 w 241"/>
                <a:gd name="T3" fmla="*/ 70 h 166"/>
                <a:gd name="T4" fmla="*/ 0 w 241"/>
                <a:gd name="T5" fmla="*/ 88 h 166"/>
                <a:gd name="T6" fmla="*/ 0 w 241"/>
                <a:gd name="T7" fmla="*/ 150 h 166"/>
                <a:gd name="T8" fmla="*/ 190 w 241"/>
                <a:gd name="T9" fmla="*/ 132 h 166"/>
                <a:gd name="T10" fmla="*/ 241 w 241"/>
                <a:gd name="T11" fmla="*/ 61 h 166"/>
                <a:gd name="T12" fmla="*/ 241 w 241"/>
                <a:gd name="T13" fmla="*/ 0 h 166"/>
                <a:gd name="T14" fmla="*/ 190 w 241"/>
                <a:gd name="T15" fmla="*/ 7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1" h="166">
                  <a:moveTo>
                    <a:pt x="190" y="70"/>
                  </a:moveTo>
                  <a:lnTo>
                    <a:pt x="190" y="70"/>
                  </a:lnTo>
                  <a:cubicBezTo>
                    <a:pt x="139" y="99"/>
                    <a:pt x="64" y="104"/>
                    <a:pt x="0" y="88"/>
                  </a:cubicBezTo>
                  <a:lnTo>
                    <a:pt x="0" y="150"/>
                  </a:lnTo>
                  <a:cubicBezTo>
                    <a:pt x="64" y="166"/>
                    <a:pt x="139" y="160"/>
                    <a:pt x="190" y="132"/>
                  </a:cubicBezTo>
                  <a:cubicBezTo>
                    <a:pt x="224" y="113"/>
                    <a:pt x="241" y="87"/>
                    <a:pt x="241" y="61"/>
                  </a:cubicBezTo>
                  <a:lnTo>
                    <a:pt x="241" y="0"/>
                  </a:lnTo>
                  <a:cubicBezTo>
                    <a:pt x="241" y="26"/>
                    <a:pt x="224" y="51"/>
                    <a:pt x="190" y="70"/>
                  </a:cubicBezTo>
                  <a:close/>
                </a:path>
              </a:pathLst>
            </a:custGeom>
            <a:solidFill>
              <a:srgbClr val="E96F14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3" name="Freeform 33"/>
            <p:cNvSpPr>
              <a:spLocks/>
            </p:cNvSpPr>
            <p:nvPr/>
          </p:nvSpPr>
          <p:spPr bwMode="auto">
            <a:xfrm>
              <a:off x="6465888" y="4805363"/>
              <a:ext cx="381000" cy="192088"/>
            </a:xfrm>
            <a:custGeom>
              <a:avLst/>
              <a:gdLst>
                <a:gd name="T0" fmla="*/ 300 w 352"/>
                <a:gd name="T1" fmla="*/ 79 h 179"/>
                <a:gd name="T2" fmla="*/ 300 w 352"/>
                <a:gd name="T3" fmla="*/ 79 h 179"/>
                <a:gd name="T4" fmla="*/ 52 w 352"/>
                <a:gd name="T5" fmla="*/ 73 h 179"/>
                <a:gd name="T6" fmla="*/ 0 w 352"/>
                <a:gd name="T7" fmla="*/ 0 h 179"/>
                <a:gd name="T8" fmla="*/ 0 w 352"/>
                <a:gd name="T9" fmla="*/ 62 h 179"/>
                <a:gd name="T10" fmla="*/ 52 w 352"/>
                <a:gd name="T11" fmla="*/ 135 h 179"/>
                <a:gd name="T12" fmla="*/ 300 w 352"/>
                <a:gd name="T13" fmla="*/ 141 h 179"/>
                <a:gd name="T14" fmla="*/ 352 w 352"/>
                <a:gd name="T15" fmla="*/ 70 h 179"/>
                <a:gd name="T16" fmla="*/ 352 w 352"/>
                <a:gd name="T17" fmla="*/ 9 h 179"/>
                <a:gd name="T18" fmla="*/ 300 w 352"/>
                <a:gd name="T19" fmla="*/ 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2" h="179">
                  <a:moveTo>
                    <a:pt x="300" y="79"/>
                  </a:moveTo>
                  <a:lnTo>
                    <a:pt x="300" y="79"/>
                  </a:lnTo>
                  <a:cubicBezTo>
                    <a:pt x="232" y="117"/>
                    <a:pt x="120" y="114"/>
                    <a:pt x="52" y="73"/>
                  </a:cubicBezTo>
                  <a:cubicBezTo>
                    <a:pt x="18" y="53"/>
                    <a:pt x="0" y="26"/>
                    <a:pt x="0" y="0"/>
                  </a:cubicBezTo>
                  <a:lnTo>
                    <a:pt x="0" y="62"/>
                  </a:lnTo>
                  <a:cubicBezTo>
                    <a:pt x="0" y="88"/>
                    <a:pt x="18" y="114"/>
                    <a:pt x="52" y="135"/>
                  </a:cubicBezTo>
                  <a:cubicBezTo>
                    <a:pt x="120" y="176"/>
                    <a:pt x="232" y="179"/>
                    <a:pt x="300" y="141"/>
                  </a:cubicBezTo>
                  <a:cubicBezTo>
                    <a:pt x="334" y="122"/>
                    <a:pt x="352" y="96"/>
                    <a:pt x="352" y="70"/>
                  </a:cubicBezTo>
                  <a:lnTo>
                    <a:pt x="352" y="9"/>
                  </a:lnTo>
                  <a:cubicBezTo>
                    <a:pt x="352" y="35"/>
                    <a:pt x="334" y="60"/>
                    <a:pt x="300" y="79"/>
                  </a:cubicBezTo>
                  <a:close/>
                </a:path>
              </a:pathLst>
            </a:custGeom>
            <a:solidFill>
              <a:srgbClr val="E96F14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4" name="Freeform 34"/>
            <p:cNvSpPr>
              <a:spLocks/>
            </p:cNvSpPr>
            <p:nvPr/>
          </p:nvSpPr>
          <p:spPr bwMode="auto">
            <a:xfrm>
              <a:off x="6878638" y="4789488"/>
              <a:ext cx="260350" cy="179388"/>
            </a:xfrm>
            <a:custGeom>
              <a:avLst/>
              <a:gdLst>
                <a:gd name="T0" fmla="*/ 190 w 241"/>
                <a:gd name="T1" fmla="*/ 71 h 166"/>
                <a:gd name="T2" fmla="*/ 190 w 241"/>
                <a:gd name="T3" fmla="*/ 71 h 166"/>
                <a:gd name="T4" fmla="*/ 0 w 241"/>
                <a:gd name="T5" fmla="*/ 89 h 166"/>
                <a:gd name="T6" fmla="*/ 0 w 241"/>
                <a:gd name="T7" fmla="*/ 150 h 166"/>
                <a:gd name="T8" fmla="*/ 190 w 241"/>
                <a:gd name="T9" fmla="*/ 132 h 166"/>
                <a:gd name="T10" fmla="*/ 241 w 241"/>
                <a:gd name="T11" fmla="*/ 62 h 166"/>
                <a:gd name="T12" fmla="*/ 241 w 241"/>
                <a:gd name="T13" fmla="*/ 0 h 166"/>
                <a:gd name="T14" fmla="*/ 190 w 241"/>
                <a:gd name="T15" fmla="*/ 71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1" h="166">
                  <a:moveTo>
                    <a:pt x="190" y="71"/>
                  </a:moveTo>
                  <a:lnTo>
                    <a:pt x="190" y="71"/>
                  </a:lnTo>
                  <a:cubicBezTo>
                    <a:pt x="139" y="99"/>
                    <a:pt x="64" y="105"/>
                    <a:pt x="0" y="89"/>
                  </a:cubicBezTo>
                  <a:lnTo>
                    <a:pt x="0" y="150"/>
                  </a:lnTo>
                  <a:cubicBezTo>
                    <a:pt x="64" y="166"/>
                    <a:pt x="139" y="161"/>
                    <a:pt x="190" y="132"/>
                  </a:cubicBezTo>
                  <a:cubicBezTo>
                    <a:pt x="224" y="113"/>
                    <a:pt x="241" y="88"/>
                    <a:pt x="241" y="62"/>
                  </a:cubicBezTo>
                  <a:lnTo>
                    <a:pt x="241" y="0"/>
                  </a:lnTo>
                  <a:cubicBezTo>
                    <a:pt x="241" y="26"/>
                    <a:pt x="224" y="52"/>
                    <a:pt x="190" y="71"/>
                  </a:cubicBezTo>
                  <a:close/>
                </a:path>
              </a:pathLst>
            </a:custGeom>
            <a:solidFill>
              <a:srgbClr val="E96F14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5" name="Freeform 35"/>
            <p:cNvSpPr>
              <a:spLocks/>
            </p:cNvSpPr>
            <p:nvPr/>
          </p:nvSpPr>
          <p:spPr bwMode="auto">
            <a:xfrm>
              <a:off x="7483476" y="4470401"/>
              <a:ext cx="104775" cy="115888"/>
            </a:xfrm>
            <a:custGeom>
              <a:avLst/>
              <a:gdLst>
                <a:gd name="T0" fmla="*/ 42 w 97"/>
                <a:gd name="T1" fmla="*/ 79 h 106"/>
                <a:gd name="T2" fmla="*/ 42 w 97"/>
                <a:gd name="T3" fmla="*/ 79 h 106"/>
                <a:gd name="T4" fmla="*/ 6 w 97"/>
                <a:gd name="T5" fmla="*/ 72 h 106"/>
                <a:gd name="T6" fmla="*/ 0 w 97"/>
                <a:gd name="T7" fmla="*/ 87 h 106"/>
                <a:gd name="T8" fmla="*/ 37 w 97"/>
                <a:gd name="T9" fmla="*/ 93 h 106"/>
                <a:gd name="T10" fmla="*/ 37 w 97"/>
                <a:gd name="T11" fmla="*/ 106 h 106"/>
                <a:gd name="T12" fmla="*/ 58 w 97"/>
                <a:gd name="T13" fmla="*/ 106 h 106"/>
                <a:gd name="T14" fmla="*/ 58 w 97"/>
                <a:gd name="T15" fmla="*/ 93 h 106"/>
                <a:gd name="T16" fmla="*/ 97 w 97"/>
                <a:gd name="T17" fmla="*/ 70 h 106"/>
                <a:gd name="T18" fmla="*/ 60 w 97"/>
                <a:gd name="T19" fmla="*/ 45 h 106"/>
                <a:gd name="T20" fmla="*/ 34 w 97"/>
                <a:gd name="T21" fmla="*/ 33 h 106"/>
                <a:gd name="T22" fmla="*/ 53 w 97"/>
                <a:gd name="T23" fmla="*/ 26 h 106"/>
                <a:gd name="T24" fmla="*/ 85 w 97"/>
                <a:gd name="T25" fmla="*/ 31 h 106"/>
                <a:gd name="T26" fmla="*/ 91 w 97"/>
                <a:gd name="T27" fmla="*/ 17 h 106"/>
                <a:gd name="T28" fmla="*/ 59 w 97"/>
                <a:gd name="T29" fmla="*/ 12 h 106"/>
                <a:gd name="T30" fmla="*/ 59 w 97"/>
                <a:gd name="T31" fmla="*/ 1 h 106"/>
                <a:gd name="T32" fmla="*/ 38 w 97"/>
                <a:gd name="T33" fmla="*/ 0 h 106"/>
                <a:gd name="T34" fmla="*/ 38 w 97"/>
                <a:gd name="T35" fmla="*/ 12 h 106"/>
                <a:gd name="T36" fmla="*/ 1 w 97"/>
                <a:gd name="T37" fmla="*/ 35 h 106"/>
                <a:gd name="T38" fmla="*/ 40 w 97"/>
                <a:gd name="T39" fmla="*/ 59 h 106"/>
                <a:gd name="T40" fmla="*/ 63 w 97"/>
                <a:gd name="T41" fmla="*/ 71 h 106"/>
                <a:gd name="T42" fmla="*/ 42 w 97"/>
                <a:gd name="T43" fmla="*/ 79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7" h="106">
                  <a:moveTo>
                    <a:pt x="42" y="79"/>
                  </a:moveTo>
                  <a:lnTo>
                    <a:pt x="42" y="79"/>
                  </a:lnTo>
                  <a:cubicBezTo>
                    <a:pt x="28" y="78"/>
                    <a:pt x="15" y="75"/>
                    <a:pt x="6" y="72"/>
                  </a:cubicBezTo>
                  <a:lnTo>
                    <a:pt x="0" y="87"/>
                  </a:lnTo>
                  <a:cubicBezTo>
                    <a:pt x="8" y="90"/>
                    <a:pt x="22" y="93"/>
                    <a:pt x="37" y="93"/>
                  </a:cubicBezTo>
                  <a:lnTo>
                    <a:pt x="37" y="106"/>
                  </a:lnTo>
                  <a:lnTo>
                    <a:pt x="58" y="106"/>
                  </a:lnTo>
                  <a:lnTo>
                    <a:pt x="58" y="93"/>
                  </a:lnTo>
                  <a:cubicBezTo>
                    <a:pt x="83" y="91"/>
                    <a:pt x="97" y="82"/>
                    <a:pt x="97" y="70"/>
                  </a:cubicBezTo>
                  <a:cubicBezTo>
                    <a:pt x="97" y="58"/>
                    <a:pt x="87" y="51"/>
                    <a:pt x="60" y="45"/>
                  </a:cubicBezTo>
                  <a:cubicBezTo>
                    <a:pt x="42" y="40"/>
                    <a:pt x="34" y="37"/>
                    <a:pt x="34" y="33"/>
                  </a:cubicBezTo>
                  <a:cubicBezTo>
                    <a:pt x="34" y="30"/>
                    <a:pt x="39" y="26"/>
                    <a:pt x="53" y="26"/>
                  </a:cubicBezTo>
                  <a:cubicBezTo>
                    <a:pt x="69" y="27"/>
                    <a:pt x="79" y="30"/>
                    <a:pt x="85" y="31"/>
                  </a:cubicBezTo>
                  <a:lnTo>
                    <a:pt x="91" y="17"/>
                  </a:lnTo>
                  <a:cubicBezTo>
                    <a:pt x="84" y="15"/>
                    <a:pt x="74" y="13"/>
                    <a:pt x="59" y="12"/>
                  </a:cubicBezTo>
                  <a:lnTo>
                    <a:pt x="59" y="1"/>
                  </a:lnTo>
                  <a:lnTo>
                    <a:pt x="38" y="0"/>
                  </a:lnTo>
                  <a:lnTo>
                    <a:pt x="38" y="12"/>
                  </a:lnTo>
                  <a:cubicBezTo>
                    <a:pt x="14" y="15"/>
                    <a:pt x="1" y="23"/>
                    <a:pt x="1" y="35"/>
                  </a:cubicBezTo>
                  <a:cubicBezTo>
                    <a:pt x="1" y="47"/>
                    <a:pt x="17" y="54"/>
                    <a:pt x="40" y="59"/>
                  </a:cubicBezTo>
                  <a:cubicBezTo>
                    <a:pt x="56" y="63"/>
                    <a:pt x="63" y="66"/>
                    <a:pt x="63" y="71"/>
                  </a:cubicBezTo>
                  <a:cubicBezTo>
                    <a:pt x="63" y="76"/>
                    <a:pt x="55" y="79"/>
                    <a:pt x="42" y="79"/>
                  </a:cubicBezTo>
                  <a:close/>
                </a:path>
              </a:pathLst>
            </a:custGeom>
            <a:solidFill>
              <a:srgbClr val="E96F14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6" name="Freeform 36"/>
            <p:cNvSpPr>
              <a:spLocks/>
            </p:cNvSpPr>
            <p:nvPr/>
          </p:nvSpPr>
          <p:spPr bwMode="auto">
            <a:xfrm>
              <a:off x="7773988" y="4262438"/>
              <a:ext cx="104775" cy="114300"/>
            </a:xfrm>
            <a:custGeom>
              <a:avLst/>
              <a:gdLst>
                <a:gd name="T0" fmla="*/ 42 w 97"/>
                <a:gd name="T1" fmla="*/ 78 h 106"/>
                <a:gd name="T2" fmla="*/ 42 w 97"/>
                <a:gd name="T3" fmla="*/ 78 h 106"/>
                <a:gd name="T4" fmla="*/ 6 w 97"/>
                <a:gd name="T5" fmla="*/ 72 h 106"/>
                <a:gd name="T6" fmla="*/ 0 w 97"/>
                <a:gd name="T7" fmla="*/ 87 h 106"/>
                <a:gd name="T8" fmla="*/ 37 w 97"/>
                <a:gd name="T9" fmla="*/ 93 h 106"/>
                <a:gd name="T10" fmla="*/ 37 w 97"/>
                <a:gd name="T11" fmla="*/ 105 h 106"/>
                <a:gd name="T12" fmla="*/ 58 w 97"/>
                <a:gd name="T13" fmla="*/ 106 h 106"/>
                <a:gd name="T14" fmla="*/ 58 w 97"/>
                <a:gd name="T15" fmla="*/ 93 h 106"/>
                <a:gd name="T16" fmla="*/ 97 w 97"/>
                <a:gd name="T17" fmla="*/ 70 h 106"/>
                <a:gd name="T18" fmla="*/ 61 w 97"/>
                <a:gd name="T19" fmla="*/ 45 h 106"/>
                <a:gd name="T20" fmla="*/ 34 w 97"/>
                <a:gd name="T21" fmla="*/ 33 h 106"/>
                <a:gd name="T22" fmla="*/ 53 w 97"/>
                <a:gd name="T23" fmla="*/ 26 h 106"/>
                <a:gd name="T24" fmla="*/ 85 w 97"/>
                <a:gd name="T25" fmla="*/ 31 h 106"/>
                <a:gd name="T26" fmla="*/ 91 w 97"/>
                <a:gd name="T27" fmla="*/ 17 h 106"/>
                <a:gd name="T28" fmla="*/ 59 w 97"/>
                <a:gd name="T29" fmla="*/ 12 h 106"/>
                <a:gd name="T30" fmla="*/ 59 w 97"/>
                <a:gd name="T31" fmla="*/ 0 h 106"/>
                <a:gd name="T32" fmla="*/ 38 w 97"/>
                <a:gd name="T33" fmla="*/ 0 h 106"/>
                <a:gd name="T34" fmla="*/ 38 w 97"/>
                <a:gd name="T35" fmla="*/ 12 h 106"/>
                <a:gd name="T36" fmla="*/ 1 w 97"/>
                <a:gd name="T37" fmla="*/ 34 h 106"/>
                <a:gd name="T38" fmla="*/ 40 w 97"/>
                <a:gd name="T39" fmla="*/ 59 h 106"/>
                <a:gd name="T40" fmla="*/ 63 w 97"/>
                <a:gd name="T41" fmla="*/ 71 h 106"/>
                <a:gd name="T42" fmla="*/ 42 w 97"/>
                <a:gd name="T43" fmla="*/ 7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7" h="106">
                  <a:moveTo>
                    <a:pt x="42" y="78"/>
                  </a:moveTo>
                  <a:lnTo>
                    <a:pt x="42" y="78"/>
                  </a:lnTo>
                  <a:cubicBezTo>
                    <a:pt x="28" y="78"/>
                    <a:pt x="15" y="75"/>
                    <a:pt x="6" y="72"/>
                  </a:cubicBezTo>
                  <a:lnTo>
                    <a:pt x="0" y="87"/>
                  </a:lnTo>
                  <a:cubicBezTo>
                    <a:pt x="8" y="90"/>
                    <a:pt x="22" y="92"/>
                    <a:pt x="37" y="93"/>
                  </a:cubicBezTo>
                  <a:lnTo>
                    <a:pt x="37" y="105"/>
                  </a:lnTo>
                  <a:lnTo>
                    <a:pt x="58" y="106"/>
                  </a:lnTo>
                  <a:lnTo>
                    <a:pt x="58" y="93"/>
                  </a:lnTo>
                  <a:cubicBezTo>
                    <a:pt x="83" y="91"/>
                    <a:pt x="97" y="81"/>
                    <a:pt x="97" y="70"/>
                  </a:cubicBezTo>
                  <a:cubicBezTo>
                    <a:pt x="97" y="58"/>
                    <a:pt x="87" y="51"/>
                    <a:pt x="61" y="45"/>
                  </a:cubicBezTo>
                  <a:cubicBezTo>
                    <a:pt x="42" y="40"/>
                    <a:pt x="34" y="37"/>
                    <a:pt x="34" y="33"/>
                  </a:cubicBezTo>
                  <a:cubicBezTo>
                    <a:pt x="34" y="29"/>
                    <a:pt x="39" y="26"/>
                    <a:pt x="53" y="26"/>
                  </a:cubicBezTo>
                  <a:cubicBezTo>
                    <a:pt x="69" y="26"/>
                    <a:pt x="79" y="30"/>
                    <a:pt x="85" y="31"/>
                  </a:cubicBezTo>
                  <a:lnTo>
                    <a:pt x="91" y="17"/>
                  </a:lnTo>
                  <a:cubicBezTo>
                    <a:pt x="84" y="14"/>
                    <a:pt x="74" y="12"/>
                    <a:pt x="59" y="12"/>
                  </a:cubicBezTo>
                  <a:lnTo>
                    <a:pt x="59" y="0"/>
                  </a:lnTo>
                  <a:lnTo>
                    <a:pt x="38" y="0"/>
                  </a:lnTo>
                  <a:lnTo>
                    <a:pt x="38" y="12"/>
                  </a:lnTo>
                  <a:cubicBezTo>
                    <a:pt x="14" y="14"/>
                    <a:pt x="1" y="23"/>
                    <a:pt x="1" y="34"/>
                  </a:cubicBezTo>
                  <a:cubicBezTo>
                    <a:pt x="1" y="47"/>
                    <a:pt x="17" y="54"/>
                    <a:pt x="40" y="59"/>
                  </a:cubicBezTo>
                  <a:cubicBezTo>
                    <a:pt x="57" y="62"/>
                    <a:pt x="63" y="66"/>
                    <a:pt x="63" y="71"/>
                  </a:cubicBezTo>
                  <a:cubicBezTo>
                    <a:pt x="63" y="76"/>
                    <a:pt x="55" y="79"/>
                    <a:pt x="42" y="78"/>
                  </a:cubicBezTo>
                  <a:close/>
                </a:path>
              </a:pathLst>
            </a:custGeom>
            <a:solidFill>
              <a:srgbClr val="E96F14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7" name="Freeform 37"/>
            <p:cNvSpPr>
              <a:spLocks noEditPoints="1"/>
            </p:cNvSpPr>
            <p:nvPr/>
          </p:nvSpPr>
          <p:spPr bwMode="auto">
            <a:xfrm>
              <a:off x="7342188" y="4421188"/>
              <a:ext cx="379413" cy="288925"/>
            </a:xfrm>
            <a:custGeom>
              <a:avLst/>
              <a:gdLst>
                <a:gd name="T0" fmla="*/ 351 w 351"/>
                <a:gd name="T1" fmla="*/ 102 h 268"/>
                <a:gd name="T2" fmla="*/ 351 w 351"/>
                <a:gd name="T3" fmla="*/ 102 h 268"/>
                <a:gd name="T4" fmla="*/ 300 w 351"/>
                <a:gd name="T5" fmla="*/ 34 h 268"/>
                <a:gd name="T6" fmla="*/ 175 w 351"/>
                <a:gd name="T7" fmla="*/ 1 h 268"/>
                <a:gd name="T8" fmla="*/ 51 w 351"/>
                <a:gd name="T9" fmla="*/ 28 h 268"/>
                <a:gd name="T10" fmla="*/ 0 w 351"/>
                <a:gd name="T11" fmla="*/ 94 h 268"/>
                <a:gd name="T12" fmla="*/ 0 w 351"/>
                <a:gd name="T13" fmla="*/ 89 h 268"/>
                <a:gd name="T14" fmla="*/ 0 w 351"/>
                <a:gd name="T15" fmla="*/ 98 h 268"/>
                <a:gd name="T16" fmla="*/ 0 w 351"/>
                <a:gd name="T17" fmla="*/ 99 h 268"/>
                <a:gd name="T18" fmla="*/ 0 w 351"/>
                <a:gd name="T19" fmla="*/ 151 h 268"/>
                <a:gd name="T20" fmla="*/ 51 w 351"/>
                <a:gd name="T21" fmla="*/ 224 h 268"/>
                <a:gd name="T22" fmla="*/ 300 w 351"/>
                <a:gd name="T23" fmla="*/ 230 h 268"/>
                <a:gd name="T24" fmla="*/ 351 w 351"/>
                <a:gd name="T25" fmla="*/ 159 h 268"/>
                <a:gd name="T26" fmla="*/ 351 w 351"/>
                <a:gd name="T27" fmla="*/ 98 h 268"/>
                <a:gd name="T28" fmla="*/ 351 w 351"/>
                <a:gd name="T29" fmla="*/ 102 h 268"/>
                <a:gd name="T30" fmla="*/ 63 w 351"/>
                <a:gd name="T31" fmla="*/ 49 h 268"/>
                <a:gd name="T32" fmla="*/ 63 w 351"/>
                <a:gd name="T33" fmla="*/ 49 h 268"/>
                <a:gd name="T34" fmla="*/ 175 w 351"/>
                <a:gd name="T35" fmla="*/ 25 h 268"/>
                <a:gd name="T36" fmla="*/ 287 w 351"/>
                <a:gd name="T37" fmla="*/ 54 h 268"/>
                <a:gd name="T38" fmla="*/ 327 w 351"/>
                <a:gd name="T39" fmla="*/ 106 h 268"/>
                <a:gd name="T40" fmla="*/ 287 w 351"/>
                <a:gd name="T41" fmla="*/ 156 h 268"/>
                <a:gd name="T42" fmla="*/ 175 w 351"/>
                <a:gd name="T43" fmla="*/ 180 h 268"/>
                <a:gd name="T44" fmla="*/ 63 w 351"/>
                <a:gd name="T45" fmla="*/ 151 h 268"/>
                <a:gd name="T46" fmla="*/ 24 w 351"/>
                <a:gd name="T47" fmla="*/ 99 h 268"/>
                <a:gd name="T48" fmla="*/ 63 w 351"/>
                <a:gd name="T49" fmla="*/ 49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51" h="268">
                  <a:moveTo>
                    <a:pt x="351" y="102"/>
                  </a:moveTo>
                  <a:lnTo>
                    <a:pt x="351" y="102"/>
                  </a:lnTo>
                  <a:cubicBezTo>
                    <a:pt x="349" y="78"/>
                    <a:pt x="332" y="53"/>
                    <a:pt x="300" y="34"/>
                  </a:cubicBezTo>
                  <a:cubicBezTo>
                    <a:pt x="265" y="13"/>
                    <a:pt x="220" y="2"/>
                    <a:pt x="175" y="1"/>
                  </a:cubicBezTo>
                  <a:cubicBezTo>
                    <a:pt x="130" y="0"/>
                    <a:pt x="86" y="9"/>
                    <a:pt x="51" y="28"/>
                  </a:cubicBezTo>
                  <a:cubicBezTo>
                    <a:pt x="19" y="46"/>
                    <a:pt x="2" y="69"/>
                    <a:pt x="0" y="94"/>
                  </a:cubicBezTo>
                  <a:cubicBezTo>
                    <a:pt x="0" y="92"/>
                    <a:pt x="0" y="91"/>
                    <a:pt x="0" y="89"/>
                  </a:cubicBezTo>
                  <a:lnTo>
                    <a:pt x="0" y="98"/>
                  </a:lnTo>
                  <a:lnTo>
                    <a:pt x="0" y="99"/>
                  </a:lnTo>
                  <a:lnTo>
                    <a:pt x="0" y="151"/>
                  </a:lnTo>
                  <a:cubicBezTo>
                    <a:pt x="0" y="177"/>
                    <a:pt x="17" y="203"/>
                    <a:pt x="51" y="224"/>
                  </a:cubicBezTo>
                  <a:cubicBezTo>
                    <a:pt x="120" y="265"/>
                    <a:pt x="231" y="268"/>
                    <a:pt x="300" y="230"/>
                  </a:cubicBezTo>
                  <a:cubicBezTo>
                    <a:pt x="334" y="211"/>
                    <a:pt x="351" y="185"/>
                    <a:pt x="351" y="159"/>
                  </a:cubicBezTo>
                  <a:lnTo>
                    <a:pt x="351" y="98"/>
                  </a:lnTo>
                  <a:cubicBezTo>
                    <a:pt x="351" y="99"/>
                    <a:pt x="351" y="101"/>
                    <a:pt x="351" y="102"/>
                  </a:cubicBezTo>
                  <a:close/>
                  <a:moveTo>
                    <a:pt x="63" y="49"/>
                  </a:moveTo>
                  <a:lnTo>
                    <a:pt x="63" y="49"/>
                  </a:lnTo>
                  <a:cubicBezTo>
                    <a:pt x="93" y="33"/>
                    <a:pt x="133" y="24"/>
                    <a:pt x="175" y="25"/>
                  </a:cubicBezTo>
                  <a:cubicBezTo>
                    <a:pt x="218" y="26"/>
                    <a:pt x="258" y="37"/>
                    <a:pt x="287" y="54"/>
                  </a:cubicBezTo>
                  <a:cubicBezTo>
                    <a:pt x="312" y="70"/>
                    <a:pt x="327" y="88"/>
                    <a:pt x="327" y="106"/>
                  </a:cubicBezTo>
                  <a:cubicBezTo>
                    <a:pt x="327" y="124"/>
                    <a:pt x="312" y="142"/>
                    <a:pt x="287" y="156"/>
                  </a:cubicBezTo>
                  <a:cubicBezTo>
                    <a:pt x="258" y="172"/>
                    <a:pt x="218" y="181"/>
                    <a:pt x="175" y="180"/>
                  </a:cubicBezTo>
                  <a:cubicBezTo>
                    <a:pt x="133" y="179"/>
                    <a:pt x="93" y="168"/>
                    <a:pt x="63" y="151"/>
                  </a:cubicBezTo>
                  <a:cubicBezTo>
                    <a:pt x="38" y="136"/>
                    <a:pt x="24" y="117"/>
                    <a:pt x="24" y="99"/>
                  </a:cubicBezTo>
                  <a:cubicBezTo>
                    <a:pt x="24" y="81"/>
                    <a:pt x="38" y="63"/>
                    <a:pt x="63" y="49"/>
                  </a:cubicBezTo>
                  <a:close/>
                </a:path>
              </a:pathLst>
            </a:custGeom>
            <a:solidFill>
              <a:srgbClr val="E96F14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8" name="Freeform 38"/>
            <p:cNvSpPr>
              <a:spLocks/>
            </p:cNvSpPr>
            <p:nvPr/>
          </p:nvSpPr>
          <p:spPr bwMode="auto">
            <a:xfrm>
              <a:off x="7342188" y="4614863"/>
              <a:ext cx="379413" cy="192088"/>
            </a:xfrm>
            <a:custGeom>
              <a:avLst/>
              <a:gdLst>
                <a:gd name="T0" fmla="*/ 300 w 351"/>
                <a:gd name="T1" fmla="*/ 79 h 178"/>
                <a:gd name="T2" fmla="*/ 300 w 351"/>
                <a:gd name="T3" fmla="*/ 79 h 178"/>
                <a:gd name="T4" fmla="*/ 51 w 351"/>
                <a:gd name="T5" fmla="*/ 73 h 178"/>
                <a:gd name="T6" fmla="*/ 0 w 351"/>
                <a:gd name="T7" fmla="*/ 0 h 178"/>
                <a:gd name="T8" fmla="*/ 0 w 351"/>
                <a:gd name="T9" fmla="*/ 61 h 178"/>
                <a:gd name="T10" fmla="*/ 51 w 351"/>
                <a:gd name="T11" fmla="*/ 134 h 178"/>
                <a:gd name="T12" fmla="*/ 300 w 351"/>
                <a:gd name="T13" fmla="*/ 140 h 178"/>
                <a:gd name="T14" fmla="*/ 351 w 351"/>
                <a:gd name="T15" fmla="*/ 70 h 178"/>
                <a:gd name="T16" fmla="*/ 351 w 351"/>
                <a:gd name="T17" fmla="*/ 8 h 178"/>
                <a:gd name="T18" fmla="*/ 300 w 351"/>
                <a:gd name="T19" fmla="*/ 79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1" h="178">
                  <a:moveTo>
                    <a:pt x="300" y="79"/>
                  </a:moveTo>
                  <a:lnTo>
                    <a:pt x="300" y="79"/>
                  </a:lnTo>
                  <a:cubicBezTo>
                    <a:pt x="231" y="116"/>
                    <a:pt x="120" y="114"/>
                    <a:pt x="51" y="73"/>
                  </a:cubicBezTo>
                  <a:cubicBezTo>
                    <a:pt x="17" y="52"/>
                    <a:pt x="0" y="26"/>
                    <a:pt x="0" y="0"/>
                  </a:cubicBezTo>
                  <a:lnTo>
                    <a:pt x="0" y="61"/>
                  </a:lnTo>
                  <a:cubicBezTo>
                    <a:pt x="0" y="87"/>
                    <a:pt x="17" y="114"/>
                    <a:pt x="51" y="134"/>
                  </a:cubicBezTo>
                  <a:cubicBezTo>
                    <a:pt x="120" y="175"/>
                    <a:pt x="231" y="178"/>
                    <a:pt x="300" y="140"/>
                  </a:cubicBezTo>
                  <a:cubicBezTo>
                    <a:pt x="334" y="121"/>
                    <a:pt x="351" y="96"/>
                    <a:pt x="351" y="70"/>
                  </a:cubicBezTo>
                  <a:lnTo>
                    <a:pt x="351" y="8"/>
                  </a:lnTo>
                  <a:cubicBezTo>
                    <a:pt x="351" y="34"/>
                    <a:pt x="334" y="60"/>
                    <a:pt x="300" y="79"/>
                  </a:cubicBezTo>
                  <a:close/>
                </a:path>
              </a:pathLst>
            </a:custGeom>
            <a:solidFill>
              <a:srgbClr val="E96F14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9" name="Freeform 39"/>
            <p:cNvSpPr>
              <a:spLocks noEditPoints="1"/>
            </p:cNvSpPr>
            <p:nvPr/>
          </p:nvSpPr>
          <p:spPr bwMode="auto">
            <a:xfrm>
              <a:off x="7635876" y="4210051"/>
              <a:ext cx="379413" cy="287338"/>
            </a:xfrm>
            <a:custGeom>
              <a:avLst/>
              <a:gdLst>
                <a:gd name="T0" fmla="*/ 351 w 352"/>
                <a:gd name="T1" fmla="*/ 102 h 267"/>
                <a:gd name="T2" fmla="*/ 351 w 352"/>
                <a:gd name="T3" fmla="*/ 102 h 267"/>
                <a:gd name="T4" fmla="*/ 300 w 352"/>
                <a:gd name="T5" fmla="*/ 33 h 267"/>
                <a:gd name="T6" fmla="*/ 176 w 352"/>
                <a:gd name="T7" fmla="*/ 1 h 267"/>
                <a:gd name="T8" fmla="*/ 52 w 352"/>
                <a:gd name="T9" fmla="*/ 27 h 267"/>
                <a:gd name="T10" fmla="*/ 1 w 352"/>
                <a:gd name="T11" fmla="*/ 93 h 267"/>
                <a:gd name="T12" fmla="*/ 0 w 352"/>
                <a:gd name="T13" fmla="*/ 89 h 267"/>
                <a:gd name="T14" fmla="*/ 0 w 352"/>
                <a:gd name="T15" fmla="*/ 98 h 267"/>
                <a:gd name="T16" fmla="*/ 0 w 352"/>
                <a:gd name="T17" fmla="*/ 98 h 267"/>
                <a:gd name="T18" fmla="*/ 0 w 352"/>
                <a:gd name="T19" fmla="*/ 151 h 267"/>
                <a:gd name="T20" fmla="*/ 52 w 352"/>
                <a:gd name="T21" fmla="*/ 223 h 267"/>
                <a:gd name="T22" fmla="*/ 300 w 352"/>
                <a:gd name="T23" fmla="*/ 229 h 267"/>
                <a:gd name="T24" fmla="*/ 352 w 352"/>
                <a:gd name="T25" fmla="*/ 159 h 267"/>
                <a:gd name="T26" fmla="*/ 352 w 352"/>
                <a:gd name="T27" fmla="*/ 97 h 267"/>
                <a:gd name="T28" fmla="*/ 351 w 352"/>
                <a:gd name="T29" fmla="*/ 102 h 267"/>
                <a:gd name="T30" fmla="*/ 64 w 352"/>
                <a:gd name="T31" fmla="*/ 49 h 267"/>
                <a:gd name="T32" fmla="*/ 64 w 352"/>
                <a:gd name="T33" fmla="*/ 49 h 267"/>
                <a:gd name="T34" fmla="*/ 176 w 352"/>
                <a:gd name="T35" fmla="*/ 25 h 267"/>
                <a:gd name="T36" fmla="*/ 288 w 352"/>
                <a:gd name="T37" fmla="*/ 54 h 267"/>
                <a:gd name="T38" fmla="*/ 327 w 352"/>
                <a:gd name="T39" fmla="*/ 106 h 267"/>
                <a:gd name="T40" fmla="*/ 288 w 352"/>
                <a:gd name="T41" fmla="*/ 156 h 267"/>
                <a:gd name="T42" fmla="*/ 176 w 352"/>
                <a:gd name="T43" fmla="*/ 179 h 267"/>
                <a:gd name="T44" fmla="*/ 64 w 352"/>
                <a:gd name="T45" fmla="*/ 150 h 267"/>
                <a:gd name="T46" fmla="*/ 25 w 352"/>
                <a:gd name="T47" fmla="*/ 99 h 267"/>
                <a:gd name="T48" fmla="*/ 64 w 352"/>
                <a:gd name="T49" fmla="*/ 49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52" h="267">
                  <a:moveTo>
                    <a:pt x="351" y="102"/>
                  </a:moveTo>
                  <a:lnTo>
                    <a:pt x="351" y="102"/>
                  </a:lnTo>
                  <a:cubicBezTo>
                    <a:pt x="349" y="77"/>
                    <a:pt x="332" y="53"/>
                    <a:pt x="300" y="33"/>
                  </a:cubicBezTo>
                  <a:cubicBezTo>
                    <a:pt x="266" y="13"/>
                    <a:pt x="221" y="2"/>
                    <a:pt x="176" y="1"/>
                  </a:cubicBezTo>
                  <a:cubicBezTo>
                    <a:pt x="131" y="0"/>
                    <a:pt x="86" y="9"/>
                    <a:pt x="52" y="27"/>
                  </a:cubicBezTo>
                  <a:cubicBezTo>
                    <a:pt x="20" y="45"/>
                    <a:pt x="3" y="69"/>
                    <a:pt x="1" y="93"/>
                  </a:cubicBezTo>
                  <a:cubicBezTo>
                    <a:pt x="1" y="92"/>
                    <a:pt x="0" y="90"/>
                    <a:pt x="0" y="89"/>
                  </a:cubicBezTo>
                  <a:lnTo>
                    <a:pt x="0" y="98"/>
                  </a:lnTo>
                  <a:lnTo>
                    <a:pt x="0" y="98"/>
                  </a:lnTo>
                  <a:lnTo>
                    <a:pt x="0" y="151"/>
                  </a:lnTo>
                  <a:cubicBezTo>
                    <a:pt x="0" y="176"/>
                    <a:pt x="18" y="203"/>
                    <a:pt x="52" y="223"/>
                  </a:cubicBezTo>
                  <a:cubicBezTo>
                    <a:pt x="120" y="265"/>
                    <a:pt x="232" y="267"/>
                    <a:pt x="300" y="229"/>
                  </a:cubicBezTo>
                  <a:cubicBezTo>
                    <a:pt x="334" y="210"/>
                    <a:pt x="352" y="185"/>
                    <a:pt x="352" y="159"/>
                  </a:cubicBezTo>
                  <a:lnTo>
                    <a:pt x="352" y="97"/>
                  </a:lnTo>
                  <a:cubicBezTo>
                    <a:pt x="352" y="99"/>
                    <a:pt x="351" y="100"/>
                    <a:pt x="351" y="102"/>
                  </a:cubicBezTo>
                  <a:close/>
                  <a:moveTo>
                    <a:pt x="64" y="49"/>
                  </a:moveTo>
                  <a:lnTo>
                    <a:pt x="64" y="49"/>
                  </a:lnTo>
                  <a:cubicBezTo>
                    <a:pt x="93" y="32"/>
                    <a:pt x="133" y="24"/>
                    <a:pt x="176" y="25"/>
                  </a:cubicBezTo>
                  <a:cubicBezTo>
                    <a:pt x="219" y="26"/>
                    <a:pt x="259" y="36"/>
                    <a:pt x="288" y="54"/>
                  </a:cubicBezTo>
                  <a:cubicBezTo>
                    <a:pt x="313" y="69"/>
                    <a:pt x="327" y="88"/>
                    <a:pt x="327" y="106"/>
                  </a:cubicBezTo>
                  <a:cubicBezTo>
                    <a:pt x="327" y="124"/>
                    <a:pt x="313" y="142"/>
                    <a:pt x="288" y="156"/>
                  </a:cubicBezTo>
                  <a:cubicBezTo>
                    <a:pt x="259" y="172"/>
                    <a:pt x="219" y="180"/>
                    <a:pt x="176" y="179"/>
                  </a:cubicBezTo>
                  <a:cubicBezTo>
                    <a:pt x="133" y="178"/>
                    <a:pt x="93" y="168"/>
                    <a:pt x="64" y="150"/>
                  </a:cubicBezTo>
                  <a:cubicBezTo>
                    <a:pt x="39" y="135"/>
                    <a:pt x="25" y="116"/>
                    <a:pt x="25" y="99"/>
                  </a:cubicBezTo>
                  <a:cubicBezTo>
                    <a:pt x="25" y="81"/>
                    <a:pt x="39" y="63"/>
                    <a:pt x="64" y="49"/>
                  </a:cubicBezTo>
                  <a:close/>
                </a:path>
              </a:pathLst>
            </a:custGeom>
            <a:solidFill>
              <a:srgbClr val="E96F14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50" name="Freeform 40"/>
            <p:cNvSpPr>
              <a:spLocks/>
            </p:cNvSpPr>
            <p:nvPr/>
          </p:nvSpPr>
          <p:spPr bwMode="auto">
            <a:xfrm>
              <a:off x="7754938" y="4411663"/>
              <a:ext cx="260350" cy="179388"/>
            </a:xfrm>
            <a:custGeom>
              <a:avLst/>
              <a:gdLst>
                <a:gd name="T0" fmla="*/ 189 w 241"/>
                <a:gd name="T1" fmla="*/ 70 h 166"/>
                <a:gd name="T2" fmla="*/ 189 w 241"/>
                <a:gd name="T3" fmla="*/ 70 h 166"/>
                <a:gd name="T4" fmla="*/ 0 w 241"/>
                <a:gd name="T5" fmla="*/ 88 h 166"/>
                <a:gd name="T6" fmla="*/ 0 w 241"/>
                <a:gd name="T7" fmla="*/ 150 h 166"/>
                <a:gd name="T8" fmla="*/ 189 w 241"/>
                <a:gd name="T9" fmla="*/ 132 h 166"/>
                <a:gd name="T10" fmla="*/ 241 w 241"/>
                <a:gd name="T11" fmla="*/ 61 h 166"/>
                <a:gd name="T12" fmla="*/ 241 w 241"/>
                <a:gd name="T13" fmla="*/ 0 h 166"/>
                <a:gd name="T14" fmla="*/ 189 w 241"/>
                <a:gd name="T15" fmla="*/ 7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1" h="166">
                  <a:moveTo>
                    <a:pt x="189" y="70"/>
                  </a:moveTo>
                  <a:lnTo>
                    <a:pt x="189" y="70"/>
                  </a:lnTo>
                  <a:cubicBezTo>
                    <a:pt x="138" y="99"/>
                    <a:pt x="63" y="104"/>
                    <a:pt x="0" y="88"/>
                  </a:cubicBezTo>
                  <a:lnTo>
                    <a:pt x="0" y="150"/>
                  </a:lnTo>
                  <a:cubicBezTo>
                    <a:pt x="63" y="166"/>
                    <a:pt x="138" y="160"/>
                    <a:pt x="189" y="132"/>
                  </a:cubicBezTo>
                  <a:cubicBezTo>
                    <a:pt x="223" y="113"/>
                    <a:pt x="241" y="87"/>
                    <a:pt x="241" y="61"/>
                  </a:cubicBezTo>
                  <a:lnTo>
                    <a:pt x="241" y="0"/>
                  </a:lnTo>
                  <a:cubicBezTo>
                    <a:pt x="241" y="26"/>
                    <a:pt x="223" y="51"/>
                    <a:pt x="189" y="70"/>
                  </a:cubicBezTo>
                  <a:close/>
                </a:path>
              </a:pathLst>
            </a:custGeom>
            <a:solidFill>
              <a:srgbClr val="E96F14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51" name="Freeform 41"/>
            <p:cNvSpPr>
              <a:spLocks/>
            </p:cNvSpPr>
            <p:nvPr/>
          </p:nvSpPr>
          <p:spPr bwMode="auto">
            <a:xfrm>
              <a:off x="7754938" y="4508501"/>
              <a:ext cx="260350" cy="177800"/>
            </a:xfrm>
            <a:custGeom>
              <a:avLst/>
              <a:gdLst>
                <a:gd name="T0" fmla="*/ 189 w 241"/>
                <a:gd name="T1" fmla="*/ 71 h 166"/>
                <a:gd name="T2" fmla="*/ 189 w 241"/>
                <a:gd name="T3" fmla="*/ 71 h 166"/>
                <a:gd name="T4" fmla="*/ 0 w 241"/>
                <a:gd name="T5" fmla="*/ 89 h 166"/>
                <a:gd name="T6" fmla="*/ 0 w 241"/>
                <a:gd name="T7" fmla="*/ 150 h 166"/>
                <a:gd name="T8" fmla="*/ 189 w 241"/>
                <a:gd name="T9" fmla="*/ 132 h 166"/>
                <a:gd name="T10" fmla="*/ 241 w 241"/>
                <a:gd name="T11" fmla="*/ 62 h 166"/>
                <a:gd name="T12" fmla="*/ 241 w 241"/>
                <a:gd name="T13" fmla="*/ 0 h 166"/>
                <a:gd name="T14" fmla="*/ 189 w 241"/>
                <a:gd name="T15" fmla="*/ 71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1" h="166">
                  <a:moveTo>
                    <a:pt x="189" y="71"/>
                  </a:moveTo>
                  <a:lnTo>
                    <a:pt x="189" y="71"/>
                  </a:lnTo>
                  <a:cubicBezTo>
                    <a:pt x="138" y="99"/>
                    <a:pt x="63" y="105"/>
                    <a:pt x="0" y="89"/>
                  </a:cubicBezTo>
                  <a:lnTo>
                    <a:pt x="0" y="150"/>
                  </a:lnTo>
                  <a:cubicBezTo>
                    <a:pt x="63" y="166"/>
                    <a:pt x="138" y="161"/>
                    <a:pt x="189" y="132"/>
                  </a:cubicBezTo>
                  <a:cubicBezTo>
                    <a:pt x="223" y="113"/>
                    <a:pt x="241" y="88"/>
                    <a:pt x="241" y="62"/>
                  </a:cubicBezTo>
                  <a:lnTo>
                    <a:pt x="241" y="0"/>
                  </a:lnTo>
                  <a:cubicBezTo>
                    <a:pt x="241" y="26"/>
                    <a:pt x="223" y="52"/>
                    <a:pt x="189" y="71"/>
                  </a:cubicBezTo>
                  <a:close/>
                </a:path>
              </a:pathLst>
            </a:custGeom>
            <a:solidFill>
              <a:srgbClr val="E96F14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52" name="Freeform 42"/>
            <p:cNvSpPr>
              <a:spLocks/>
            </p:cNvSpPr>
            <p:nvPr/>
          </p:nvSpPr>
          <p:spPr bwMode="auto">
            <a:xfrm>
              <a:off x="7754938" y="4598988"/>
              <a:ext cx="260350" cy="179388"/>
            </a:xfrm>
            <a:custGeom>
              <a:avLst/>
              <a:gdLst>
                <a:gd name="T0" fmla="*/ 189 w 241"/>
                <a:gd name="T1" fmla="*/ 70 h 166"/>
                <a:gd name="T2" fmla="*/ 189 w 241"/>
                <a:gd name="T3" fmla="*/ 70 h 166"/>
                <a:gd name="T4" fmla="*/ 0 w 241"/>
                <a:gd name="T5" fmla="*/ 88 h 166"/>
                <a:gd name="T6" fmla="*/ 0 w 241"/>
                <a:gd name="T7" fmla="*/ 150 h 166"/>
                <a:gd name="T8" fmla="*/ 189 w 241"/>
                <a:gd name="T9" fmla="*/ 132 h 166"/>
                <a:gd name="T10" fmla="*/ 241 w 241"/>
                <a:gd name="T11" fmla="*/ 61 h 166"/>
                <a:gd name="T12" fmla="*/ 241 w 241"/>
                <a:gd name="T13" fmla="*/ 0 h 166"/>
                <a:gd name="T14" fmla="*/ 189 w 241"/>
                <a:gd name="T15" fmla="*/ 7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1" h="166">
                  <a:moveTo>
                    <a:pt x="189" y="70"/>
                  </a:moveTo>
                  <a:lnTo>
                    <a:pt x="189" y="70"/>
                  </a:lnTo>
                  <a:cubicBezTo>
                    <a:pt x="138" y="98"/>
                    <a:pt x="63" y="104"/>
                    <a:pt x="0" y="88"/>
                  </a:cubicBezTo>
                  <a:lnTo>
                    <a:pt x="0" y="150"/>
                  </a:lnTo>
                  <a:cubicBezTo>
                    <a:pt x="63" y="166"/>
                    <a:pt x="138" y="160"/>
                    <a:pt x="189" y="132"/>
                  </a:cubicBezTo>
                  <a:cubicBezTo>
                    <a:pt x="223" y="113"/>
                    <a:pt x="241" y="87"/>
                    <a:pt x="241" y="61"/>
                  </a:cubicBezTo>
                  <a:lnTo>
                    <a:pt x="241" y="0"/>
                  </a:lnTo>
                  <a:cubicBezTo>
                    <a:pt x="241" y="26"/>
                    <a:pt x="223" y="51"/>
                    <a:pt x="189" y="70"/>
                  </a:cubicBezTo>
                  <a:close/>
                </a:path>
              </a:pathLst>
            </a:custGeom>
            <a:solidFill>
              <a:srgbClr val="E96F14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53" name="Freeform 43"/>
            <p:cNvSpPr>
              <a:spLocks/>
            </p:cNvSpPr>
            <p:nvPr/>
          </p:nvSpPr>
          <p:spPr bwMode="auto">
            <a:xfrm>
              <a:off x="7342188" y="4708526"/>
              <a:ext cx="379413" cy="192088"/>
            </a:xfrm>
            <a:custGeom>
              <a:avLst/>
              <a:gdLst>
                <a:gd name="T0" fmla="*/ 300 w 351"/>
                <a:gd name="T1" fmla="*/ 79 h 178"/>
                <a:gd name="T2" fmla="*/ 300 w 351"/>
                <a:gd name="T3" fmla="*/ 79 h 178"/>
                <a:gd name="T4" fmla="*/ 51 w 351"/>
                <a:gd name="T5" fmla="*/ 73 h 178"/>
                <a:gd name="T6" fmla="*/ 0 w 351"/>
                <a:gd name="T7" fmla="*/ 0 h 178"/>
                <a:gd name="T8" fmla="*/ 0 w 351"/>
                <a:gd name="T9" fmla="*/ 62 h 178"/>
                <a:gd name="T10" fmla="*/ 51 w 351"/>
                <a:gd name="T11" fmla="*/ 134 h 178"/>
                <a:gd name="T12" fmla="*/ 300 w 351"/>
                <a:gd name="T13" fmla="*/ 140 h 178"/>
                <a:gd name="T14" fmla="*/ 351 w 351"/>
                <a:gd name="T15" fmla="*/ 70 h 178"/>
                <a:gd name="T16" fmla="*/ 351 w 351"/>
                <a:gd name="T17" fmla="*/ 8 h 178"/>
                <a:gd name="T18" fmla="*/ 300 w 351"/>
                <a:gd name="T19" fmla="*/ 79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1" h="178">
                  <a:moveTo>
                    <a:pt x="300" y="79"/>
                  </a:moveTo>
                  <a:lnTo>
                    <a:pt x="300" y="79"/>
                  </a:lnTo>
                  <a:cubicBezTo>
                    <a:pt x="231" y="117"/>
                    <a:pt x="120" y="114"/>
                    <a:pt x="51" y="73"/>
                  </a:cubicBezTo>
                  <a:cubicBezTo>
                    <a:pt x="17" y="52"/>
                    <a:pt x="0" y="26"/>
                    <a:pt x="0" y="0"/>
                  </a:cubicBezTo>
                  <a:lnTo>
                    <a:pt x="0" y="62"/>
                  </a:lnTo>
                  <a:cubicBezTo>
                    <a:pt x="0" y="87"/>
                    <a:pt x="17" y="114"/>
                    <a:pt x="51" y="134"/>
                  </a:cubicBezTo>
                  <a:cubicBezTo>
                    <a:pt x="120" y="176"/>
                    <a:pt x="231" y="178"/>
                    <a:pt x="300" y="140"/>
                  </a:cubicBezTo>
                  <a:cubicBezTo>
                    <a:pt x="334" y="121"/>
                    <a:pt x="351" y="96"/>
                    <a:pt x="351" y="70"/>
                  </a:cubicBezTo>
                  <a:lnTo>
                    <a:pt x="351" y="8"/>
                  </a:lnTo>
                  <a:cubicBezTo>
                    <a:pt x="351" y="34"/>
                    <a:pt x="334" y="60"/>
                    <a:pt x="300" y="79"/>
                  </a:cubicBezTo>
                  <a:close/>
                </a:path>
              </a:pathLst>
            </a:custGeom>
            <a:solidFill>
              <a:srgbClr val="E96F14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54" name="Freeform 44"/>
            <p:cNvSpPr>
              <a:spLocks/>
            </p:cNvSpPr>
            <p:nvPr/>
          </p:nvSpPr>
          <p:spPr bwMode="auto">
            <a:xfrm>
              <a:off x="7754938" y="4694238"/>
              <a:ext cx="260350" cy="177800"/>
            </a:xfrm>
            <a:custGeom>
              <a:avLst/>
              <a:gdLst>
                <a:gd name="T0" fmla="*/ 189 w 241"/>
                <a:gd name="T1" fmla="*/ 70 h 166"/>
                <a:gd name="T2" fmla="*/ 189 w 241"/>
                <a:gd name="T3" fmla="*/ 70 h 166"/>
                <a:gd name="T4" fmla="*/ 0 w 241"/>
                <a:gd name="T5" fmla="*/ 88 h 166"/>
                <a:gd name="T6" fmla="*/ 0 w 241"/>
                <a:gd name="T7" fmla="*/ 150 h 166"/>
                <a:gd name="T8" fmla="*/ 189 w 241"/>
                <a:gd name="T9" fmla="*/ 132 h 166"/>
                <a:gd name="T10" fmla="*/ 241 w 241"/>
                <a:gd name="T11" fmla="*/ 61 h 166"/>
                <a:gd name="T12" fmla="*/ 241 w 241"/>
                <a:gd name="T13" fmla="*/ 0 h 166"/>
                <a:gd name="T14" fmla="*/ 189 w 241"/>
                <a:gd name="T15" fmla="*/ 7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1" h="166">
                  <a:moveTo>
                    <a:pt x="189" y="70"/>
                  </a:moveTo>
                  <a:lnTo>
                    <a:pt x="189" y="70"/>
                  </a:lnTo>
                  <a:cubicBezTo>
                    <a:pt x="138" y="99"/>
                    <a:pt x="63" y="104"/>
                    <a:pt x="0" y="88"/>
                  </a:cubicBezTo>
                  <a:lnTo>
                    <a:pt x="0" y="150"/>
                  </a:lnTo>
                  <a:cubicBezTo>
                    <a:pt x="63" y="166"/>
                    <a:pt x="138" y="160"/>
                    <a:pt x="189" y="132"/>
                  </a:cubicBezTo>
                  <a:cubicBezTo>
                    <a:pt x="223" y="113"/>
                    <a:pt x="241" y="87"/>
                    <a:pt x="241" y="61"/>
                  </a:cubicBezTo>
                  <a:lnTo>
                    <a:pt x="241" y="0"/>
                  </a:lnTo>
                  <a:cubicBezTo>
                    <a:pt x="241" y="26"/>
                    <a:pt x="223" y="51"/>
                    <a:pt x="189" y="70"/>
                  </a:cubicBezTo>
                  <a:close/>
                </a:path>
              </a:pathLst>
            </a:custGeom>
            <a:solidFill>
              <a:srgbClr val="E96F14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55" name="Freeform 45"/>
            <p:cNvSpPr>
              <a:spLocks/>
            </p:cNvSpPr>
            <p:nvPr/>
          </p:nvSpPr>
          <p:spPr bwMode="auto">
            <a:xfrm>
              <a:off x="7342188" y="4805363"/>
              <a:ext cx="379413" cy="192088"/>
            </a:xfrm>
            <a:custGeom>
              <a:avLst/>
              <a:gdLst>
                <a:gd name="T0" fmla="*/ 300 w 351"/>
                <a:gd name="T1" fmla="*/ 79 h 179"/>
                <a:gd name="T2" fmla="*/ 300 w 351"/>
                <a:gd name="T3" fmla="*/ 79 h 179"/>
                <a:gd name="T4" fmla="*/ 51 w 351"/>
                <a:gd name="T5" fmla="*/ 73 h 179"/>
                <a:gd name="T6" fmla="*/ 0 w 351"/>
                <a:gd name="T7" fmla="*/ 0 h 179"/>
                <a:gd name="T8" fmla="*/ 0 w 351"/>
                <a:gd name="T9" fmla="*/ 62 h 179"/>
                <a:gd name="T10" fmla="*/ 51 w 351"/>
                <a:gd name="T11" fmla="*/ 135 h 179"/>
                <a:gd name="T12" fmla="*/ 300 w 351"/>
                <a:gd name="T13" fmla="*/ 141 h 179"/>
                <a:gd name="T14" fmla="*/ 351 w 351"/>
                <a:gd name="T15" fmla="*/ 70 h 179"/>
                <a:gd name="T16" fmla="*/ 351 w 351"/>
                <a:gd name="T17" fmla="*/ 9 h 179"/>
                <a:gd name="T18" fmla="*/ 300 w 351"/>
                <a:gd name="T19" fmla="*/ 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1" h="179">
                  <a:moveTo>
                    <a:pt x="300" y="79"/>
                  </a:moveTo>
                  <a:lnTo>
                    <a:pt x="300" y="79"/>
                  </a:lnTo>
                  <a:cubicBezTo>
                    <a:pt x="231" y="117"/>
                    <a:pt x="120" y="114"/>
                    <a:pt x="51" y="73"/>
                  </a:cubicBezTo>
                  <a:cubicBezTo>
                    <a:pt x="17" y="53"/>
                    <a:pt x="0" y="26"/>
                    <a:pt x="0" y="0"/>
                  </a:cubicBezTo>
                  <a:lnTo>
                    <a:pt x="0" y="62"/>
                  </a:lnTo>
                  <a:cubicBezTo>
                    <a:pt x="0" y="88"/>
                    <a:pt x="17" y="114"/>
                    <a:pt x="51" y="135"/>
                  </a:cubicBezTo>
                  <a:cubicBezTo>
                    <a:pt x="120" y="176"/>
                    <a:pt x="231" y="179"/>
                    <a:pt x="300" y="141"/>
                  </a:cubicBezTo>
                  <a:cubicBezTo>
                    <a:pt x="334" y="122"/>
                    <a:pt x="351" y="96"/>
                    <a:pt x="351" y="70"/>
                  </a:cubicBezTo>
                  <a:lnTo>
                    <a:pt x="351" y="9"/>
                  </a:lnTo>
                  <a:cubicBezTo>
                    <a:pt x="351" y="35"/>
                    <a:pt x="334" y="60"/>
                    <a:pt x="300" y="79"/>
                  </a:cubicBezTo>
                  <a:close/>
                </a:path>
              </a:pathLst>
            </a:custGeom>
            <a:solidFill>
              <a:srgbClr val="E96F14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56" name="Freeform 46"/>
            <p:cNvSpPr>
              <a:spLocks/>
            </p:cNvSpPr>
            <p:nvPr/>
          </p:nvSpPr>
          <p:spPr bwMode="auto">
            <a:xfrm>
              <a:off x="7754938" y="4789488"/>
              <a:ext cx="260350" cy="179388"/>
            </a:xfrm>
            <a:custGeom>
              <a:avLst/>
              <a:gdLst>
                <a:gd name="T0" fmla="*/ 189 w 241"/>
                <a:gd name="T1" fmla="*/ 71 h 166"/>
                <a:gd name="T2" fmla="*/ 189 w 241"/>
                <a:gd name="T3" fmla="*/ 71 h 166"/>
                <a:gd name="T4" fmla="*/ 0 w 241"/>
                <a:gd name="T5" fmla="*/ 89 h 166"/>
                <a:gd name="T6" fmla="*/ 0 w 241"/>
                <a:gd name="T7" fmla="*/ 150 h 166"/>
                <a:gd name="T8" fmla="*/ 189 w 241"/>
                <a:gd name="T9" fmla="*/ 132 h 166"/>
                <a:gd name="T10" fmla="*/ 241 w 241"/>
                <a:gd name="T11" fmla="*/ 62 h 166"/>
                <a:gd name="T12" fmla="*/ 241 w 241"/>
                <a:gd name="T13" fmla="*/ 0 h 166"/>
                <a:gd name="T14" fmla="*/ 189 w 241"/>
                <a:gd name="T15" fmla="*/ 71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1" h="166">
                  <a:moveTo>
                    <a:pt x="189" y="71"/>
                  </a:moveTo>
                  <a:lnTo>
                    <a:pt x="189" y="71"/>
                  </a:lnTo>
                  <a:cubicBezTo>
                    <a:pt x="138" y="99"/>
                    <a:pt x="63" y="105"/>
                    <a:pt x="0" y="89"/>
                  </a:cubicBezTo>
                  <a:lnTo>
                    <a:pt x="0" y="150"/>
                  </a:lnTo>
                  <a:cubicBezTo>
                    <a:pt x="63" y="166"/>
                    <a:pt x="138" y="161"/>
                    <a:pt x="189" y="132"/>
                  </a:cubicBezTo>
                  <a:cubicBezTo>
                    <a:pt x="223" y="113"/>
                    <a:pt x="241" y="88"/>
                    <a:pt x="241" y="62"/>
                  </a:cubicBezTo>
                  <a:lnTo>
                    <a:pt x="241" y="0"/>
                  </a:lnTo>
                  <a:cubicBezTo>
                    <a:pt x="241" y="26"/>
                    <a:pt x="223" y="52"/>
                    <a:pt x="189" y="71"/>
                  </a:cubicBezTo>
                  <a:close/>
                </a:path>
              </a:pathLst>
            </a:custGeom>
            <a:solidFill>
              <a:srgbClr val="E96F14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59" name="Freeform 50"/>
            <p:cNvSpPr>
              <a:spLocks/>
            </p:cNvSpPr>
            <p:nvPr/>
          </p:nvSpPr>
          <p:spPr bwMode="auto">
            <a:xfrm>
              <a:off x="6257926" y="3721894"/>
              <a:ext cx="2005013" cy="2005013"/>
            </a:xfrm>
            <a:custGeom>
              <a:avLst/>
              <a:gdLst>
                <a:gd name="T0" fmla="*/ 1858 w 1858"/>
                <a:gd name="T1" fmla="*/ 929 h 1858"/>
                <a:gd name="T2" fmla="*/ 1858 w 1858"/>
                <a:gd name="T3" fmla="*/ 929 h 1858"/>
                <a:gd name="T4" fmla="*/ 929 w 1858"/>
                <a:gd name="T5" fmla="*/ 1858 h 1858"/>
                <a:gd name="T6" fmla="*/ 0 w 1858"/>
                <a:gd name="T7" fmla="*/ 929 h 1858"/>
                <a:gd name="T8" fmla="*/ 929 w 1858"/>
                <a:gd name="T9" fmla="*/ 0 h 1858"/>
                <a:gd name="T10" fmla="*/ 1858 w 1858"/>
                <a:gd name="T11" fmla="*/ 929 h 1858"/>
                <a:gd name="T12" fmla="*/ 1858 w 1858"/>
                <a:gd name="T13" fmla="*/ 929 h 1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58" h="1858">
                  <a:moveTo>
                    <a:pt x="1858" y="929"/>
                  </a:moveTo>
                  <a:lnTo>
                    <a:pt x="1858" y="929"/>
                  </a:lnTo>
                  <a:cubicBezTo>
                    <a:pt x="1858" y="1442"/>
                    <a:pt x="1442" y="1858"/>
                    <a:pt x="929" y="1858"/>
                  </a:cubicBezTo>
                  <a:cubicBezTo>
                    <a:pt x="416" y="1858"/>
                    <a:pt x="0" y="1442"/>
                    <a:pt x="0" y="929"/>
                  </a:cubicBezTo>
                  <a:cubicBezTo>
                    <a:pt x="0" y="416"/>
                    <a:pt x="416" y="0"/>
                    <a:pt x="929" y="0"/>
                  </a:cubicBezTo>
                  <a:cubicBezTo>
                    <a:pt x="1442" y="0"/>
                    <a:pt x="1858" y="416"/>
                    <a:pt x="1858" y="929"/>
                  </a:cubicBezTo>
                  <a:lnTo>
                    <a:pt x="1858" y="929"/>
                  </a:lnTo>
                  <a:close/>
                </a:path>
              </a:pathLst>
            </a:custGeom>
            <a:noFill/>
            <a:ln w="106363" cap="flat">
              <a:solidFill>
                <a:srgbClr val="9B8FC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94" name="ZoneTexte 93"/>
            <p:cNvSpPr txBox="1"/>
            <p:nvPr/>
          </p:nvSpPr>
          <p:spPr>
            <a:xfrm>
              <a:off x="6614924" y="5011579"/>
              <a:ext cx="60292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400" b="1" dirty="0" smtClean="0">
                  <a:solidFill>
                    <a:srgbClr val="7C6CC0"/>
                  </a:solidFill>
                </a:rPr>
                <a:t>Actifs</a:t>
              </a:r>
              <a:endParaRPr lang="pt-BR" sz="1400" b="1" dirty="0">
                <a:solidFill>
                  <a:srgbClr val="7C6CC0"/>
                </a:solidFill>
              </a:endParaRPr>
            </a:p>
          </p:txBody>
        </p:sp>
        <p:sp>
          <p:nvSpPr>
            <p:cNvPr id="95" name="ZoneTexte 94"/>
            <p:cNvSpPr txBox="1"/>
            <p:nvPr/>
          </p:nvSpPr>
          <p:spPr>
            <a:xfrm>
              <a:off x="7378103" y="5011579"/>
              <a:ext cx="65081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400" b="1" dirty="0" smtClean="0">
                  <a:solidFill>
                    <a:srgbClr val="7C6CC0"/>
                  </a:solidFill>
                </a:rPr>
                <a:t>Passif </a:t>
              </a:r>
              <a:endParaRPr lang="pt-BR" sz="1400" b="1" dirty="0">
                <a:solidFill>
                  <a:srgbClr val="7C6CC0"/>
                </a:solidFill>
              </a:endParaRPr>
            </a:p>
          </p:txBody>
        </p:sp>
      </p:grpSp>
      <p:sp>
        <p:nvSpPr>
          <p:cNvPr id="127" name="Freeform 5"/>
          <p:cNvSpPr>
            <a:spLocks/>
          </p:cNvSpPr>
          <p:nvPr>
            <p:custDataLst>
              <p:tags r:id="rId7"/>
            </p:custDataLst>
          </p:nvPr>
        </p:nvSpPr>
        <p:spPr bwMode="auto">
          <a:xfrm>
            <a:off x="6410326" y="3829051"/>
            <a:ext cx="2005013" cy="2005013"/>
          </a:xfrm>
          <a:custGeom>
            <a:avLst/>
            <a:gdLst>
              <a:gd name="T0" fmla="*/ 1858 w 1858"/>
              <a:gd name="T1" fmla="*/ 929 h 1858"/>
              <a:gd name="T2" fmla="*/ 1858 w 1858"/>
              <a:gd name="T3" fmla="*/ 929 h 1858"/>
              <a:gd name="T4" fmla="*/ 929 w 1858"/>
              <a:gd name="T5" fmla="*/ 1858 h 1858"/>
              <a:gd name="T6" fmla="*/ 0 w 1858"/>
              <a:gd name="T7" fmla="*/ 929 h 1858"/>
              <a:gd name="T8" fmla="*/ 929 w 1858"/>
              <a:gd name="T9" fmla="*/ 0 h 1858"/>
              <a:gd name="T10" fmla="*/ 1858 w 1858"/>
              <a:gd name="T11" fmla="*/ 929 h 1858"/>
              <a:gd name="T12" fmla="*/ 1858 w 1858"/>
              <a:gd name="T13" fmla="*/ 929 h 18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858" h="1858">
                <a:moveTo>
                  <a:pt x="1858" y="929"/>
                </a:moveTo>
                <a:lnTo>
                  <a:pt x="1858" y="929"/>
                </a:lnTo>
                <a:cubicBezTo>
                  <a:pt x="1858" y="1442"/>
                  <a:pt x="1442" y="1858"/>
                  <a:pt x="929" y="1858"/>
                </a:cubicBezTo>
                <a:cubicBezTo>
                  <a:pt x="416" y="1858"/>
                  <a:pt x="0" y="1442"/>
                  <a:pt x="0" y="929"/>
                </a:cubicBezTo>
                <a:cubicBezTo>
                  <a:pt x="0" y="416"/>
                  <a:pt x="416" y="0"/>
                  <a:pt x="929" y="0"/>
                </a:cubicBezTo>
                <a:cubicBezTo>
                  <a:pt x="1442" y="0"/>
                  <a:pt x="1858" y="416"/>
                  <a:pt x="1858" y="929"/>
                </a:cubicBezTo>
                <a:lnTo>
                  <a:pt x="1858" y="929"/>
                </a:lnTo>
                <a:close/>
              </a:path>
            </a:pathLst>
          </a:custGeom>
          <a:noFill/>
          <a:ln w="106363" cap="flat">
            <a:noFill/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grpSp>
        <p:nvGrpSpPr>
          <p:cNvPr id="155" name="Groupe 154"/>
          <p:cNvGrpSpPr/>
          <p:nvPr>
            <p:custDataLst>
              <p:tags r:id="rId8"/>
            </p:custDataLst>
          </p:nvPr>
        </p:nvGrpSpPr>
        <p:grpSpPr>
          <a:xfrm>
            <a:off x="6267450" y="3689349"/>
            <a:ext cx="2005013" cy="2005013"/>
            <a:chOff x="6267451" y="3676651"/>
            <a:chExt cx="2005013" cy="2005013"/>
          </a:xfrm>
        </p:grpSpPr>
        <p:sp>
          <p:nvSpPr>
            <p:cNvPr id="156" name="Freeform 5"/>
            <p:cNvSpPr>
              <a:spLocks/>
            </p:cNvSpPr>
            <p:nvPr/>
          </p:nvSpPr>
          <p:spPr bwMode="auto">
            <a:xfrm>
              <a:off x="6267451" y="3676651"/>
              <a:ext cx="2005013" cy="2005013"/>
            </a:xfrm>
            <a:custGeom>
              <a:avLst/>
              <a:gdLst>
                <a:gd name="T0" fmla="*/ 1858 w 1858"/>
                <a:gd name="T1" fmla="*/ 929 h 1858"/>
                <a:gd name="T2" fmla="*/ 1858 w 1858"/>
                <a:gd name="T3" fmla="*/ 929 h 1858"/>
                <a:gd name="T4" fmla="*/ 929 w 1858"/>
                <a:gd name="T5" fmla="*/ 1858 h 1858"/>
                <a:gd name="T6" fmla="*/ 0 w 1858"/>
                <a:gd name="T7" fmla="*/ 929 h 1858"/>
                <a:gd name="T8" fmla="*/ 929 w 1858"/>
                <a:gd name="T9" fmla="*/ 0 h 1858"/>
                <a:gd name="T10" fmla="*/ 1858 w 1858"/>
                <a:gd name="T11" fmla="*/ 929 h 1858"/>
                <a:gd name="T12" fmla="*/ 1858 w 1858"/>
                <a:gd name="T13" fmla="*/ 929 h 1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58" h="1858">
                  <a:moveTo>
                    <a:pt x="1858" y="929"/>
                  </a:moveTo>
                  <a:lnTo>
                    <a:pt x="1858" y="929"/>
                  </a:lnTo>
                  <a:cubicBezTo>
                    <a:pt x="1858" y="1442"/>
                    <a:pt x="1442" y="1858"/>
                    <a:pt x="929" y="1858"/>
                  </a:cubicBezTo>
                  <a:cubicBezTo>
                    <a:pt x="416" y="1858"/>
                    <a:pt x="0" y="1442"/>
                    <a:pt x="0" y="929"/>
                  </a:cubicBezTo>
                  <a:cubicBezTo>
                    <a:pt x="0" y="416"/>
                    <a:pt x="416" y="0"/>
                    <a:pt x="929" y="0"/>
                  </a:cubicBezTo>
                  <a:cubicBezTo>
                    <a:pt x="1442" y="0"/>
                    <a:pt x="1858" y="416"/>
                    <a:pt x="1858" y="929"/>
                  </a:cubicBezTo>
                  <a:lnTo>
                    <a:pt x="1858" y="929"/>
                  </a:lnTo>
                  <a:close/>
                </a:path>
              </a:pathLst>
            </a:custGeom>
            <a:noFill/>
            <a:ln w="106363" cap="flat">
              <a:solidFill>
                <a:srgbClr val="9B8FC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57" name="Freeform 23"/>
            <p:cNvSpPr>
              <a:spLocks/>
            </p:cNvSpPr>
            <p:nvPr/>
          </p:nvSpPr>
          <p:spPr bwMode="auto">
            <a:xfrm>
              <a:off x="6680201" y="4470401"/>
              <a:ext cx="104775" cy="115888"/>
            </a:xfrm>
            <a:custGeom>
              <a:avLst/>
              <a:gdLst>
                <a:gd name="T0" fmla="*/ 43 w 97"/>
                <a:gd name="T1" fmla="*/ 79 h 106"/>
                <a:gd name="T2" fmla="*/ 43 w 97"/>
                <a:gd name="T3" fmla="*/ 79 h 106"/>
                <a:gd name="T4" fmla="*/ 6 w 97"/>
                <a:gd name="T5" fmla="*/ 72 h 106"/>
                <a:gd name="T6" fmla="*/ 0 w 97"/>
                <a:gd name="T7" fmla="*/ 87 h 106"/>
                <a:gd name="T8" fmla="*/ 37 w 97"/>
                <a:gd name="T9" fmla="*/ 93 h 106"/>
                <a:gd name="T10" fmla="*/ 37 w 97"/>
                <a:gd name="T11" fmla="*/ 106 h 106"/>
                <a:gd name="T12" fmla="*/ 58 w 97"/>
                <a:gd name="T13" fmla="*/ 106 h 106"/>
                <a:gd name="T14" fmla="*/ 58 w 97"/>
                <a:gd name="T15" fmla="*/ 93 h 106"/>
                <a:gd name="T16" fmla="*/ 97 w 97"/>
                <a:gd name="T17" fmla="*/ 70 h 106"/>
                <a:gd name="T18" fmla="*/ 61 w 97"/>
                <a:gd name="T19" fmla="*/ 45 h 106"/>
                <a:gd name="T20" fmla="*/ 35 w 97"/>
                <a:gd name="T21" fmla="*/ 33 h 106"/>
                <a:gd name="T22" fmla="*/ 53 w 97"/>
                <a:gd name="T23" fmla="*/ 26 h 106"/>
                <a:gd name="T24" fmla="*/ 85 w 97"/>
                <a:gd name="T25" fmla="*/ 31 h 106"/>
                <a:gd name="T26" fmla="*/ 91 w 97"/>
                <a:gd name="T27" fmla="*/ 17 h 106"/>
                <a:gd name="T28" fmla="*/ 59 w 97"/>
                <a:gd name="T29" fmla="*/ 12 h 106"/>
                <a:gd name="T30" fmla="*/ 59 w 97"/>
                <a:gd name="T31" fmla="*/ 1 h 106"/>
                <a:gd name="T32" fmla="*/ 38 w 97"/>
                <a:gd name="T33" fmla="*/ 0 h 106"/>
                <a:gd name="T34" fmla="*/ 38 w 97"/>
                <a:gd name="T35" fmla="*/ 12 h 106"/>
                <a:gd name="T36" fmla="*/ 1 w 97"/>
                <a:gd name="T37" fmla="*/ 35 h 106"/>
                <a:gd name="T38" fmla="*/ 40 w 97"/>
                <a:gd name="T39" fmla="*/ 59 h 106"/>
                <a:gd name="T40" fmla="*/ 64 w 97"/>
                <a:gd name="T41" fmla="*/ 71 h 106"/>
                <a:gd name="T42" fmla="*/ 43 w 97"/>
                <a:gd name="T43" fmla="*/ 79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7" h="106">
                  <a:moveTo>
                    <a:pt x="43" y="79"/>
                  </a:moveTo>
                  <a:lnTo>
                    <a:pt x="43" y="79"/>
                  </a:lnTo>
                  <a:cubicBezTo>
                    <a:pt x="28" y="78"/>
                    <a:pt x="15" y="75"/>
                    <a:pt x="6" y="72"/>
                  </a:cubicBezTo>
                  <a:lnTo>
                    <a:pt x="0" y="87"/>
                  </a:lnTo>
                  <a:cubicBezTo>
                    <a:pt x="8" y="90"/>
                    <a:pt x="22" y="93"/>
                    <a:pt x="37" y="93"/>
                  </a:cubicBezTo>
                  <a:lnTo>
                    <a:pt x="37" y="106"/>
                  </a:lnTo>
                  <a:lnTo>
                    <a:pt x="58" y="106"/>
                  </a:lnTo>
                  <a:lnTo>
                    <a:pt x="58" y="93"/>
                  </a:lnTo>
                  <a:cubicBezTo>
                    <a:pt x="84" y="91"/>
                    <a:pt x="97" y="82"/>
                    <a:pt x="97" y="70"/>
                  </a:cubicBezTo>
                  <a:cubicBezTo>
                    <a:pt x="97" y="58"/>
                    <a:pt x="87" y="51"/>
                    <a:pt x="61" y="45"/>
                  </a:cubicBezTo>
                  <a:cubicBezTo>
                    <a:pt x="42" y="40"/>
                    <a:pt x="35" y="37"/>
                    <a:pt x="35" y="33"/>
                  </a:cubicBezTo>
                  <a:cubicBezTo>
                    <a:pt x="35" y="30"/>
                    <a:pt x="39" y="26"/>
                    <a:pt x="53" y="26"/>
                  </a:cubicBezTo>
                  <a:cubicBezTo>
                    <a:pt x="69" y="27"/>
                    <a:pt x="79" y="30"/>
                    <a:pt x="85" y="31"/>
                  </a:cubicBezTo>
                  <a:lnTo>
                    <a:pt x="91" y="17"/>
                  </a:lnTo>
                  <a:cubicBezTo>
                    <a:pt x="84" y="15"/>
                    <a:pt x="74" y="13"/>
                    <a:pt x="59" y="12"/>
                  </a:cubicBezTo>
                  <a:lnTo>
                    <a:pt x="59" y="1"/>
                  </a:lnTo>
                  <a:lnTo>
                    <a:pt x="38" y="0"/>
                  </a:lnTo>
                  <a:lnTo>
                    <a:pt x="38" y="12"/>
                  </a:lnTo>
                  <a:cubicBezTo>
                    <a:pt x="15" y="15"/>
                    <a:pt x="1" y="23"/>
                    <a:pt x="1" y="35"/>
                  </a:cubicBezTo>
                  <a:cubicBezTo>
                    <a:pt x="1" y="47"/>
                    <a:pt x="17" y="54"/>
                    <a:pt x="40" y="59"/>
                  </a:cubicBezTo>
                  <a:cubicBezTo>
                    <a:pt x="57" y="63"/>
                    <a:pt x="64" y="66"/>
                    <a:pt x="64" y="71"/>
                  </a:cubicBezTo>
                  <a:cubicBezTo>
                    <a:pt x="64" y="76"/>
                    <a:pt x="55" y="79"/>
                    <a:pt x="43" y="79"/>
                  </a:cubicBezTo>
                  <a:close/>
                </a:path>
              </a:pathLst>
            </a:custGeom>
            <a:solidFill>
              <a:srgbClr val="E96F14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58" name="Freeform 24"/>
            <p:cNvSpPr>
              <a:spLocks/>
            </p:cNvSpPr>
            <p:nvPr/>
          </p:nvSpPr>
          <p:spPr bwMode="auto">
            <a:xfrm>
              <a:off x="6970713" y="4262438"/>
              <a:ext cx="104775" cy="114300"/>
            </a:xfrm>
            <a:custGeom>
              <a:avLst/>
              <a:gdLst>
                <a:gd name="T0" fmla="*/ 43 w 97"/>
                <a:gd name="T1" fmla="*/ 78 h 106"/>
                <a:gd name="T2" fmla="*/ 43 w 97"/>
                <a:gd name="T3" fmla="*/ 78 h 106"/>
                <a:gd name="T4" fmla="*/ 6 w 97"/>
                <a:gd name="T5" fmla="*/ 72 h 106"/>
                <a:gd name="T6" fmla="*/ 0 w 97"/>
                <a:gd name="T7" fmla="*/ 87 h 106"/>
                <a:gd name="T8" fmla="*/ 37 w 97"/>
                <a:gd name="T9" fmla="*/ 93 h 106"/>
                <a:gd name="T10" fmla="*/ 37 w 97"/>
                <a:gd name="T11" fmla="*/ 105 h 106"/>
                <a:gd name="T12" fmla="*/ 59 w 97"/>
                <a:gd name="T13" fmla="*/ 106 h 106"/>
                <a:gd name="T14" fmla="*/ 59 w 97"/>
                <a:gd name="T15" fmla="*/ 93 h 106"/>
                <a:gd name="T16" fmla="*/ 97 w 97"/>
                <a:gd name="T17" fmla="*/ 70 h 106"/>
                <a:gd name="T18" fmla="*/ 61 w 97"/>
                <a:gd name="T19" fmla="*/ 45 h 106"/>
                <a:gd name="T20" fmla="*/ 35 w 97"/>
                <a:gd name="T21" fmla="*/ 33 h 106"/>
                <a:gd name="T22" fmla="*/ 53 w 97"/>
                <a:gd name="T23" fmla="*/ 26 h 106"/>
                <a:gd name="T24" fmla="*/ 85 w 97"/>
                <a:gd name="T25" fmla="*/ 31 h 106"/>
                <a:gd name="T26" fmla="*/ 91 w 97"/>
                <a:gd name="T27" fmla="*/ 17 h 106"/>
                <a:gd name="T28" fmla="*/ 60 w 97"/>
                <a:gd name="T29" fmla="*/ 12 h 106"/>
                <a:gd name="T30" fmla="*/ 60 w 97"/>
                <a:gd name="T31" fmla="*/ 0 h 106"/>
                <a:gd name="T32" fmla="*/ 38 w 97"/>
                <a:gd name="T33" fmla="*/ 0 h 106"/>
                <a:gd name="T34" fmla="*/ 38 w 97"/>
                <a:gd name="T35" fmla="*/ 12 h 106"/>
                <a:gd name="T36" fmla="*/ 1 w 97"/>
                <a:gd name="T37" fmla="*/ 34 h 106"/>
                <a:gd name="T38" fmla="*/ 41 w 97"/>
                <a:gd name="T39" fmla="*/ 59 h 106"/>
                <a:gd name="T40" fmla="*/ 64 w 97"/>
                <a:gd name="T41" fmla="*/ 71 h 106"/>
                <a:gd name="T42" fmla="*/ 43 w 97"/>
                <a:gd name="T43" fmla="*/ 7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7" h="106">
                  <a:moveTo>
                    <a:pt x="43" y="78"/>
                  </a:moveTo>
                  <a:lnTo>
                    <a:pt x="43" y="78"/>
                  </a:lnTo>
                  <a:cubicBezTo>
                    <a:pt x="29" y="78"/>
                    <a:pt x="16" y="75"/>
                    <a:pt x="6" y="72"/>
                  </a:cubicBezTo>
                  <a:lnTo>
                    <a:pt x="0" y="87"/>
                  </a:lnTo>
                  <a:cubicBezTo>
                    <a:pt x="8" y="90"/>
                    <a:pt x="22" y="92"/>
                    <a:pt x="37" y="93"/>
                  </a:cubicBezTo>
                  <a:lnTo>
                    <a:pt x="37" y="105"/>
                  </a:lnTo>
                  <a:lnTo>
                    <a:pt x="59" y="106"/>
                  </a:lnTo>
                  <a:lnTo>
                    <a:pt x="59" y="93"/>
                  </a:lnTo>
                  <a:cubicBezTo>
                    <a:pt x="84" y="91"/>
                    <a:pt x="97" y="81"/>
                    <a:pt x="97" y="70"/>
                  </a:cubicBezTo>
                  <a:cubicBezTo>
                    <a:pt x="97" y="58"/>
                    <a:pt x="87" y="51"/>
                    <a:pt x="61" y="45"/>
                  </a:cubicBezTo>
                  <a:cubicBezTo>
                    <a:pt x="42" y="40"/>
                    <a:pt x="35" y="37"/>
                    <a:pt x="35" y="33"/>
                  </a:cubicBezTo>
                  <a:cubicBezTo>
                    <a:pt x="35" y="29"/>
                    <a:pt x="39" y="26"/>
                    <a:pt x="53" y="26"/>
                  </a:cubicBezTo>
                  <a:cubicBezTo>
                    <a:pt x="69" y="26"/>
                    <a:pt x="79" y="30"/>
                    <a:pt x="85" y="31"/>
                  </a:cubicBezTo>
                  <a:lnTo>
                    <a:pt x="91" y="17"/>
                  </a:lnTo>
                  <a:cubicBezTo>
                    <a:pt x="84" y="14"/>
                    <a:pt x="74" y="12"/>
                    <a:pt x="60" y="12"/>
                  </a:cubicBezTo>
                  <a:lnTo>
                    <a:pt x="60" y="0"/>
                  </a:lnTo>
                  <a:lnTo>
                    <a:pt x="38" y="0"/>
                  </a:lnTo>
                  <a:lnTo>
                    <a:pt x="38" y="12"/>
                  </a:lnTo>
                  <a:cubicBezTo>
                    <a:pt x="15" y="14"/>
                    <a:pt x="1" y="23"/>
                    <a:pt x="1" y="34"/>
                  </a:cubicBezTo>
                  <a:cubicBezTo>
                    <a:pt x="1" y="47"/>
                    <a:pt x="17" y="54"/>
                    <a:pt x="41" y="59"/>
                  </a:cubicBezTo>
                  <a:cubicBezTo>
                    <a:pt x="57" y="62"/>
                    <a:pt x="64" y="66"/>
                    <a:pt x="64" y="71"/>
                  </a:cubicBezTo>
                  <a:cubicBezTo>
                    <a:pt x="64" y="76"/>
                    <a:pt x="55" y="79"/>
                    <a:pt x="43" y="78"/>
                  </a:cubicBezTo>
                  <a:close/>
                </a:path>
              </a:pathLst>
            </a:custGeom>
            <a:solidFill>
              <a:srgbClr val="E96F14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59" name="Freeform 25"/>
            <p:cNvSpPr>
              <a:spLocks noEditPoints="1"/>
            </p:cNvSpPr>
            <p:nvPr/>
          </p:nvSpPr>
          <p:spPr bwMode="auto">
            <a:xfrm>
              <a:off x="6538913" y="4421188"/>
              <a:ext cx="379413" cy="288925"/>
            </a:xfrm>
            <a:custGeom>
              <a:avLst/>
              <a:gdLst>
                <a:gd name="T0" fmla="*/ 351 w 351"/>
                <a:gd name="T1" fmla="*/ 102 h 268"/>
                <a:gd name="T2" fmla="*/ 351 w 351"/>
                <a:gd name="T3" fmla="*/ 102 h 268"/>
                <a:gd name="T4" fmla="*/ 300 w 351"/>
                <a:gd name="T5" fmla="*/ 34 h 268"/>
                <a:gd name="T6" fmla="*/ 176 w 351"/>
                <a:gd name="T7" fmla="*/ 1 h 268"/>
                <a:gd name="T8" fmla="*/ 52 w 351"/>
                <a:gd name="T9" fmla="*/ 28 h 268"/>
                <a:gd name="T10" fmla="*/ 0 w 351"/>
                <a:gd name="T11" fmla="*/ 94 h 268"/>
                <a:gd name="T12" fmla="*/ 0 w 351"/>
                <a:gd name="T13" fmla="*/ 89 h 268"/>
                <a:gd name="T14" fmla="*/ 0 w 351"/>
                <a:gd name="T15" fmla="*/ 98 h 268"/>
                <a:gd name="T16" fmla="*/ 0 w 351"/>
                <a:gd name="T17" fmla="*/ 99 h 268"/>
                <a:gd name="T18" fmla="*/ 0 w 351"/>
                <a:gd name="T19" fmla="*/ 151 h 268"/>
                <a:gd name="T20" fmla="*/ 52 w 351"/>
                <a:gd name="T21" fmla="*/ 224 h 268"/>
                <a:gd name="T22" fmla="*/ 300 w 351"/>
                <a:gd name="T23" fmla="*/ 230 h 268"/>
                <a:gd name="T24" fmla="*/ 351 w 351"/>
                <a:gd name="T25" fmla="*/ 159 h 268"/>
                <a:gd name="T26" fmla="*/ 351 w 351"/>
                <a:gd name="T27" fmla="*/ 98 h 268"/>
                <a:gd name="T28" fmla="*/ 351 w 351"/>
                <a:gd name="T29" fmla="*/ 102 h 268"/>
                <a:gd name="T30" fmla="*/ 64 w 351"/>
                <a:gd name="T31" fmla="*/ 49 h 268"/>
                <a:gd name="T32" fmla="*/ 64 w 351"/>
                <a:gd name="T33" fmla="*/ 49 h 268"/>
                <a:gd name="T34" fmla="*/ 176 w 351"/>
                <a:gd name="T35" fmla="*/ 25 h 268"/>
                <a:gd name="T36" fmla="*/ 288 w 351"/>
                <a:gd name="T37" fmla="*/ 54 h 268"/>
                <a:gd name="T38" fmla="*/ 327 w 351"/>
                <a:gd name="T39" fmla="*/ 106 h 268"/>
                <a:gd name="T40" fmla="*/ 288 w 351"/>
                <a:gd name="T41" fmla="*/ 156 h 268"/>
                <a:gd name="T42" fmla="*/ 176 w 351"/>
                <a:gd name="T43" fmla="*/ 180 h 268"/>
                <a:gd name="T44" fmla="*/ 64 w 351"/>
                <a:gd name="T45" fmla="*/ 151 h 268"/>
                <a:gd name="T46" fmla="*/ 24 w 351"/>
                <a:gd name="T47" fmla="*/ 99 h 268"/>
                <a:gd name="T48" fmla="*/ 64 w 351"/>
                <a:gd name="T49" fmla="*/ 49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51" h="268">
                  <a:moveTo>
                    <a:pt x="351" y="102"/>
                  </a:moveTo>
                  <a:lnTo>
                    <a:pt x="351" y="102"/>
                  </a:lnTo>
                  <a:cubicBezTo>
                    <a:pt x="349" y="78"/>
                    <a:pt x="332" y="53"/>
                    <a:pt x="300" y="34"/>
                  </a:cubicBezTo>
                  <a:cubicBezTo>
                    <a:pt x="265" y="13"/>
                    <a:pt x="221" y="2"/>
                    <a:pt x="176" y="1"/>
                  </a:cubicBezTo>
                  <a:cubicBezTo>
                    <a:pt x="131" y="0"/>
                    <a:pt x="86" y="9"/>
                    <a:pt x="52" y="28"/>
                  </a:cubicBezTo>
                  <a:cubicBezTo>
                    <a:pt x="19" y="46"/>
                    <a:pt x="2" y="69"/>
                    <a:pt x="0" y="94"/>
                  </a:cubicBezTo>
                  <a:cubicBezTo>
                    <a:pt x="0" y="92"/>
                    <a:pt x="0" y="91"/>
                    <a:pt x="0" y="89"/>
                  </a:cubicBezTo>
                  <a:lnTo>
                    <a:pt x="0" y="98"/>
                  </a:lnTo>
                  <a:lnTo>
                    <a:pt x="0" y="99"/>
                  </a:lnTo>
                  <a:lnTo>
                    <a:pt x="0" y="151"/>
                  </a:lnTo>
                  <a:cubicBezTo>
                    <a:pt x="0" y="177"/>
                    <a:pt x="17" y="203"/>
                    <a:pt x="52" y="224"/>
                  </a:cubicBezTo>
                  <a:cubicBezTo>
                    <a:pt x="120" y="265"/>
                    <a:pt x="231" y="268"/>
                    <a:pt x="300" y="230"/>
                  </a:cubicBezTo>
                  <a:cubicBezTo>
                    <a:pt x="334" y="211"/>
                    <a:pt x="351" y="185"/>
                    <a:pt x="351" y="159"/>
                  </a:cubicBezTo>
                  <a:lnTo>
                    <a:pt x="351" y="98"/>
                  </a:lnTo>
                  <a:cubicBezTo>
                    <a:pt x="351" y="99"/>
                    <a:pt x="351" y="101"/>
                    <a:pt x="351" y="102"/>
                  </a:cubicBezTo>
                  <a:close/>
                  <a:moveTo>
                    <a:pt x="64" y="49"/>
                  </a:moveTo>
                  <a:lnTo>
                    <a:pt x="64" y="49"/>
                  </a:lnTo>
                  <a:cubicBezTo>
                    <a:pt x="93" y="33"/>
                    <a:pt x="133" y="24"/>
                    <a:pt x="176" y="25"/>
                  </a:cubicBezTo>
                  <a:cubicBezTo>
                    <a:pt x="218" y="26"/>
                    <a:pt x="258" y="37"/>
                    <a:pt x="288" y="54"/>
                  </a:cubicBezTo>
                  <a:cubicBezTo>
                    <a:pt x="313" y="70"/>
                    <a:pt x="327" y="88"/>
                    <a:pt x="327" y="106"/>
                  </a:cubicBezTo>
                  <a:cubicBezTo>
                    <a:pt x="327" y="124"/>
                    <a:pt x="313" y="142"/>
                    <a:pt x="288" y="156"/>
                  </a:cubicBezTo>
                  <a:cubicBezTo>
                    <a:pt x="258" y="172"/>
                    <a:pt x="218" y="181"/>
                    <a:pt x="176" y="180"/>
                  </a:cubicBezTo>
                  <a:cubicBezTo>
                    <a:pt x="133" y="179"/>
                    <a:pt x="93" y="168"/>
                    <a:pt x="64" y="151"/>
                  </a:cubicBezTo>
                  <a:cubicBezTo>
                    <a:pt x="39" y="136"/>
                    <a:pt x="24" y="117"/>
                    <a:pt x="24" y="99"/>
                  </a:cubicBezTo>
                  <a:cubicBezTo>
                    <a:pt x="24" y="81"/>
                    <a:pt x="39" y="63"/>
                    <a:pt x="64" y="49"/>
                  </a:cubicBezTo>
                  <a:close/>
                </a:path>
              </a:pathLst>
            </a:custGeom>
            <a:solidFill>
              <a:srgbClr val="E96F14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60" name="Freeform 26"/>
            <p:cNvSpPr>
              <a:spLocks/>
            </p:cNvSpPr>
            <p:nvPr/>
          </p:nvSpPr>
          <p:spPr bwMode="auto">
            <a:xfrm>
              <a:off x="6538913" y="4614863"/>
              <a:ext cx="379413" cy="192088"/>
            </a:xfrm>
            <a:custGeom>
              <a:avLst/>
              <a:gdLst>
                <a:gd name="T0" fmla="*/ 300 w 351"/>
                <a:gd name="T1" fmla="*/ 79 h 178"/>
                <a:gd name="T2" fmla="*/ 300 w 351"/>
                <a:gd name="T3" fmla="*/ 79 h 178"/>
                <a:gd name="T4" fmla="*/ 52 w 351"/>
                <a:gd name="T5" fmla="*/ 73 h 178"/>
                <a:gd name="T6" fmla="*/ 0 w 351"/>
                <a:gd name="T7" fmla="*/ 0 h 178"/>
                <a:gd name="T8" fmla="*/ 0 w 351"/>
                <a:gd name="T9" fmla="*/ 61 h 178"/>
                <a:gd name="T10" fmla="*/ 52 w 351"/>
                <a:gd name="T11" fmla="*/ 134 h 178"/>
                <a:gd name="T12" fmla="*/ 300 w 351"/>
                <a:gd name="T13" fmla="*/ 140 h 178"/>
                <a:gd name="T14" fmla="*/ 351 w 351"/>
                <a:gd name="T15" fmla="*/ 70 h 178"/>
                <a:gd name="T16" fmla="*/ 351 w 351"/>
                <a:gd name="T17" fmla="*/ 8 h 178"/>
                <a:gd name="T18" fmla="*/ 300 w 351"/>
                <a:gd name="T19" fmla="*/ 79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1" h="178">
                  <a:moveTo>
                    <a:pt x="300" y="79"/>
                  </a:moveTo>
                  <a:lnTo>
                    <a:pt x="300" y="79"/>
                  </a:lnTo>
                  <a:cubicBezTo>
                    <a:pt x="231" y="116"/>
                    <a:pt x="120" y="114"/>
                    <a:pt x="52" y="73"/>
                  </a:cubicBezTo>
                  <a:cubicBezTo>
                    <a:pt x="17" y="52"/>
                    <a:pt x="0" y="26"/>
                    <a:pt x="0" y="0"/>
                  </a:cubicBezTo>
                  <a:lnTo>
                    <a:pt x="0" y="61"/>
                  </a:lnTo>
                  <a:cubicBezTo>
                    <a:pt x="0" y="87"/>
                    <a:pt x="17" y="114"/>
                    <a:pt x="52" y="134"/>
                  </a:cubicBezTo>
                  <a:cubicBezTo>
                    <a:pt x="120" y="175"/>
                    <a:pt x="231" y="178"/>
                    <a:pt x="300" y="140"/>
                  </a:cubicBezTo>
                  <a:cubicBezTo>
                    <a:pt x="334" y="121"/>
                    <a:pt x="351" y="96"/>
                    <a:pt x="351" y="70"/>
                  </a:cubicBezTo>
                  <a:lnTo>
                    <a:pt x="351" y="8"/>
                  </a:lnTo>
                  <a:cubicBezTo>
                    <a:pt x="351" y="34"/>
                    <a:pt x="334" y="60"/>
                    <a:pt x="300" y="79"/>
                  </a:cubicBezTo>
                  <a:close/>
                </a:path>
              </a:pathLst>
            </a:custGeom>
            <a:solidFill>
              <a:srgbClr val="E96F14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61" name="Freeform 27"/>
            <p:cNvSpPr>
              <a:spLocks noEditPoints="1"/>
            </p:cNvSpPr>
            <p:nvPr/>
          </p:nvSpPr>
          <p:spPr bwMode="auto">
            <a:xfrm>
              <a:off x="6832601" y="4210051"/>
              <a:ext cx="377825" cy="287338"/>
            </a:xfrm>
            <a:custGeom>
              <a:avLst/>
              <a:gdLst>
                <a:gd name="T0" fmla="*/ 350 w 351"/>
                <a:gd name="T1" fmla="*/ 102 h 267"/>
                <a:gd name="T2" fmla="*/ 350 w 351"/>
                <a:gd name="T3" fmla="*/ 102 h 267"/>
                <a:gd name="T4" fmla="*/ 299 w 351"/>
                <a:gd name="T5" fmla="*/ 33 h 267"/>
                <a:gd name="T6" fmla="*/ 175 w 351"/>
                <a:gd name="T7" fmla="*/ 1 h 267"/>
                <a:gd name="T8" fmla="*/ 51 w 351"/>
                <a:gd name="T9" fmla="*/ 27 h 267"/>
                <a:gd name="T10" fmla="*/ 0 w 351"/>
                <a:gd name="T11" fmla="*/ 93 h 267"/>
                <a:gd name="T12" fmla="*/ 0 w 351"/>
                <a:gd name="T13" fmla="*/ 89 h 267"/>
                <a:gd name="T14" fmla="*/ 0 w 351"/>
                <a:gd name="T15" fmla="*/ 98 h 267"/>
                <a:gd name="T16" fmla="*/ 0 w 351"/>
                <a:gd name="T17" fmla="*/ 98 h 267"/>
                <a:gd name="T18" fmla="*/ 0 w 351"/>
                <a:gd name="T19" fmla="*/ 151 h 267"/>
                <a:gd name="T20" fmla="*/ 51 w 351"/>
                <a:gd name="T21" fmla="*/ 223 h 267"/>
                <a:gd name="T22" fmla="*/ 299 w 351"/>
                <a:gd name="T23" fmla="*/ 229 h 267"/>
                <a:gd name="T24" fmla="*/ 351 w 351"/>
                <a:gd name="T25" fmla="*/ 159 h 267"/>
                <a:gd name="T26" fmla="*/ 351 w 351"/>
                <a:gd name="T27" fmla="*/ 97 h 267"/>
                <a:gd name="T28" fmla="*/ 350 w 351"/>
                <a:gd name="T29" fmla="*/ 102 h 267"/>
                <a:gd name="T30" fmla="*/ 63 w 351"/>
                <a:gd name="T31" fmla="*/ 49 h 267"/>
                <a:gd name="T32" fmla="*/ 63 w 351"/>
                <a:gd name="T33" fmla="*/ 49 h 267"/>
                <a:gd name="T34" fmla="*/ 175 w 351"/>
                <a:gd name="T35" fmla="*/ 25 h 267"/>
                <a:gd name="T36" fmla="*/ 287 w 351"/>
                <a:gd name="T37" fmla="*/ 54 h 267"/>
                <a:gd name="T38" fmla="*/ 327 w 351"/>
                <a:gd name="T39" fmla="*/ 106 h 267"/>
                <a:gd name="T40" fmla="*/ 287 w 351"/>
                <a:gd name="T41" fmla="*/ 156 h 267"/>
                <a:gd name="T42" fmla="*/ 175 w 351"/>
                <a:gd name="T43" fmla="*/ 179 h 267"/>
                <a:gd name="T44" fmla="*/ 63 w 351"/>
                <a:gd name="T45" fmla="*/ 150 h 267"/>
                <a:gd name="T46" fmla="*/ 24 w 351"/>
                <a:gd name="T47" fmla="*/ 99 h 267"/>
                <a:gd name="T48" fmla="*/ 63 w 351"/>
                <a:gd name="T49" fmla="*/ 49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51" h="267">
                  <a:moveTo>
                    <a:pt x="350" y="102"/>
                  </a:moveTo>
                  <a:lnTo>
                    <a:pt x="350" y="102"/>
                  </a:lnTo>
                  <a:cubicBezTo>
                    <a:pt x="349" y="77"/>
                    <a:pt x="332" y="53"/>
                    <a:pt x="299" y="33"/>
                  </a:cubicBezTo>
                  <a:cubicBezTo>
                    <a:pt x="265" y="13"/>
                    <a:pt x="220" y="2"/>
                    <a:pt x="175" y="1"/>
                  </a:cubicBezTo>
                  <a:cubicBezTo>
                    <a:pt x="130" y="0"/>
                    <a:pt x="85" y="9"/>
                    <a:pt x="51" y="27"/>
                  </a:cubicBezTo>
                  <a:cubicBezTo>
                    <a:pt x="19" y="45"/>
                    <a:pt x="2" y="69"/>
                    <a:pt x="0" y="93"/>
                  </a:cubicBezTo>
                  <a:cubicBezTo>
                    <a:pt x="0" y="92"/>
                    <a:pt x="0" y="90"/>
                    <a:pt x="0" y="89"/>
                  </a:cubicBezTo>
                  <a:lnTo>
                    <a:pt x="0" y="98"/>
                  </a:lnTo>
                  <a:lnTo>
                    <a:pt x="0" y="98"/>
                  </a:lnTo>
                  <a:lnTo>
                    <a:pt x="0" y="151"/>
                  </a:lnTo>
                  <a:cubicBezTo>
                    <a:pt x="0" y="176"/>
                    <a:pt x="17" y="203"/>
                    <a:pt x="51" y="223"/>
                  </a:cubicBezTo>
                  <a:cubicBezTo>
                    <a:pt x="120" y="265"/>
                    <a:pt x="231" y="267"/>
                    <a:pt x="299" y="229"/>
                  </a:cubicBezTo>
                  <a:cubicBezTo>
                    <a:pt x="334" y="210"/>
                    <a:pt x="351" y="185"/>
                    <a:pt x="351" y="159"/>
                  </a:cubicBezTo>
                  <a:lnTo>
                    <a:pt x="351" y="97"/>
                  </a:lnTo>
                  <a:cubicBezTo>
                    <a:pt x="351" y="99"/>
                    <a:pt x="351" y="100"/>
                    <a:pt x="350" y="102"/>
                  </a:cubicBezTo>
                  <a:close/>
                  <a:moveTo>
                    <a:pt x="63" y="49"/>
                  </a:moveTo>
                  <a:lnTo>
                    <a:pt x="63" y="49"/>
                  </a:lnTo>
                  <a:cubicBezTo>
                    <a:pt x="93" y="32"/>
                    <a:pt x="133" y="24"/>
                    <a:pt x="175" y="25"/>
                  </a:cubicBezTo>
                  <a:cubicBezTo>
                    <a:pt x="218" y="26"/>
                    <a:pt x="258" y="36"/>
                    <a:pt x="287" y="54"/>
                  </a:cubicBezTo>
                  <a:cubicBezTo>
                    <a:pt x="312" y="69"/>
                    <a:pt x="327" y="88"/>
                    <a:pt x="327" y="106"/>
                  </a:cubicBezTo>
                  <a:cubicBezTo>
                    <a:pt x="327" y="124"/>
                    <a:pt x="312" y="142"/>
                    <a:pt x="287" y="156"/>
                  </a:cubicBezTo>
                  <a:cubicBezTo>
                    <a:pt x="258" y="172"/>
                    <a:pt x="218" y="180"/>
                    <a:pt x="175" y="179"/>
                  </a:cubicBezTo>
                  <a:cubicBezTo>
                    <a:pt x="133" y="178"/>
                    <a:pt x="93" y="168"/>
                    <a:pt x="63" y="150"/>
                  </a:cubicBezTo>
                  <a:cubicBezTo>
                    <a:pt x="38" y="135"/>
                    <a:pt x="24" y="116"/>
                    <a:pt x="24" y="99"/>
                  </a:cubicBezTo>
                  <a:cubicBezTo>
                    <a:pt x="24" y="81"/>
                    <a:pt x="38" y="63"/>
                    <a:pt x="63" y="49"/>
                  </a:cubicBezTo>
                  <a:close/>
                </a:path>
              </a:pathLst>
            </a:custGeom>
            <a:solidFill>
              <a:srgbClr val="E96F14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62" name="Freeform 28"/>
            <p:cNvSpPr>
              <a:spLocks/>
            </p:cNvSpPr>
            <p:nvPr/>
          </p:nvSpPr>
          <p:spPr bwMode="auto">
            <a:xfrm>
              <a:off x="6951663" y="4411663"/>
              <a:ext cx="258763" cy="179388"/>
            </a:xfrm>
            <a:custGeom>
              <a:avLst/>
              <a:gdLst>
                <a:gd name="T0" fmla="*/ 189 w 241"/>
                <a:gd name="T1" fmla="*/ 70 h 166"/>
                <a:gd name="T2" fmla="*/ 189 w 241"/>
                <a:gd name="T3" fmla="*/ 70 h 166"/>
                <a:gd name="T4" fmla="*/ 0 w 241"/>
                <a:gd name="T5" fmla="*/ 88 h 166"/>
                <a:gd name="T6" fmla="*/ 0 w 241"/>
                <a:gd name="T7" fmla="*/ 150 h 166"/>
                <a:gd name="T8" fmla="*/ 189 w 241"/>
                <a:gd name="T9" fmla="*/ 132 h 166"/>
                <a:gd name="T10" fmla="*/ 241 w 241"/>
                <a:gd name="T11" fmla="*/ 61 h 166"/>
                <a:gd name="T12" fmla="*/ 241 w 241"/>
                <a:gd name="T13" fmla="*/ 0 h 166"/>
                <a:gd name="T14" fmla="*/ 189 w 241"/>
                <a:gd name="T15" fmla="*/ 7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1" h="166">
                  <a:moveTo>
                    <a:pt x="189" y="70"/>
                  </a:moveTo>
                  <a:lnTo>
                    <a:pt x="189" y="70"/>
                  </a:lnTo>
                  <a:cubicBezTo>
                    <a:pt x="138" y="99"/>
                    <a:pt x="63" y="104"/>
                    <a:pt x="0" y="88"/>
                  </a:cubicBezTo>
                  <a:lnTo>
                    <a:pt x="0" y="150"/>
                  </a:lnTo>
                  <a:cubicBezTo>
                    <a:pt x="63" y="166"/>
                    <a:pt x="138" y="160"/>
                    <a:pt x="189" y="132"/>
                  </a:cubicBezTo>
                  <a:cubicBezTo>
                    <a:pt x="224" y="113"/>
                    <a:pt x="241" y="87"/>
                    <a:pt x="241" y="61"/>
                  </a:cubicBezTo>
                  <a:lnTo>
                    <a:pt x="241" y="0"/>
                  </a:lnTo>
                  <a:cubicBezTo>
                    <a:pt x="241" y="26"/>
                    <a:pt x="224" y="51"/>
                    <a:pt x="189" y="70"/>
                  </a:cubicBezTo>
                  <a:close/>
                </a:path>
              </a:pathLst>
            </a:custGeom>
            <a:solidFill>
              <a:srgbClr val="E96F14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63" name="Freeform 29"/>
            <p:cNvSpPr>
              <a:spLocks/>
            </p:cNvSpPr>
            <p:nvPr/>
          </p:nvSpPr>
          <p:spPr bwMode="auto">
            <a:xfrm>
              <a:off x="6951663" y="4508501"/>
              <a:ext cx="258763" cy="177800"/>
            </a:xfrm>
            <a:custGeom>
              <a:avLst/>
              <a:gdLst>
                <a:gd name="T0" fmla="*/ 189 w 241"/>
                <a:gd name="T1" fmla="*/ 71 h 166"/>
                <a:gd name="T2" fmla="*/ 189 w 241"/>
                <a:gd name="T3" fmla="*/ 71 h 166"/>
                <a:gd name="T4" fmla="*/ 0 w 241"/>
                <a:gd name="T5" fmla="*/ 89 h 166"/>
                <a:gd name="T6" fmla="*/ 0 w 241"/>
                <a:gd name="T7" fmla="*/ 150 h 166"/>
                <a:gd name="T8" fmla="*/ 189 w 241"/>
                <a:gd name="T9" fmla="*/ 132 h 166"/>
                <a:gd name="T10" fmla="*/ 241 w 241"/>
                <a:gd name="T11" fmla="*/ 62 h 166"/>
                <a:gd name="T12" fmla="*/ 241 w 241"/>
                <a:gd name="T13" fmla="*/ 0 h 166"/>
                <a:gd name="T14" fmla="*/ 189 w 241"/>
                <a:gd name="T15" fmla="*/ 71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1" h="166">
                  <a:moveTo>
                    <a:pt x="189" y="71"/>
                  </a:moveTo>
                  <a:lnTo>
                    <a:pt x="189" y="71"/>
                  </a:lnTo>
                  <a:cubicBezTo>
                    <a:pt x="138" y="99"/>
                    <a:pt x="63" y="105"/>
                    <a:pt x="0" y="89"/>
                  </a:cubicBezTo>
                  <a:lnTo>
                    <a:pt x="0" y="150"/>
                  </a:lnTo>
                  <a:cubicBezTo>
                    <a:pt x="63" y="166"/>
                    <a:pt x="138" y="161"/>
                    <a:pt x="189" y="132"/>
                  </a:cubicBezTo>
                  <a:cubicBezTo>
                    <a:pt x="224" y="113"/>
                    <a:pt x="241" y="88"/>
                    <a:pt x="241" y="62"/>
                  </a:cubicBezTo>
                  <a:lnTo>
                    <a:pt x="241" y="0"/>
                  </a:lnTo>
                  <a:cubicBezTo>
                    <a:pt x="241" y="26"/>
                    <a:pt x="224" y="52"/>
                    <a:pt x="189" y="71"/>
                  </a:cubicBezTo>
                  <a:close/>
                </a:path>
              </a:pathLst>
            </a:custGeom>
            <a:solidFill>
              <a:srgbClr val="E96F14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64" name="Freeform 30"/>
            <p:cNvSpPr>
              <a:spLocks/>
            </p:cNvSpPr>
            <p:nvPr/>
          </p:nvSpPr>
          <p:spPr bwMode="auto">
            <a:xfrm>
              <a:off x="6951663" y="4598988"/>
              <a:ext cx="258763" cy="179388"/>
            </a:xfrm>
            <a:custGeom>
              <a:avLst/>
              <a:gdLst>
                <a:gd name="T0" fmla="*/ 189 w 241"/>
                <a:gd name="T1" fmla="*/ 70 h 166"/>
                <a:gd name="T2" fmla="*/ 189 w 241"/>
                <a:gd name="T3" fmla="*/ 70 h 166"/>
                <a:gd name="T4" fmla="*/ 0 w 241"/>
                <a:gd name="T5" fmla="*/ 88 h 166"/>
                <a:gd name="T6" fmla="*/ 0 w 241"/>
                <a:gd name="T7" fmla="*/ 150 h 166"/>
                <a:gd name="T8" fmla="*/ 189 w 241"/>
                <a:gd name="T9" fmla="*/ 132 h 166"/>
                <a:gd name="T10" fmla="*/ 241 w 241"/>
                <a:gd name="T11" fmla="*/ 61 h 166"/>
                <a:gd name="T12" fmla="*/ 241 w 241"/>
                <a:gd name="T13" fmla="*/ 0 h 166"/>
                <a:gd name="T14" fmla="*/ 189 w 241"/>
                <a:gd name="T15" fmla="*/ 7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1" h="166">
                  <a:moveTo>
                    <a:pt x="189" y="70"/>
                  </a:moveTo>
                  <a:lnTo>
                    <a:pt x="189" y="70"/>
                  </a:lnTo>
                  <a:cubicBezTo>
                    <a:pt x="138" y="98"/>
                    <a:pt x="63" y="104"/>
                    <a:pt x="0" y="88"/>
                  </a:cubicBezTo>
                  <a:lnTo>
                    <a:pt x="0" y="150"/>
                  </a:lnTo>
                  <a:cubicBezTo>
                    <a:pt x="63" y="166"/>
                    <a:pt x="138" y="160"/>
                    <a:pt x="189" y="132"/>
                  </a:cubicBezTo>
                  <a:cubicBezTo>
                    <a:pt x="224" y="113"/>
                    <a:pt x="241" y="87"/>
                    <a:pt x="241" y="61"/>
                  </a:cubicBezTo>
                  <a:lnTo>
                    <a:pt x="241" y="0"/>
                  </a:lnTo>
                  <a:cubicBezTo>
                    <a:pt x="241" y="26"/>
                    <a:pt x="224" y="51"/>
                    <a:pt x="189" y="70"/>
                  </a:cubicBezTo>
                  <a:close/>
                </a:path>
              </a:pathLst>
            </a:custGeom>
            <a:solidFill>
              <a:srgbClr val="E96F14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65" name="Freeform 31"/>
            <p:cNvSpPr>
              <a:spLocks/>
            </p:cNvSpPr>
            <p:nvPr/>
          </p:nvSpPr>
          <p:spPr bwMode="auto">
            <a:xfrm>
              <a:off x="6538913" y="4708526"/>
              <a:ext cx="379413" cy="192088"/>
            </a:xfrm>
            <a:custGeom>
              <a:avLst/>
              <a:gdLst>
                <a:gd name="T0" fmla="*/ 300 w 351"/>
                <a:gd name="T1" fmla="*/ 79 h 178"/>
                <a:gd name="T2" fmla="*/ 300 w 351"/>
                <a:gd name="T3" fmla="*/ 79 h 178"/>
                <a:gd name="T4" fmla="*/ 52 w 351"/>
                <a:gd name="T5" fmla="*/ 73 h 178"/>
                <a:gd name="T6" fmla="*/ 0 w 351"/>
                <a:gd name="T7" fmla="*/ 0 h 178"/>
                <a:gd name="T8" fmla="*/ 0 w 351"/>
                <a:gd name="T9" fmla="*/ 62 h 178"/>
                <a:gd name="T10" fmla="*/ 52 w 351"/>
                <a:gd name="T11" fmla="*/ 134 h 178"/>
                <a:gd name="T12" fmla="*/ 300 w 351"/>
                <a:gd name="T13" fmla="*/ 140 h 178"/>
                <a:gd name="T14" fmla="*/ 351 w 351"/>
                <a:gd name="T15" fmla="*/ 70 h 178"/>
                <a:gd name="T16" fmla="*/ 351 w 351"/>
                <a:gd name="T17" fmla="*/ 8 h 178"/>
                <a:gd name="T18" fmla="*/ 300 w 351"/>
                <a:gd name="T19" fmla="*/ 79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1" h="178">
                  <a:moveTo>
                    <a:pt x="300" y="79"/>
                  </a:moveTo>
                  <a:lnTo>
                    <a:pt x="300" y="79"/>
                  </a:lnTo>
                  <a:cubicBezTo>
                    <a:pt x="231" y="117"/>
                    <a:pt x="120" y="114"/>
                    <a:pt x="52" y="73"/>
                  </a:cubicBezTo>
                  <a:cubicBezTo>
                    <a:pt x="17" y="52"/>
                    <a:pt x="0" y="26"/>
                    <a:pt x="0" y="0"/>
                  </a:cubicBezTo>
                  <a:lnTo>
                    <a:pt x="0" y="62"/>
                  </a:lnTo>
                  <a:cubicBezTo>
                    <a:pt x="0" y="87"/>
                    <a:pt x="17" y="114"/>
                    <a:pt x="52" y="134"/>
                  </a:cubicBezTo>
                  <a:cubicBezTo>
                    <a:pt x="120" y="176"/>
                    <a:pt x="231" y="178"/>
                    <a:pt x="300" y="140"/>
                  </a:cubicBezTo>
                  <a:cubicBezTo>
                    <a:pt x="334" y="121"/>
                    <a:pt x="351" y="96"/>
                    <a:pt x="351" y="70"/>
                  </a:cubicBezTo>
                  <a:lnTo>
                    <a:pt x="351" y="8"/>
                  </a:lnTo>
                  <a:cubicBezTo>
                    <a:pt x="351" y="34"/>
                    <a:pt x="334" y="60"/>
                    <a:pt x="300" y="79"/>
                  </a:cubicBezTo>
                  <a:close/>
                </a:path>
              </a:pathLst>
            </a:custGeom>
            <a:solidFill>
              <a:srgbClr val="E96F14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66" name="Freeform 32"/>
            <p:cNvSpPr>
              <a:spLocks/>
            </p:cNvSpPr>
            <p:nvPr/>
          </p:nvSpPr>
          <p:spPr bwMode="auto">
            <a:xfrm>
              <a:off x="6951663" y="4694238"/>
              <a:ext cx="258763" cy="177800"/>
            </a:xfrm>
            <a:custGeom>
              <a:avLst/>
              <a:gdLst>
                <a:gd name="T0" fmla="*/ 189 w 241"/>
                <a:gd name="T1" fmla="*/ 70 h 166"/>
                <a:gd name="T2" fmla="*/ 189 w 241"/>
                <a:gd name="T3" fmla="*/ 70 h 166"/>
                <a:gd name="T4" fmla="*/ 0 w 241"/>
                <a:gd name="T5" fmla="*/ 88 h 166"/>
                <a:gd name="T6" fmla="*/ 0 w 241"/>
                <a:gd name="T7" fmla="*/ 150 h 166"/>
                <a:gd name="T8" fmla="*/ 189 w 241"/>
                <a:gd name="T9" fmla="*/ 132 h 166"/>
                <a:gd name="T10" fmla="*/ 241 w 241"/>
                <a:gd name="T11" fmla="*/ 61 h 166"/>
                <a:gd name="T12" fmla="*/ 241 w 241"/>
                <a:gd name="T13" fmla="*/ 0 h 166"/>
                <a:gd name="T14" fmla="*/ 189 w 241"/>
                <a:gd name="T15" fmla="*/ 7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1" h="166">
                  <a:moveTo>
                    <a:pt x="189" y="70"/>
                  </a:moveTo>
                  <a:lnTo>
                    <a:pt x="189" y="70"/>
                  </a:lnTo>
                  <a:cubicBezTo>
                    <a:pt x="138" y="99"/>
                    <a:pt x="63" y="104"/>
                    <a:pt x="0" y="88"/>
                  </a:cubicBezTo>
                  <a:lnTo>
                    <a:pt x="0" y="150"/>
                  </a:lnTo>
                  <a:cubicBezTo>
                    <a:pt x="63" y="166"/>
                    <a:pt x="138" y="160"/>
                    <a:pt x="189" y="132"/>
                  </a:cubicBezTo>
                  <a:cubicBezTo>
                    <a:pt x="224" y="113"/>
                    <a:pt x="241" y="87"/>
                    <a:pt x="241" y="61"/>
                  </a:cubicBezTo>
                  <a:lnTo>
                    <a:pt x="241" y="0"/>
                  </a:lnTo>
                  <a:cubicBezTo>
                    <a:pt x="241" y="26"/>
                    <a:pt x="224" y="51"/>
                    <a:pt x="189" y="70"/>
                  </a:cubicBezTo>
                  <a:close/>
                </a:path>
              </a:pathLst>
            </a:custGeom>
            <a:solidFill>
              <a:srgbClr val="E96F14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67" name="Freeform 33"/>
            <p:cNvSpPr>
              <a:spLocks/>
            </p:cNvSpPr>
            <p:nvPr/>
          </p:nvSpPr>
          <p:spPr bwMode="auto">
            <a:xfrm>
              <a:off x="6538913" y="4805363"/>
              <a:ext cx="379413" cy="192088"/>
            </a:xfrm>
            <a:custGeom>
              <a:avLst/>
              <a:gdLst>
                <a:gd name="T0" fmla="*/ 300 w 351"/>
                <a:gd name="T1" fmla="*/ 79 h 179"/>
                <a:gd name="T2" fmla="*/ 300 w 351"/>
                <a:gd name="T3" fmla="*/ 79 h 179"/>
                <a:gd name="T4" fmla="*/ 52 w 351"/>
                <a:gd name="T5" fmla="*/ 73 h 179"/>
                <a:gd name="T6" fmla="*/ 0 w 351"/>
                <a:gd name="T7" fmla="*/ 0 h 179"/>
                <a:gd name="T8" fmla="*/ 0 w 351"/>
                <a:gd name="T9" fmla="*/ 62 h 179"/>
                <a:gd name="T10" fmla="*/ 52 w 351"/>
                <a:gd name="T11" fmla="*/ 135 h 179"/>
                <a:gd name="T12" fmla="*/ 300 w 351"/>
                <a:gd name="T13" fmla="*/ 141 h 179"/>
                <a:gd name="T14" fmla="*/ 351 w 351"/>
                <a:gd name="T15" fmla="*/ 70 h 179"/>
                <a:gd name="T16" fmla="*/ 351 w 351"/>
                <a:gd name="T17" fmla="*/ 9 h 179"/>
                <a:gd name="T18" fmla="*/ 300 w 351"/>
                <a:gd name="T19" fmla="*/ 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1" h="179">
                  <a:moveTo>
                    <a:pt x="300" y="79"/>
                  </a:moveTo>
                  <a:lnTo>
                    <a:pt x="300" y="79"/>
                  </a:lnTo>
                  <a:cubicBezTo>
                    <a:pt x="231" y="117"/>
                    <a:pt x="120" y="114"/>
                    <a:pt x="52" y="73"/>
                  </a:cubicBezTo>
                  <a:cubicBezTo>
                    <a:pt x="17" y="53"/>
                    <a:pt x="0" y="26"/>
                    <a:pt x="0" y="0"/>
                  </a:cubicBezTo>
                  <a:lnTo>
                    <a:pt x="0" y="62"/>
                  </a:lnTo>
                  <a:cubicBezTo>
                    <a:pt x="0" y="88"/>
                    <a:pt x="17" y="114"/>
                    <a:pt x="52" y="135"/>
                  </a:cubicBezTo>
                  <a:cubicBezTo>
                    <a:pt x="120" y="176"/>
                    <a:pt x="231" y="179"/>
                    <a:pt x="300" y="141"/>
                  </a:cubicBezTo>
                  <a:cubicBezTo>
                    <a:pt x="334" y="122"/>
                    <a:pt x="351" y="96"/>
                    <a:pt x="351" y="70"/>
                  </a:cubicBezTo>
                  <a:lnTo>
                    <a:pt x="351" y="9"/>
                  </a:lnTo>
                  <a:cubicBezTo>
                    <a:pt x="351" y="35"/>
                    <a:pt x="334" y="60"/>
                    <a:pt x="300" y="79"/>
                  </a:cubicBezTo>
                  <a:close/>
                </a:path>
              </a:pathLst>
            </a:custGeom>
            <a:solidFill>
              <a:srgbClr val="E96F14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68" name="Freeform 34"/>
            <p:cNvSpPr>
              <a:spLocks/>
            </p:cNvSpPr>
            <p:nvPr/>
          </p:nvSpPr>
          <p:spPr bwMode="auto">
            <a:xfrm>
              <a:off x="6951663" y="4789488"/>
              <a:ext cx="258763" cy="179388"/>
            </a:xfrm>
            <a:custGeom>
              <a:avLst/>
              <a:gdLst>
                <a:gd name="T0" fmla="*/ 189 w 241"/>
                <a:gd name="T1" fmla="*/ 71 h 166"/>
                <a:gd name="T2" fmla="*/ 189 w 241"/>
                <a:gd name="T3" fmla="*/ 71 h 166"/>
                <a:gd name="T4" fmla="*/ 0 w 241"/>
                <a:gd name="T5" fmla="*/ 89 h 166"/>
                <a:gd name="T6" fmla="*/ 0 w 241"/>
                <a:gd name="T7" fmla="*/ 150 h 166"/>
                <a:gd name="T8" fmla="*/ 189 w 241"/>
                <a:gd name="T9" fmla="*/ 132 h 166"/>
                <a:gd name="T10" fmla="*/ 241 w 241"/>
                <a:gd name="T11" fmla="*/ 62 h 166"/>
                <a:gd name="T12" fmla="*/ 241 w 241"/>
                <a:gd name="T13" fmla="*/ 0 h 166"/>
                <a:gd name="T14" fmla="*/ 189 w 241"/>
                <a:gd name="T15" fmla="*/ 71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1" h="166">
                  <a:moveTo>
                    <a:pt x="189" y="71"/>
                  </a:moveTo>
                  <a:lnTo>
                    <a:pt x="189" y="71"/>
                  </a:lnTo>
                  <a:cubicBezTo>
                    <a:pt x="138" y="99"/>
                    <a:pt x="63" y="105"/>
                    <a:pt x="0" y="89"/>
                  </a:cubicBezTo>
                  <a:lnTo>
                    <a:pt x="0" y="150"/>
                  </a:lnTo>
                  <a:cubicBezTo>
                    <a:pt x="63" y="166"/>
                    <a:pt x="138" y="161"/>
                    <a:pt x="189" y="132"/>
                  </a:cubicBezTo>
                  <a:cubicBezTo>
                    <a:pt x="224" y="113"/>
                    <a:pt x="241" y="88"/>
                    <a:pt x="241" y="62"/>
                  </a:cubicBezTo>
                  <a:lnTo>
                    <a:pt x="241" y="0"/>
                  </a:lnTo>
                  <a:cubicBezTo>
                    <a:pt x="241" y="26"/>
                    <a:pt x="224" y="52"/>
                    <a:pt x="189" y="71"/>
                  </a:cubicBezTo>
                  <a:close/>
                </a:path>
              </a:pathLst>
            </a:custGeom>
            <a:solidFill>
              <a:srgbClr val="E96F14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69" name="Freeform 35"/>
            <p:cNvSpPr>
              <a:spLocks/>
            </p:cNvSpPr>
            <p:nvPr/>
          </p:nvSpPr>
          <p:spPr bwMode="auto">
            <a:xfrm>
              <a:off x="7618413" y="4470401"/>
              <a:ext cx="104775" cy="115888"/>
            </a:xfrm>
            <a:custGeom>
              <a:avLst/>
              <a:gdLst>
                <a:gd name="T0" fmla="*/ 43 w 97"/>
                <a:gd name="T1" fmla="*/ 79 h 106"/>
                <a:gd name="T2" fmla="*/ 43 w 97"/>
                <a:gd name="T3" fmla="*/ 79 h 106"/>
                <a:gd name="T4" fmla="*/ 6 w 97"/>
                <a:gd name="T5" fmla="*/ 72 h 106"/>
                <a:gd name="T6" fmla="*/ 0 w 97"/>
                <a:gd name="T7" fmla="*/ 87 h 106"/>
                <a:gd name="T8" fmla="*/ 37 w 97"/>
                <a:gd name="T9" fmla="*/ 93 h 106"/>
                <a:gd name="T10" fmla="*/ 37 w 97"/>
                <a:gd name="T11" fmla="*/ 106 h 106"/>
                <a:gd name="T12" fmla="*/ 58 w 97"/>
                <a:gd name="T13" fmla="*/ 106 h 106"/>
                <a:gd name="T14" fmla="*/ 58 w 97"/>
                <a:gd name="T15" fmla="*/ 93 h 106"/>
                <a:gd name="T16" fmla="*/ 97 w 97"/>
                <a:gd name="T17" fmla="*/ 70 h 106"/>
                <a:gd name="T18" fmla="*/ 61 w 97"/>
                <a:gd name="T19" fmla="*/ 45 h 106"/>
                <a:gd name="T20" fmla="*/ 35 w 97"/>
                <a:gd name="T21" fmla="*/ 33 h 106"/>
                <a:gd name="T22" fmla="*/ 53 w 97"/>
                <a:gd name="T23" fmla="*/ 26 h 106"/>
                <a:gd name="T24" fmla="*/ 85 w 97"/>
                <a:gd name="T25" fmla="*/ 31 h 106"/>
                <a:gd name="T26" fmla="*/ 91 w 97"/>
                <a:gd name="T27" fmla="*/ 17 h 106"/>
                <a:gd name="T28" fmla="*/ 59 w 97"/>
                <a:gd name="T29" fmla="*/ 12 h 106"/>
                <a:gd name="T30" fmla="*/ 59 w 97"/>
                <a:gd name="T31" fmla="*/ 1 h 106"/>
                <a:gd name="T32" fmla="*/ 38 w 97"/>
                <a:gd name="T33" fmla="*/ 0 h 106"/>
                <a:gd name="T34" fmla="*/ 38 w 97"/>
                <a:gd name="T35" fmla="*/ 12 h 106"/>
                <a:gd name="T36" fmla="*/ 1 w 97"/>
                <a:gd name="T37" fmla="*/ 35 h 106"/>
                <a:gd name="T38" fmla="*/ 40 w 97"/>
                <a:gd name="T39" fmla="*/ 59 h 106"/>
                <a:gd name="T40" fmla="*/ 64 w 97"/>
                <a:gd name="T41" fmla="*/ 71 h 106"/>
                <a:gd name="T42" fmla="*/ 43 w 97"/>
                <a:gd name="T43" fmla="*/ 79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7" h="106">
                  <a:moveTo>
                    <a:pt x="43" y="79"/>
                  </a:moveTo>
                  <a:lnTo>
                    <a:pt x="43" y="79"/>
                  </a:lnTo>
                  <a:cubicBezTo>
                    <a:pt x="28" y="78"/>
                    <a:pt x="15" y="75"/>
                    <a:pt x="6" y="72"/>
                  </a:cubicBezTo>
                  <a:lnTo>
                    <a:pt x="0" y="87"/>
                  </a:lnTo>
                  <a:cubicBezTo>
                    <a:pt x="8" y="90"/>
                    <a:pt x="22" y="93"/>
                    <a:pt x="37" y="93"/>
                  </a:cubicBezTo>
                  <a:lnTo>
                    <a:pt x="37" y="106"/>
                  </a:lnTo>
                  <a:lnTo>
                    <a:pt x="58" y="106"/>
                  </a:lnTo>
                  <a:lnTo>
                    <a:pt x="58" y="93"/>
                  </a:lnTo>
                  <a:cubicBezTo>
                    <a:pt x="84" y="91"/>
                    <a:pt x="97" y="82"/>
                    <a:pt x="97" y="70"/>
                  </a:cubicBezTo>
                  <a:cubicBezTo>
                    <a:pt x="97" y="58"/>
                    <a:pt x="87" y="51"/>
                    <a:pt x="61" y="45"/>
                  </a:cubicBezTo>
                  <a:cubicBezTo>
                    <a:pt x="42" y="40"/>
                    <a:pt x="35" y="37"/>
                    <a:pt x="35" y="33"/>
                  </a:cubicBezTo>
                  <a:cubicBezTo>
                    <a:pt x="35" y="30"/>
                    <a:pt x="39" y="26"/>
                    <a:pt x="53" y="26"/>
                  </a:cubicBezTo>
                  <a:cubicBezTo>
                    <a:pt x="69" y="27"/>
                    <a:pt x="79" y="30"/>
                    <a:pt x="85" y="31"/>
                  </a:cubicBezTo>
                  <a:lnTo>
                    <a:pt x="91" y="17"/>
                  </a:lnTo>
                  <a:cubicBezTo>
                    <a:pt x="84" y="15"/>
                    <a:pt x="74" y="13"/>
                    <a:pt x="59" y="12"/>
                  </a:cubicBezTo>
                  <a:lnTo>
                    <a:pt x="59" y="1"/>
                  </a:lnTo>
                  <a:lnTo>
                    <a:pt x="38" y="0"/>
                  </a:lnTo>
                  <a:lnTo>
                    <a:pt x="38" y="12"/>
                  </a:lnTo>
                  <a:cubicBezTo>
                    <a:pt x="15" y="15"/>
                    <a:pt x="1" y="23"/>
                    <a:pt x="1" y="35"/>
                  </a:cubicBezTo>
                  <a:cubicBezTo>
                    <a:pt x="1" y="47"/>
                    <a:pt x="17" y="54"/>
                    <a:pt x="40" y="59"/>
                  </a:cubicBezTo>
                  <a:cubicBezTo>
                    <a:pt x="57" y="63"/>
                    <a:pt x="64" y="66"/>
                    <a:pt x="64" y="71"/>
                  </a:cubicBezTo>
                  <a:cubicBezTo>
                    <a:pt x="64" y="76"/>
                    <a:pt x="55" y="79"/>
                    <a:pt x="43" y="79"/>
                  </a:cubicBezTo>
                  <a:close/>
                </a:path>
              </a:pathLst>
            </a:custGeom>
            <a:solidFill>
              <a:srgbClr val="E96F14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70" name="Freeform 36"/>
            <p:cNvSpPr>
              <a:spLocks noEditPoints="1"/>
            </p:cNvSpPr>
            <p:nvPr/>
          </p:nvSpPr>
          <p:spPr bwMode="auto">
            <a:xfrm>
              <a:off x="7477126" y="4421188"/>
              <a:ext cx="379413" cy="288925"/>
            </a:xfrm>
            <a:custGeom>
              <a:avLst/>
              <a:gdLst>
                <a:gd name="T0" fmla="*/ 351 w 351"/>
                <a:gd name="T1" fmla="*/ 102 h 268"/>
                <a:gd name="T2" fmla="*/ 351 w 351"/>
                <a:gd name="T3" fmla="*/ 102 h 268"/>
                <a:gd name="T4" fmla="*/ 300 w 351"/>
                <a:gd name="T5" fmla="*/ 34 h 268"/>
                <a:gd name="T6" fmla="*/ 176 w 351"/>
                <a:gd name="T7" fmla="*/ 1 h 268"/>
                <a:gd name="T8" fmla="*/ 52 w 351"/>
                <a:gd name="T9" fmla="*/ 28 h 268"/>
                <a:gd name="T10" fmla="*/ 0 w 351"/>
                <a:gd name="T11" fmla="*/ 94 h 268"/>
                <a:gd name="T12" fmla="*/ 0 w 351"/>
                <a:gd name="T13" fmla="*/ 89 h 268"/>
                <a:gd name="T14" fmla="*/ 0 w 351"/>
                <a:gd name="T15" fmla="*/ 98 h 268"/>
                <a:gd name="T16" fmla="*/ 0 w 351"/>
                <a:gd name="T17" fmla="*/ 99 h 268"/>
                <a:gd name="T18" fmla="*/ 0 w 351"/>
                <a:gd name="T19" fmla="*/ 151 h 268"/>
                <a:gd name="T20" fmla="*/ 52 w 351"/>
                <a:gd name="T21" fmla="*/ 224 h 268"/>
                <a:gd name="T22" fmla="*/ 300 w 351"/>
                <a:gd name="T23" fmla="*/ 230 h 268"/>
                <a:gd name="T24" fmla="*/ 351 w 351"/>
                <a:gd name="T25" fmla="*/ 159 h 268"/>
                <a:gd name="T26" fmla="*/ 351 w 351"/>
                <a:gd name="T27" fmla="*/ 98 h 268"/>
                <a:gd name="T28" fmla="*/ 351 w 351"/>
                <a:gd name="T29" fmla="*/ 102 h 268"/>
                <a:gd name="T30" fmla="*/ 64 w 351"/>
                <a:gd name="T31" fmla="*/ 49 h 268"/>
                <a:gd name="T32" fmla="*/ 64 w 351"/>
                <a:gd name="T33" fmla="*/ 49 h 268"/>
                <a:gd name="T34" fmla="*/ 176 w 351"/>
                <a:gd name="T35" fmla="*/ 25 h 268"/>
                <a:gd name="T36" fmla="*/ 288 w 351"/>
                <a:gd name="T37" fmla="*/ 54 h 268"/>
                <a:gd name="T38" fmla="*/ 327 w 351"/>
                <a:gd name="T39" fmla="*/ 106 h 268"/>
                <a:gd name="T40" fmla="*/ 288 w 351"/>
                <a:gd name="T41" fmla="*/ 156 h 268"/>
                <a:gd name="T42" fmla="*/ 176 w 351"/>
                <a:gd name="T43" fmla="*/ 180 h 268"/>
                <a:gd name="T44" fmla="*/ 64 w 351"/>
                <a:gd name="T45" fmla="*/ 151 h 268"/>
                <a:gd name="T46" fmla="*/ 24 w 351"/>
                <a:gd name="T47" fmla="*/ 99 h 268"/>
                <a:gd name="T48" fmla="*/ 64 w 351"/>
                <a:gd name="T49" fmla="*/ 49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51" h="268">
                  <a:moveTo>
                    <a:pt x="351" y="102"/>
                  </a:moveTo>
                  <a:lnTo>
                    <a:pt x="351" y="102"/>
                  </a:lnTo>
                  <a:cubicBezTo>
                    <a:pt x="349" y="78"/>
                    <a:pt x="332" y="53"/>
                    <a:pt x="300" y="34"/>
                  </a:cubicBezTo>
                  <a:cubicBezTo>
                    <a:pt x="266" y="13"/>
                    <a:pt x="221" y="2"/>
                    <a:pt x="176" y="1"/>
                  </a:cubicBezTo>
                  <a:cubicBezTo>
                    <a:pt x="131" y="0"/>
                    <a:pt x="86" y="9"/>
                    <a:pt x="52" y="28"/>
                  </a:cubicBezTo>
                  <a:cubicBezTo>
                    <a:pt x="19" y="46"/>
                    <a:pt x="2" y="69"/>
                    <a:pt x="0" y="94"/>
                  </a:cubicBezTo>
                  <a:cubicBezTo>
                    <a:pt x="0" y="92"/>
                    <a:pt x="0" y="91"/>
                    <a:pt x="0" y="89"/>
                  </a:cubicBezTo>
                  <a:lnTo>
                    <a:pt x="0" y="98"/>
                  </a:lnTo>
                  <a:lnTo>
                    <a:pt x="0" y="99"/>
                  </a:lnTo>
                  <a:lnTo>
                    <a:pt x="0" y="151"/>
                  </a:lnTo>
                  <a:cubicBezTo>
                    <a:pt x="0" y="177"/>
                    <a:pt x="17" y="203"/>
                    <a:pt x="52" y="224"/>
                  </a:cubicBezTo>
                  <a:cubicBezTo>
                    <a:pt x="120" y="265"/>
                    <a:pt x="231" y="268"/>
                    <a:pt x="300" y="230"/>
                  </a:cubicBezTo>
                  <a:cubicBezTo>
                    <a:pt x="334" y="211"/>
                    <a:pt x="351" y="185"/>
                    <a:pt x="351" y="159"/>
                  </a:cubicBezTo>
                  <a:lnTo>
                    <a:pt x="351" y="98"/>
                  </a:lnTo>
                  <a:cubicBezTo>
                    <a:pt x="351" y="99"/>
                    <a:pt x="351" y="101"/>
                    <a:pt x="351" y="102"/>
                  </a:cubicBezTo>
                  <a:close/>
                  <a:moveTo>
                    <a:pt x="64" y="49"/>
                  </a:moveTo>
                  <a:lnTo>
                    <a:pt x="64" y="49"/>
                  </a:lnTo>
                  <a:cubicBezTo>
                    <a:pt x="93" y="33"/>
                    <a:pt x="133" y="24"/>
                    <a:pt x="176" y="25"/>
                  </a:cubicBezTo>
                  <a:cubicBezTo>
                    <a:pt x="218" y="26"/>
                    <a:pt x="258" y="37"/>
                    <a:pt x="288" y="54"/>
                  </a:cubicBezTo>
                  <a:cubicBezTo>
                    <a:pt x="313" y="70"/>
                    <a:pt x="327" y="88"/>
                    <a:pt x="327" y="106"/>
                  </a:cubicBezTo>
                  <a:cubicBezTo>
                    <a:pt x="327" y="124"/>
                    <a:pt x="313" y="142"/>
                    <a:pt x="288" y="156"/>
                  </a:cubicBezTo>
                  <a:cubicBezTo>
                    <a:pt x="258" y="172"/>
                    <a:pt x="218" y="181"/>
                    <a:pt x="176" y="180"/>
                  </a:cubicBezTo>
                  <a:cubicBezTo>
                    <a:pt x="133" y="179"/>
                    <a:pt x="93" y="168"/>
                    <a:pt x="64" y="151"/>
                  </a:cubicBezTo>
                  <a:cubicBezTo>
                    <a:pt x="39" y="136"/>
                    <a:pt x="24" y="117"/>
                    <a:pt x="24" y="99"/>
                  </a:cubicBezTo>
                  <a:cubicBezTo>
                    <a:pt x="24" y="81"/>
                    <a:pt x="39" y="63"/>
                    <a:pt x="64" y="49"/>
                  </a:cubicBezTo>
                  <a:close/>
                </a:path>
              </a:pathLst>
            </a:custGeom>
            <a:solidFill>
              <a:srgbClr val="E96F14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71" name="Freeform 37"/>
            <p:cNvSpPr>
              <a:spLocks/>
            </p:cNvSpPr>
            <p:nvPr/>
          </p:nvSpPr>
          <p:spPr bwMode="auto">
            <a:xfrm>
              <a:off x="7477126" y="4614863"/>
              <a:ext cx="379413" cy="192088"/>
            </a:xfrm>
            <a:custGeom>
              <a:avLst/>
              <a:gdLst>
                <a:gd name="T0" fmla="*/ 300 w 351"/>
                <a:gd name="T1" fmla="*/ 79 h 178"/>
                <a:gd name="T2" fmla="*/ 300 w 351"/>
                <a:gd name="T3" fmla="*/ 79 h 178"/>
                <a:gd name="T4" fmla="*/ 52 w 351"/>
                <a:gd name="T5" fmla="*/ 73 h 178"/>
                <a:gd name="T6" fmla="*/ 0 w 351"/>
                <a:gd name="T7" fmla="*/ 0 h 178"/>
                <a:gd name="T8" fmla="*/ 0 w 351"/>
                <a:gd name="T9" fmla="*/ 61 h 178"/>
                <a:gd name="T10" fmla="*/ 52 w 351"/>
                <a:gd name="T11" fmla="*/ 134 h 178"/>
                <a:gd name="T12" fmla="*/ 300 w 351"/>
                <a:gd name="T13" fmla="*/ 140 h 178"/>
                <a:gd name="T14" fmla="*/ 351 w 351"/>
                <a:gd name="T15" fmla="*/ 70 h 178"/>
                <a:gd name="T16" fmla="*/ 351 w 351"/>
                <a:gd name="T17" fmla="*/ 8 h 178"/>
                <a:gd name="T18" fmla="*/ 300 w 351"/>
                <a:gd name="T19" fmla="*/ 79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1" h="178">
                  <a:moveTo>
                    <a:pt x="300" y="79"/>
                  </a:moveTo>
                  <a:lnTo>
                    <a:pt x="300" y="79"/>
                  </a:lnTo>
                  <a:cubicBezTo>
                    <a:pt x="231" y="116"/>
                    <a:pt x="120" y="114"/>
                    <a:pt x="52" y="73"/>
                  </a:cubicBezTo>
                  <a:cubicBezTo>
                    <a:pt x="17" y="52"/>
                    <a:pt x="0" y="26"/>
                    <a:pt x="0" y="0"/>
                  </a:cubicBezTo>
                  <a:lnTo>
                    <a:pt x="0" y="61"/>
                  </a:lnTo>
                  <a:cubicBezTo>
                    <a:pt x="0" y="87"/>
                    <a:pt x="17" y="114"/>
                    <a:pt x="52" y="134"/>
                  </a:cubicBezTo>
                  <a:cubicBezTo>
                    <a:pt x="120" y="175"/>
                    <a:pt x="231" y="178"/>
                    <a:pt x="300" y="140"/>
                  </a:cubicBezTo>
                  <a:cubicBezTo>
                    <a:pt x="334" y="121"/>
                    <a:pt x="351" y="96"/>
                    <a:pt x="351" y="70"/>
                  </a:cubicBezTo>
                  <a:lnTo>
                    <a:pt x="351" y="8"/>
                  </a:lnTo>
                  <a:cubicBezTo>
                    <a:pt x="351" y="34"/>
                    <a:pt x="334" y="60"/>
                    <a:pt x="300" y="79"/>
                  </a:cubicBezTo>
                  <a:close/>
                </a:path>
              </a:pathLst>
            </a:custGeom>
            <a:solidFill>
              <a:srgbClr val="E96F14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72" name="Freeform 38"/>
            <p:cNvSpPr>
              <a:spLocks/>
            </p:cNvSpPr>
            <p:nvPr/>
          </p:nvSpPr>
          <p:spPr bwMode="auto">
            <a:xfrm>
              <a:off x="7477126" y="4708526"/>
              <a:ext cx="379413" cy="192088"/>
            </a:xfrm>
            <a:custGeom>
              <a:avLst/>
              <a:gdLst>
                <a:gd name="T0" fmla="*/ 300 w 351"/>
                <a:gd name="T1" fmla="*/ 79 h 178"/>
                <a:gd name="T2" fmla="*/ 300 w 351"/>
                <a:gd name="T3" fmla="*/ 79 h 178"/>
                <a:gd name="T4" fmla="*/ 52 w 351"/>
                <a:gd name="T5" fmla="*/ 73 h 178"/>
                <a:gd name="T6" fmla="*/ 0 w 351"/>
                <a:gd name="T7" fmla="*/ 0 h 178"/>
                <a:gd name="T8" fmla="*/ 0 w 351"/>
                <a:gd name="T9" fmla="*/ 62 h 178"/>
                <a:gd name="T10" fmla="*/ 52 w 351"/>
                <a:gd name="T11" fmla="*/ 134 h 178"/>
                <a:gd name="T12" fmla="*/ 300 w 351"/>
                <a:gd name="T13" fmla="*/ 140 h 178"/>
                <a:gd name="T14" fmla="*/ 351 w 351"/>
                <a:gd name="T15" fmla="*/ 70 h 178"/>
                <a:gd name="T16" fmla="*/ 351 w 351"/>
                <a:gd name="T17" fmla="*/ 8 h 178"/>
                <a:gd name="T18" fmla="*/ 300 w 351"/>
                <a:gd name="T19" fmla="*/ 79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1" h="178">
                  <a:moveTo>
                    <a:pt x="300" y="79"/>
                  </a:moveTo>
                  <a:lnTo>
                    <a:pt x="300" y="79"/>
                  </a:lnTo>
                  <a:cubicBezTo>
                    <a:pt x="231" y="117"/>
                    <a:pt x="120" y="114"/>
                    <a:pt x="52" y="73"/>
                  </a:cubicBezTo>
                  <a:cubicBezTo>
                    <a:pt x="17" y="52"/>
                    <a:pt x="0" y="26"/>
                    <a:pt x="0" y="0"/>
                  </a:cubicBezTo>
                  <a:lnTo>
                    <a:pt x="0" y="62"/>
                  </a:lnTo>
                  <a:cubicBezTo>
                    <a:pt x="0" y="87"/>
                    <a:pt x="17" y="114"/>
                    <a:pt x="52" y="134"/>
                  </a:cubicBezTo>
                  <a:cubicBezTo>
                    <a:pt x="120" y="176"/>
                    <a:pt x="231" y="178"/>
                    <a:pt x="300" y="140"/>
                  </a:cubicBezTo>
                  <a:cubicBezTo>
                    <a:pt x="334" y="121"/>
                    <a:pt x="351" y="96"/>
                    <a:pt x="351" y="70"/>
                  </a:cubicBezTo>
                  <a:lnTo>
                    <a:pt x="351" y="8"/>
                  </a:lnTo>
                  <a:cubicBezTo>
                    <a:pt x="351" y="34"/>
                    <a:pt x="334" y="60"/>
                    <a:pt x="300" y="79"/>
                  </a:cubicBezTo>
                  <a:close/>
                </a:path>
              </a:pathLst>
            </a:custGeom>
            <a:solidFill>
              <a:srgbClr val="E96F14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73" name="Freeform 39"/>
            <p:cNvSpPr>
              <a:spLocks/>
            </p:cNvSpPr>
            <p:nvPr/>
          </p:nvSpPr>
          <p:spPr bwMode="auto">
            <a:xfrm>
              <a:off x="7477126" y="4805363"/>
              <a:ext cx="379413" cy="192088"/>
            </a:xfrm>
            <a:custGeom>
              <a:avLst/>
              <a:gdLst>
                <a:gd name="T0" fmla="*/ 300 w 351"/>
                <a:gd name="T1" fmla="*/ 79 h 179"/>
                <a:gd name="T2" fmla="*/ 300 w 351"/>
                <a:gd name="T3" fmla="*/ 79 h 179"/>
                <a:gd name="T4" fmla="*/ 52 w 351"/>
                <a:gd name="T5" fmla="*/ 73 h 179"/>
                <a:gd name="T6" fmla="*/ 0 w 351"/>
                <a:gd name="T7" fmla="*/ 0 h 179"/>
                <a:gd name="T8" fmla="*/ 0 w 351"/>
                <a:gd name="T9" fmla="*/ 62 h 179"/>
                <a:gd name="T10" fmla="*/ 52 w 351"/>
                <a:gd name="T11" fmla="*/ 135 h 179"/>
                <a:gd name="T12" fmla="*/ 300 w 351"/>
                <a:gd name="T13" fmla="*/ 141 h 179"/>
                <a:gd name="T14" fmla="*/ 351 w 351"/>
                <a:gd name="T15" fmla="*/ 70 h 179"/>
                <a:gd name="T16" fmla="*/ 351 w 351"/>
                <a:gd name="T17" fmla="*/ 9 h 179"/>
                <a:gd name="T18" fmla="*/ 300 w 351"/>
                <a:gd name="T19" fmla="*/ 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1" h="179">
                  <a:moveTo>
                    <a:pt x="300" y="79"/>
                  </a:moveTo>
                  <a:lnTo>
                    <a:pt x="300" y="79"/>
                  </a:lnTo>
                  <a:cubicBezTo>
                    <a:pt x="231" y="117"/>
                    <a:pt x="120" y="114"/>
                    <a:pt x="52" y="73"/>
                  </a:cubicBezTo>
                  <a:cubicBezTo>
                    <a:pt x="17" y="53"/>
                    <a:pt x="0" y="26"/>
                    <a:pt x="0" y="0"/>
                  </a:cubicBezTo>
                  <a:lnTo>
                    <a:pt x="0" y="62"/>
                  </a:lnTo>
                  <a:cubicBezTo>
                    <a:pt x="0" y="88"/>
                    <a:pt x="17" y="114"/>
                    <a:pt x="52" y="135"/>
                  </a:cubicBezTo>
                  <a:cubicBezTo>
                    <a:pt x="120" y="176"/>
                    <a:pt x="231" y="179"/>
                    <a:pt x="300" y="141"/>
                  </a:cubicBezTo>
                  <a:cubicBezTo>
                    <a:pt x="334" y="122"/>
                    <a:pt x="351" y="96"/>
                    <a:pt x="351" y="70"/>
                  </a:cubicBezTo>
                  <a:lnTo>
                    <a:pt x="351" y="9"/>
                  </a:lnTo>
                  <a:cubicBezTo>
                    <a:pt x="351" y="35"/>
                    <a:pt x="334" y="60"/>
                    <a:pt x="300" y="79"/>
                  </a:cubicBezTo>
                  <a:close/>
                </a:path>
              </a:pathLst>
            </a:custGeom>
            <a:solidFill>
              <a:srgbClr val="E96F14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74" name="ZoneTexte 173"/>
            <p:cNvSpPr txBox="1"/>
            <p:nvPr/>
          </p:nvSpPr>
          <p:spPr>
            <a:xfrm>
              <a:off x="6614924" y="5011579"/>
              <a:ext cx="60292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400" b="1" dirty="0" smtClean="0">
                  <a:solidFill>
                    <a:srgbClr val="7C6CC0"/>
                  </a:solidFill>
                </a:rPr>
                <a:t>Actifs</a:t>
              </a:r>
              <a:endParaRPr lang="pt-BR" sz="1400" b="1" dirty="0">
                <a:solidFill>
                  <a:srgbClr val="7C6CC0"/>
                </a:solidFill>
              </a:endParaRPr>
            </a:p>
          </p:txBody>
        </p:sp>
        <p:sp>
          <p:nvSpPr>
            <p:cNvPr id="175" name="ZoneTexte 174"/>
            <p:cNvSpPr txBox="1"/>
            <p:nvPr/>
          </p:nvSpPr>
          <p:spPr>
            <a:xfrm>
              <a:off x="7378103" y="5011579"/>
              <a:ext cx="65081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400" b="1" dirty="0" smtClean="0">
                  <a:solidFill>
                    <a:srgbClr val="7C6CC0"/>
                  </a:solidFill>
                </a:rPr>
                <a:t>Passif </a:t>
              </a:r>
              <a:endParaRPr lang="pt-BR" sz="1400" b="1" dirty="0">
                <a:solidFill>
                  <a:srgbClr val="7C6CC0"/>
                </a:solidFill>
              </a:endParaRPr>
            </a:p>
          </p:txBody>
        </p:sp>
      </p:grpSp>
      <p:grpSp>
        <p:nvGrpSpPr>
          <p:cNvPr id="176" name="Groupe 175"/>
          <p:cNvGrpSpPr/>
          <p:nvPr>
            <p:custDataLst>
              <p:tags r:id="rId9"/>
            </p:custDataLst>
          </p:nvPr>
        </p:nvGrpSpPr>
        <p:grpSpPr>
          <a:xfrm>
            <a:off x="6267450" y="3676651"/>
            <a:ext cx="2005014" cy="2005013"/>
            <a:chOff x="6267450" y="3676651"/>
            <a:chExt cx="2005014" cy="2005013"/>
          </a:xfrm>
        </p:grpSpPr>
        <p:sp>
          <p:nvSpPr>
            <p:cNvPr id="177" name="Freeform 5"/>
            <p:cNvSpPr>
              <a:spLocks/>
            </p:cNvSpPr>
            <p:nvPr/>
          </p:nvSpPr>
          <p:spPr bwMode="auto">
            <a:xfrm>
              <a:off x="6267450" y="3678238"/>
              <a:ext cx="2003425" cy="2003425"/>
            </a:xfrm>
            <a:custGeom>
              <a:avLst/>
              <a:gdLst>
                <a:gd name="T0" fmla="*/ 1858 w 1858"/>
                <a:gd name="T1" fmla="*/ 929 h 1858"/>
                <a:gd name="T2" fmla="*/ 1858 w 1858"/>
                <a:gd name="T3" fmla="*/ 929 h 1858"/>
                <a:gd name="T4" fmla="*/ 929 w 1858"/>
                <a:gd name="T5" fmla="*/ 1858 h 1858"/>
                <a:gd name="T6" fmla="*/ 0 w 1858"/>
                <a:gd name="T7" fmla="*/ 929 h 1858"/>
                <a:gd name="T8" fmla="*/ 929 w 1858"/>
                <a:gd name="T9" fmla="*/ 0 h 1858"/>
                <a:gd name="T10" fmla="*/ 1858 w 1858"/>
                <a:gd name="T11" fmla="*/ 929 h 1858"/>
                <a:gd name="T12" fmla="*/ 1858 w 1858"/>
                <a:gd name="T13" fmla="*/ 929 h 1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58" h="1858">
                  <a:moveTo>
                    <a:pt x="1858" y="929"/>
                  </a:moveTo>
                  <a:lnTo>
                    <a:pt x="1858" y="929"/>
                  </a:lnTo>
                  <a:cubicBezTo>
                    <a:pt x="1858" y="1442"/>
                    <a:pt x="1442" y="1858"/>
                    <a:pt x="929" y="1858"/>
                  </a:cubicBezTo>
                  <a:cubicBezTo>
                    <a:pt x="416" y="1858"/>
                    <a:pt x="0" y="1442"/>
                    <a:pt x="0" y="929"/>
                  </a:cubicBezTo>
                  <a:cubicBezTo>
                    <a:pt x="0" y="416"/>
                    <a:pt x="416" y="0"/>
                    <a:pt x="929" y="0"/>
                  </a:cubicBezTo>
                  <a:cubicBezTo>
                    <a:pt x="1442" y="0"/>
                    <a:pt x="1858" y="416"/>
                    <a:pt x="1858" y="929"/>
                  </a:cubicBezTo>
                  <a:lnTo>
                    <a:pt x="1858" y="929"/>
                  </a:lnTo>
                  <a:close/>
                </a:path>
              </a:pathLst>
            </a:custGeom>
            <a:noFill/>
            <a:ln w="106363" cap="flat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78" name="Freeform 23"/>
            <p:cNvSpPr>
              <a:spLocks/>
            </p:cNvSpPr>
            <p:nvPr/>
          </p:nvSpPr>
          <p:spPr bwMode="auto">
            <a:xfrm>
              <a:off x="6792913" y="4471988"/>
              <a:ext cx="106362" cy="114300"/>
            </a:xfrm>
            <a:custGeom>
              <a:avLst/>
              <a:gdLst>
                <a:gd name="T0" fmla="*/ 43 w 98"/>
                <a:gd name="T1" fmla="*/ 79 h 106"/>
                <a:gd name="T2" fmla="*/ 43 w 98"/>
                <a:gd name="T3" fmla="*/ 79 h 106"/>
                <a:gd name="T4" fmla="*/ 7 w 98"/>
                <a:gd name="T5" fmla="*/ 72 h 106"/>
                <a:gd name="T6" fmla="*/ 0 w 98"/>
                <a:gd name="T7" fmla="*/ 87 h 106"/>
                <a:gd name="T8" fmla="*/ 38 w 98"/>
                <a:gd name="T9" fmla="*/ 93 h 106"/>
                <a:gd name="T10" fmla="*/ 38 w 98"/>
                <a:gd name="T11" fmla="*/ 106 h 106"/>
                <a:gd name="T12" fmla="*/ 59 w 98"/>
                <a:gd name="T13" fmla="*/ 106 h 106"/>
                <a:gd name="T14" fmla="*/ 59 w 98"/>
                <a:gd name="T15" fmla="*/ 93 h 106"/>
                <a:gd name="T16" fmla="*/ 98 w 98"/>
                <a:gd name="T17" fmla="*/ 70 h 106"/>
                <a:gd name="T18" fmla="*/ 61 w 98"/>
                <a:gd name="T19" fmla="*/ 45 h 106"/>
                <a:gd name="T20" fmla="*/ 35 w 98"/>
                <a:gd name="T21" fmla="*/ 33 h 106"/>
                <a:gd name="T22" fmla="*/ 54 w 98"/>
                <a:gd name="T23" fmla="*/ 26 h 106"/>
                <a:gd name="T24" fmla="*/ 86 w 98"/>
                <a:gd name="T25" fmla="*/ 31 h 106"/>
                <a:gd name="T26" fmla="*/ 92 w 98"/>
                <a:gd name="T27" fmla="*/ 17 h 106"/>
                <a:gd name="T28" fmla="*/ 60 w 98"/>
                <a:gd name="T29" fmla="*/ 12 h 106"/>
                <a:gd name="T30" fmla="*/ 60 w 98"/>
                <a:gd name="T31" fmla="*/ 1 h 106"/>
                <a:gd name="T32" fmla="*/ 39 w 98"/>
                <a:gd name="T33" fmla="*/ 0 h 106"/>
                <a:gd name="T34" fmla="*/ 39 w 98"/>
                <a:gd name="T35" fmla="*/ 12 h 106"/>
                <a:gd name="T36" fmla="*/ 2 w 98"/>
                <a:gd name="T37" fmla="*/ 35 h 106"/>
                <a:gd name="T38" fmla="*/ 41 w 98"/>
                <a:gd name="T39" fmla="*/ 59 h 106"/>
                <a:gd name="T40" fmla="*/ 64 w 98"/>
                <a:gd name="T41" fmla="*/ 71 h 106"/>
                <a:gd name="T42" fmla="*/ 43 w 98"/>
                <a:gd name="T43" fmla="*/ 79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8" h="106">
                  <a:moveTo>
                    <a:pt x="43" y="79"/>
                  </a:moveTo>
                  <a:lnTo>
                    <a:pt x="43" y="79"/>
                  </a:lnTo>
                  <a:cubicBezTo>
                    <a:pt x="29" y="78"/>
                    <a:pt x="16" y="75"/>
                    <a:pt x="7" y="72"/>
                  </a:cubicBezTo>
                  <a:lnTo>
                    <a:pt x="0" y="87"/>
                  </a:lnTo>
                  <a:cubicBezTo>
                    <a:pt x="9" y="90"/>
                    <a:pt x="23" y="93"/>
                    <a:pt x="38" y="93"/>
                  </a:cubicBezTo>
                  <a:lnTo>
                    <a:pt x="38" y="106"/>
                  </a:lnTo>
                  <a:lnTo>
                    <a:pt x="59" y="106"/>
                  </a:lnTo>
                  <a:lnTo>
                    <a:pt x="59" y="93"/>
                  </a:lnTo>
                  <a:cubicBezTo>
                    <a:pt x="84" y="91"/>
                    <a:pt x="98" y="82"/>
                    <a:pt x="98" y="70"/>
                  </a:cubicBezTo>
                  <a:cubicBezTo>
                    <a:pt x="98" y="58"/>
                    <a:pt x="87" y="51"/>
                    <a:pt x="61" y="45"/>
                  </a:cubicBezTo>
                  <a:cubicBezTo>
                    <a:pt x="43" y="40"/>
                    <a:pt x="35" y="37"/>
                    <a:pt x="35" y="33"/>
                  </a:cubicBezTo>
                  <a:cubicBezTo>
                    <a:pt x="35" y="30"/>
                    <a:pt x="40" y="26"/>
                    <a:pt x="54" y="26"/>
                  </a:cubicBezTo>
                  <a:cubicBezTo>
                    <a:pt x="70" y="27"/>
                    <a:pt x="80" y="30"/>
                    <a:pt x="86" y="31"/>
                  </a:cubicBezTo>
                  <a:lnTo>
                    <a:pt x="92" y="17"/>
                  </a:lnTo>
                  <a:cubicBezTo>
                    <a:pt x="85" y="15"/>
                    <a:pt x="75" y="13"/>
                    <a:pt x="60" y="12"/>
                  </a:cubicBezTo>
                  <a:lnTo>
                    <a:pt x="60" y="1"/>
                  </a:lnTo>
                  <a:lnTo>
                    <a:pt x="39" y="0"/>
                  </a:lnTo>
                  <a:lnTo>
                    <a:pt x="39" y="12"/>
                  </a:lnTo>
                  <a:cubicBezTo>
                    <a:pt x="15" y="15"/>
                    <a:pt x="2" y="23"/>
                    <a:pt x="2" y="35"/>
                  </a:cubicBezTo>
                  <a:cubicBezTo>
                    <a:pt x="2" y="47"/>
                    <a:pt x="18" y="54"/>
                    <a:pt x="41" y="59"/>
                  </a:cubicBezTo>
                  <a:cubicBezTo>
                    <a:pt x="57" y="63"/>
                    <a:pt x="64" y="66"/>
                    <a:pt x="64" y="71"/>
                  </a:cubicBezTo>
                  <a:cubicBezTo>
                    <a:pt x="64" y="76"/>
                    <a:pt x="56" y="79"/>
                    <a:pt x="43" y="79"/>
                  </a:cubicBezTo>
                  <a:close/>
                </a:path>
              </a:pathLst>
            </a:custGeom>
            <a:solidFill>
              <a:srgbClr val="E96F14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79" name="Freeform 24"/>
            <p:cNvSpPr>
              <a:spLocks noEditPoints="1"/>
            </p:cNvSpPr>
            <p:nvPr/>
          </p:nvSpPr>
          <p:spPr bwMode="auto">
            <a:xfrm>
              <a:off x="6653213" y="4421188"/>
              <a:ext cx="377825" cy="288925"/>
            </a:xfrm>
            <a:custGeom>
              <a:avLst/>
              <a:gdLst>
                <a:gd name="T0" fmla="*/ 350 w 351"/>
                <a:gd name="T1" fmla="*/ 102 h 268"/>
                <a:gd name="T2" fmla="*/ 350 w 351"/>
                <a:gd name="T3" fmla="*/ 102 h 268"/>
                <a:gd name="T4" fmla="*/ 299 w 351"/>
                <a:gd name="T5" fmla="*/ 34 h 268"/>
                <a:gd name="T6" fmla="*/ 175 w 351"/>
                <a:gd name="T7" fmla="*/ 1 h 268"/>
                <a:gd name="T8" fmla="*/ 51 w 351"/>
                <a:gd name="T9" fmla="*/ 28 h 268"/>
                <a:gd name="T10" fmla="*/ 0 w 351"/>
                <a:gd name="T11" fmla="*/ 94 h 268"/>
                <a:gd name="T12" fmla="*/ 0 w 351"/>
                <a:gd name="T13" fmla="*/ 89 h 268"/>
                <a:gd name="T14" fmla="*/ 0 w 351"/>
                <a:gd name="T15" fmla="*/ 98 h 268"/>
                <a:gd name="T16" fmla="*/ 0 w 351"/>
                <a:gd name="T17" fmla="*/ 99 h 268"/>
                <a:gd name="T18" fmla="*/ 0 w 351"/>
                <a:gd name="T19" fmla="*/ 151 h 268"/>
                <a:gd name="T20" fmla="*/ 51 w 351"/>
                <a:gd name="T21" fmla="*/ 224 h 268"/>
                <a:gd name="T22" fmla="*/ 299 w 351"/>
                <a:gd name="T23" fmla="*/ 230 h 268"/>
                <a:gd name="T24" fmla="*/ 351 w 351"/>
                <a:gd name="T25" fmla="*/ 159 h 268"/>
                <a:gd name="T26" fmla="*/ 351 w 351"/>
                <a:gd name="T27" fmla="*/ 98 h 268"/>
                <a:gd name="T28" fmla="*/ 350 w 351"/>
                <a:gd name="T29" fmla="*/ 102 h 268"/>
                <a:gd name="T30" fmla="*/ 63 w 351"/>
                <a:gd name="T31" fmla="*/ 49 h 268"/>
                <a:gd name="T32" fmla="*/ 63 w 351"/>
                <a:gd name="T33" fmla="*/ 49 h 268"/>
                <a:gd name="T34" fmla="*/ 175 w 351"/>
                <a:gd name="T35" fmla="*/ 25 h 268"/>
                <a:gd name="T36" fmla="*/ 287 w 351"/>
                <a:gd name="T37" fmla="*/ 54 h 268"/>
                <a:gd name="T38" fmla="*/ 327 w 351"/>
                <a:gd name="T39" fmla="*/ 106 h 268"/>
                <a:gd name="T40" fmla="*/ 287 w 351"/>
                <a:gd name="T41" fmla="*/ 156 h 268"/>
                <a:gd name="T42" fmla="*/ 175 w 351"/>
                <a:gd name="T43" fmla="*/ 180 h 268"/>
                <a:gd name="T44" fmla="*/ 63 w 351"/>
                <a:gd name="T45" fmla="*/ 151 h 268"/>
                <a:gd name="T46" fmla="*/ 24 w 351"/>
                <a:gd name="T47" fmla="*/ 99 h 268"/>
                <a:gd name="T48" fmla="*/ 63 w 351"/>
                <a:gd name="T49" fmla="*/ 49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51" h="268">
                  <a:moveTo>
                    <a:pt x="350" y="102"/>
                  </a:moveTo>
                  <a:lnTo>
                    <a:pt x="350" y="102"/>
                  </a:lnTo>
                  <a:cubicBezTo>
                    <a:pt x="349" y="78"/>
                    <a:pt x="332" y="53"/>
                    <a:pt x="299" y="34"/>
                  </a:cubicBezTo>
                  <a:cubicBezTo>
                    <a:pt x="265" y="13"/>
                    <a:pt x="220" y="2"/>
                    <a:pt x="175" y="1"/>
                  </a:cubicBezTo>
                  <a:cubicBezTo>
                    <a:pt x="130" y="0"/>
                    <a:pt x="85" y="9"/>
                    <a:pt x="51" y="28"/>
                  </a:cubicBezTo>
                  <a:cubicBezTo>
                    <a:pt x="19" y="46"/>
                    <a:pt x="2" y="69"/>
                    <a:pt x="0" y="94"/>
                  </a:cubicBezTo>
                  <a:cubicBezTo>
                    <a:pt x="0" y="92"/>
                    <a:pt x="0" y="91"/>
                    <a:pt x="0" y="89"/>
                  </a:cubicBezTo>
                  <a:lnTo>
                    <a:pt x="0" y="98"/>
                  </a:lnTo>
                  <a:lnTo>
                    <a:pt x="0" y="99"/>
                  </a:lnTo>
                  <a:lnTo>
                    <a:pt x="0" y="151"/>
                  </a:lnTo>
                  <a:cubicBezTo>
                    <a:pt x="0" y="177"/>
                    <a:pt x="17" y="203"/>
                    <a:pt x="51" y="224"/>
                  </a:cubicBezTo>
                  <a:cubicBezTo>
                    <a:pt x="120" y="265"/>
                    <a:pt x="231" y="268"/>
                    <a:pt x="299" y="230"/>
                  </a:cubicBezTo>
                  <a:cubicBezTo>
                    <a:pt x="334" y="211"/>
                    <a:pt x="351" y="185"/>
                    <a:pt x="351" y="159"/>
                  </a:cubicBezTo>
                  <a:lnTo>
                    <a:pt x="351" y="98"/>
                  </a:lnTo>
                  <a:cubicBezTo>
                    <a:pt x="351" y="99"/>
                    <a:pt x="351" y="101"/>
                    <a:pt x="350" y="102"/>
                  </a:cubicBezTo>
                  <a:close/>
                  <a:moveTo>
                    <a:pt x="63" y="49"/>
                  </a:moveTo>
                  <a:lnTo>
                    <a:pt x="63" y="49"/>
                  </a:lnTo>
                  <a:cubicBezTo>
                    <a:pt x="93" y="33"/>
                    <a:pt x="133" y="24"/>
                    <a:pt x="175" y="25"/>
                  </a:cubicBezTo>
                  <a:cubicBezTo>
                    <a:pt x="218" y="26"/>
                    <a:pt x="258" y="37"/>
                    <a:pt x="287" y="54"/>
                  </a:cubicBezTo>
                  <a:cubicBezTo>
                    <a:pt x="312" y="70"/>
                    <a:pt x="327" y="88"/>
                    <a:pt x="327" y="106"/>
                  </a:cubicBezTo>
                  <a:cubicBezTo>
                    <a:pt x="327" y="124"/>
                    <a:pt x="312" y="142"/>
                    <a:pt x="287" y="156"/>
                  </a:cubicBezTo>
                  <a:cubicBezTo>
                    <a:pt x="258" y="172"/>
                    <a:pt x="218" y="181"/>
                    <a:pt x="175" y="180"/>
                  </a:cubicBezTo>
                  <a:cubicBezTo>
                    <a:pt x="133" y="179"/>
                    <a:pt x="93" y="168"/>
                    <a:pt x="63" y="151"/>
                  </a:cubicBezTo>
                  <a:cubicBezTo>
                    <a:pt x="38" y="136"/>
                    <a:pt x="24" y="117"/>
                    <a:pt x="24" y="99"/>
                  </a:cubicBezTo>
                  <a:cubicBezTo>
                    <a:pt x="24" y="81"/>
                    <a:pt x="38" y="63"/>
                    <a:pt x="63" y="49"/>
                  </a:cubicBezTo>
                  <a:close/>
                </a:path>
              </a:pathLst>
            </a:custGeom>
            <a:solidFill>
              <a:srgbClr val="E96F14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80" name="Freeform 25"/>
            <p:cNvSpPr>
              <a:spLocks/>
            </p:cNvSpPr>
            <p:nvPr/>
          </p:nvSpPr>
          <p:spPr bwMode="auto">
            <a:xfrm>
              <a:off x="6653213" y="4614863"/>
              <a:ext cx="377825" cy="192088"/>
            </a:xfrm>
            <a:custGeom>
              <a:avLst/>
              <a:gdLst>
                <a:gd name="T0" fmla="*/ 299 w 351"/>
                <a:gd name="T1" fmla="*/ 79 h 178"/>
                <a:gd name="T2" fmla="*/ 299 w 351"/>
                <a:gd name="T3" fmla="*/ 79 h 178"/>
                <a:gd name="T4" fmla="*/ 51 w 351"/>
                <a:gd name="T5" fmla="*/ 73 h 178"/>
                <a:gd name="T6" fmla="*/ 0 w 351"/>
                <a:gd name="T7" fmla="*/ 0 h 178"/>
                <a:gd name="T8" fmla="*/ 0 w 351"/>
                <a:gd name="T9" fmla="*/ 61 h 178"/>
                <a:gd name="T10" fmla="*/ 51 w 351"/>
                <a:gd name="T11" fmla="*/ 134 h 178"/>
                <a:gd name="T12" fmla="*/ 299 w 351"/>
                <a:gd name="T13" fmla="*/ 140 h 178"/>
                <a:gd name="T14" fmla="*/ 351 w 351"/>
                <a:gd name="T15" fmla="*/ 70 h 178"/>
                <a:gd name="T16" fmla="*/ 351 w 351"/>
                <a:gd name="T17" fmla="*/ 8 h 178"/>
                <a:gd name="T18" fmla="*/ 299 w 351"/>
                <a:gd name="T19" fmla="*/ 79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1" h="178">
                  <a:moveTo>
                    <a:pt x="299" y="79"/>
                  </a:moveTo>
                  <a:lnTo>
                    <a:pt x="299" y="79"/>
                  </a:lnTo>
                  <a:cubicBezTo>
                    <a:pt x="231" y="116"/>
                    <a:pt x="120" y="114"/>
                    <a:pt x="51" y="73"/>
                  </a:cubicBezTo>
                  <a:cubicBezTo>
                    <a:pt x="17" y="52"/>
                    <a:pt x="0" y="26"/>
                    <a:pt x="0" y="0"/>
                  </a:cubicBezTo>
                  <a:lnTo>
                    <a:pt x="0" y="61"/>
                  </a:lnTo>
                  <a:cubicBezTo>
                    <a:pt x="0" y="87"/>
                    <a:pt x="17" y="114"/>
                    <a:pt x="51" y="134"/>
                  </a:cubicBezTo>
                  <a:cubicBezTo>
                    <a:pt x="120" y="175"/>
                    <a:pt x="231" y="178"/>
                    <a:pt x="299" y="140"/>
                  </a:cubicBezTo>
                  <a:cubicBezTo>
                    <a:pt x="334" y="121"/>
                    <a:pt x="351" y="96"/>
                    <a:pt x="351" y="70"/>
                  </a:cubicBezTo>
                  <a:lnTo>
                    <a:pt x="351" y="8"/>
                  </a:lnTo>
                  <a:cubicBezTo>
                    <a:pt x="351" y="34"/>
                    <a:pt x="334" y="60"/>
                    <a:pt x="299" y="79"/>
                  </a:cubicBezTo>
                  <a:close/>
                </a:path>
              </a:pathLst>
            </a:custGeom>
            <a:solidFill>
              <a:srgbClr val="E96F14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81" name="Freeform 26"/>
            <p:cNvSpPr>
              <a:spLocks/>
            </p:cNvSpPr>
            <p:nvPr/>
          </p:nvSpPr>
          <p:spPr bwMode="auto">
            <a:xfrm>
              <a:off x="6653213" y="4710113"/>
              <a:ext cx="377825" cy="190500"/>
            </a:xfrm>
            <a:custGeom>
              <a:avLst/>
              <a:gdLst>
                <a:gd name="T0" fmla="*/ 299 w 351"/>
                <a:gd name="T1" fmla="*/ 79 h 178"/>
                <a:gd name="T2" fmla="*/ 299 w 351"/>
                <a:gd name="T3" fmla="*/ 79 h 178"/>
                <a:gd name="T4" fmla="*/ 51 w 351"/>
                <a:gd name="T5" fmla="*/ 73 h 178"/>
                <a:gd name="T6" fmla="*/ 0 w 351"/>
                <a:gd name="T7" fmla="*/ 0 h 178"/>
                <a:gd name="T8" fmla="*/ 0 w 351"/>
                <a:gd name="T9" fmla="*/ 62 h 178"/>
                <a:gd name="T10" fmla="*/ 51 w 351"/>
                <a:gd name="T11" fmla="*/ 134 h 178"/>
                <a:gd name="T12" fmla="*/ 299 w 351"/>
                <a:gd name="T13" fmla="*/ 140 h 178"/>
                <a:gd name="T14" fmla="*/ 351 w 351"/>
                <a:gd name="T15" fmla="*/ 70 h 178"/>
                <a:gd name="T16" fmla="*/ 351 w 351"/>
                <a:gd name="T17" fmla="*/ 8 h 178"/>
                <a:gd name="T18" fmla="*/ 299 w 351"/>
                <a:gd name="T19" fmla="*/ 79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1" h="178">
                  <a:moveTo>
                    <a:pt x="299" y="79"/>
                  </a:moveTo>
                  <a:lnTo>
                    <a:pt x="299" y="79"/>
                  </a:lnTo>
                  <a:cubicBezTo>
                    <a:pt x="231" y="117"/>
                    <a:pt x="120" y="114"/>
                    <a:pt x="51" y="73"/>
                  </a:cubicBezTo>
                  <a:cubicBezTo>
                    <a:pt x="17" y="52"/>
                    <a:pt x="0" y="26"/>
                    <a:pt x="0" y="0"/>
                  </a:cubicBezTo>
                  <a:lnTo>
                    <a:pt x="0" y="62"/>
                  </a:lnTo>
                  <a:cubicBezTo>
                    <a:pt x="0" y="87"/>
                    <a:pt x="17" y="114"/>
                    <a:pt x="51" y="134"/>
                  </a:cubicBezTo>
                  <a:cubicBezTo>
                    <a:pt x="120" y="176"/>
                    <a:pt x="231" y="178"/>
                    <a:pt x="299" y="140"/>
                  </a:cubicBezTo>
                  <a:cubicBezTo>
                    <a:pt x="334" y="121"/>
                    <a:pt x="351" y="96"/>
                    <a:pt x="351" y="70"/>
                  </a:cubicBezTo>
                  <a:lnTo>
                    <a:pt x="351" y="8"/>
                  </a:lnTo>
                  <a:cubicBezTo>
                    <a:pt x="351" y="34"/>
                    <a:pt x="334" y="60"/>
                    <a:pt x="299" y="79"/>
                  </a:cubicBezTo>
                  <a:close/>
                </a:path>
              </a:pathLst>
            </a:custGeom>
            <a:solidFill>
              <a:srgbClr val="E96F14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82" name="Freeform 27"/>
            <p:cNvSpPr>
              <a:spLocks/>
            </p:cNvSpPr>
            <p:nvPr/>
          </p:nvSpPr>
          <p:spPr bwMode="auto">
            <a:xfrm>
              <a:off x="6653213" y="4805363"/>
              <a:ext cx="377825" cy="193675"/>
            </a:xfrm>
            <a:custGeom>
              <a:avLst/>
              <a:gdLst>
                <a:gd name="T0" fmla="*/ 299 w 351"/>
                <a:gd name="T1" fmla="*/ 79 h 179"/>
                <a:gd name="T2" fmla="*/ 299 w 351"/>
                <a:gd name="T3" fmla="*/ 79 h 179"/>
                <a:gd name="T4" fmla="*/ 51 w 351"/>
                <a:gd name="T5" fmla="*/ 73 h 179"/>
                <a:gd name="T6" fmla="*/ 0 w 351"/>
                <a:gd name="T7" fmla="*/ 0 h 179"/>
                <a:gd name="T8" fmla="*/ 0 w 351"/>
                <a:gd name="T9" fmla="*/ 62 h 179"/>
                <a:gd name="T10" fmla="*/ 51 w 351"/>
                <a:gd name="T11" fmla="*/ 135 h 179"/>
                <a:gd name="T12" fmla="*/ 299 w 351"/>
                <a:gd name="T13" fmla="*/ 141 h 179"/>
                <a:gd name="T14" fmla="*/ 351 w 351"/>
                <a:gd name="T15" fmla="*/ 70 h 179"/>
                <a:gd name="T16" fmla="*/ 351 w 351"/>
                <a:gd name="T17" fmla="*/ 9 h 179"/>
                <a:gd name="T18" fmla="*/ 299 w 351"/>
                <a:gd name="T19" fmla="*/ 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1" h="179">
                  <a:moveTo>
                    <a:pt x="299" y="79"/>
                  </a:moveTo>
                  <a:lnTo>
                    <a:pt x="299" y="79"/>
                  </a:lnTo>
                  <a:cubicBezTo>
                    <a:pt x="231" y="117"/>
                    <a:pt x="120" y="114"/>
                    <a:pt x="51" y="73"/>
                  </a:cubicBezTo>
                  <a:cubicBezTo>
                    <a:pt x="17" y="53"/>
                    <a:pt x="0" y="26"/>
                    <a:pt x="0" y="0"/>
                  </a:cubicBezTo>
                  <a:lnTo>
                    <a:pt x="0" y="62"/>
                  </a:lnTo>
                  <a:cubicBezTo>
                    <a:pt x="0" y="88"/>
                    <a:pt x="17" y="114"/>
                    <a:pt x="51" y="135"/>
                  </a:cubicBezTo>
                  <a:cubicBezTo>
                    <a:pt x="120" y="176"/>
                    <a:pt x="231" y="179"/>
                    <a:pt x="299" y="141"/>
                  </a:cubicBezTo>
                  <a:cubicBezTo>
                    <a:pt x="334" y="122"/>
                    <a:pt x="351" y="96"/>
                    <a:pt x="351" y="70"/>
                  </a:cubicBezTo>
                  <a:lnTo>
                    <a:pt x="351" y="9"/>
                  </a:lnTo>
                  <a:cubicBezTo>
                    <a:pt x="351" y="35"/>
                    <a:pt x="334" y="60"/>
                    <a:pt x="299" y="79"/>
                  </a:cubicBezTo>
                  <a:close/>
                </a:path>
              </a:pathLst>
            </a:custGeom>
            <a:solidFill>
              <a:srgbClr val="E96F14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83" name="Freeform 28"/>
            <p:cNvSpPr>
              <a:spLocks/>
            </p:cNvSpPr>
            <p:nvPr/>
          </p:nvSpPr>
          <p:spPr bwMode="auto">
            <a:xfrm>
              <a:off x="7424738" y="4471988"/>
              <a:ext cx="106362" cy="114300"/>
            </a:xfrm>
            <a:custGeom>
              <a:avLst/>
              <a:gdLst>
                <a:gd name="T0" fmla="*/ 43 w 98"/>
                <a:gd name="T1" fmla="*/ 79 h 106"/>
                <a:gd name="T2" fmla="*/ 43 w 98"/>
                <a:gd name="T3" fmla="*/ 79 h 106"/>
                <a:gd name="T4" fmla="*/ 7 w 98"/>
                <a:gd name="T5" fmla="*/ 72 h 106"/>
                <a:gd name="T6" fmla="*/ 0 w 98"/>
                <a:gd name="T7" fmla="*/ 87 h 106"/>
                <a:gd name="T8" fmla="*/ 37 w 98"/>
                <a:gd name="T9" fmla="*/ 93 h 106"/>
                <a:gd name="T10" fmla="*/ 37 w 98"/>
                <a:gd name="T11" fmla="*/ 106 h 106"/>
                <a:gd name="T12" fmla="*/ 59 w 98"/>
                <a:gd name="T13" fmla="*/ 106 h 106"/>
                <a:gd name="T14" fmla="*/ 59 w 98"/>
                <a:gd name="T15" fmla="*/ 93 h 106"/>
                <a:gd name="T16" fmla="*/ 98 w 98"/>
                <a:gd name="T17" fmla="*/ 70 h 106"/>
                <a:gd name="T18" fmla="*/ 61 w 98"/>
                <a:gd name="T19" fmla="*/ 45 h 106"/>
                <a:gd name="T20" fmla="*/ 35 w 98"/>
                <a:gd name="T21" fmla="*/ 33 h 106"/>
                <a:gd name="T22" fmla="*/ 54 w 98"/>
                <a:gd name="T23" fmla="*/ 26 h 106"/>
                <a:gd name="T24" fmla="*/ 85 w 98"/>
                <a:gd name="T25" fmla="*/ 31 h 106"/>
                <a:gd name="T26" fmla="*/ 91 w 98"/>
                <a:gd name="T27" fmla="*/ 17 h 106"/>
                <a:gd name="T28" fmla="*/ 60 w 98"/>
                <a:gd name="T29" fmla="*/ 12 h 106"/>
                <a:gd name="T30" fmla="*/ 60 w 98"/>
                <a:gd name="T31" fmla="*/ 1 h 106"/>
                <a:gd name="T32" fmla="*/ 38 w 98"/>
                <a:gd name="T33" fmla="*/ 0 h 106"/>
                <a:gd name="T34" fmla="*/ 38 w 98"/>
                <a:gd name="T35" fmla="*/ 12 h 106"/>
                <a:gd name="T36" fmla="*/ 1 w 98"/>
                <a:gd name="T37" fmla="*/ 35 h 106"/>
                <a:gd name="T38" fmla="*/ 41 w 98"/>
                <a:gd name="T39" fmla="*/ 59 h 106"/>
                <a:gd name="T40" fmla="*/ 64 w 98"/>
                <a:gd name="T41" fmla="*/ 71 h 106"/>
                <a:gd name="T42" fmla="*/ 43 w 98"/>
                <a:gd name="T43" fmla="*/ 79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8" h="106">
                  <a:moveTo>
                    <a:pt x="43" y="79"/>
                  </a:moveTo>
                  <a:lnTo>
                    <a:pt x="43" y="79"/>
                  </a:lnTo>
                  <a:cubicBezTo>
                    <a:pt x="29" y="78"/>
                    <a:pt x="16" y="75"/>
                    <a:pt x="7" y="72"/>
                  </a:cubicBezTo>
                  <a:lnTo>
                    <a:pt x="0" y="87"/>
                  </a:lnTo>
                  <a:cubicBezTo>
                    <a:pt x="8" y="90"/>
                    <a:pt x="23" y="93"/>
                    <a:pt x="37" y="93"/>
                  </a:cubicBezTo>
                  <a:lnTo>
                    <a:pt x="37" y="106"/>
                  </a:lnTo>
                  <a:lnTo>
                    <a:pt x="59" y="106"/>
                  </a:lnTo>
                  <a:lnTo>
                    <a:pt x="59" y="93"/>
                  </a:lnTo>
                  <a:cubicBezTo>
                    <a:pt x="84" y="91"/>
                    <a:pt x="98" y="82"/>
                    <a:pt x="98" y="70"/>
                  </a:cubicBezTo>
                  <a:cubicBezTo>
                    <a:pt x="98" y="58"/>
                    <a:pt x="87" y="51"/>
                    <a:pt x="61" y="45"/>
                  </a:cubicBezTo>
                  <a:cubicBezTo>
                    <a:pt x="43" y="40"/>
                    <a:pt x="35" y="37"/>
                    <a:pt x="35" y="33"/>
                  </a:cubicBezTo>
                  <a:cubicBezTo>
                    <a:pt x="35" y="30"/>
                    <a:pt x="39" y="26"/>
                    <a:pt x="54" y="26"/>
                  </a:cubicBezTo>
                  <a:cubicBezTo>
                    <a:pt x="69" y="27"/>
                    <a:pt x="79" y="30"/>
                    <a:pt x="85" y="31"/>
                  </a:cubicBezTo>
                  <a:lnTo>
                    <a:pt x="91" y="17"/>
                  </a:lnTo>
                  <a:cubicBezTo>
                    <a:pt x="84" y="15"/>
                    <a:pt x="74" y="13"/>
                    <a:pt x="60" y="12"/>
                  </a:cubicBezTo>
                  <a:lnTo>
                    <a:pt x="60" y="1"/>
                  </a:lnTo>
                  <a:lnTo>
                    <a:pt x="38" y="0"/>
                  </a:lnTo>
                  <a:lnTo>
                    <a:pt x="38" y="12"/>
                  </a:lnTo>
                  <a:cubicBezTo>
                    <a:pt x="15" y="15"/>
                    <a:pt x="1" y="23"/>
                    <a:pt x="1" y="35"/>
                  </a:cubicBezTo>
                  <a:cubicBezTo>
                    <a:pt x="1" y="47"/>
                    <a:pt x="17" y="54"/>
                    <a:pt x="41" y="59"/>
                  </a:cubicBezTo>
                  <a:cubicBezTo>
                    <a:pt x="57" y="63"/>
                    <a:pt x="64" y="66"/>
                    <a:pt x="64" y="71"/>
                  </a:cubicBezTo>
                  <a:cubicBezTo>
                    <a:pt x="64" y="76"/>
                    <a:pt x="55" y="79"/>
                    <a:pt x="43" y="79"/>
                  </a:cubicBezTo>
                  <a:close/>
                </a:path>
              </a:pathLst>
            </a:custGeom>
            <a:solidFill>
              <a:srgbClr val="E96F14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84" name="Freeform 29"/>
            <p:cNvSpPr>
              <a:spLocks/>
            </p:cNvSpPr>
            <p:nvPr/>
          </p:nvSpPr>
          <p:spPr bwMode="auto">
            <a:xfrm>
              <a:off x="7715250" y="4264025"/>
              <a:ext cx="104775" cy="114300"/>
            </a:xfrm>
            <a:custGeom>
              <a:avLst/>
              <a:gdLst>
                <a:gd name="T0" fmla="*/ 43 w 98"/>
                <a:gd name="T1" fmla="*/ 78 h 106"/>
                <a:gd name="T2" fmla="*/ 43 w 98"/>
                <a:gd name="T3" fmla="*/ 78 h 106"/>
                <a:gd name="T4" fmla="*/ 7 w 98"/>
                <a:gd name="T5" fmla="*/ 72 h 106"/>
                <a:gd name="T6" fmla="*/ 0 w 98"/>
                <a:gd name="T7" fmla="*/ 87 h 106"/>
                <a:gd name="T8" fmla="*/ 37 w 98"/>
                <a:gd name="T9" fmla="*/ 93 h 106"/>
                <a:gd name="T10" fmla="*/ 37 w 98"/>
                <a:gd name="T11" fmla="*/ 105 h 106"/>
                <a:gd name="T12" fmla="*/ 59 w 98"/>
                <a:gd name="T13" fmla="*/ 106 h 106"/>
                <a:gd name="T14" fmla="*/ 59 w 98"/>
                <a:gd name="T15" fmla="*/ 93 h 106"/>
                <a:gd name="T16" fmla="*/ 98 w 98"/>
                <a:gd name="T17" fmla="*/ 70 h 106"/>
                <a:gd name="T18" fmla="*/ 61 w 98"/>
                <a:gd name="T19" fmla="*/ 45 h 106"/>
                <a:gd name="T20" fmla="*/ 35 w 98"/>
                <a:gd name="T21" fmla="*/ 33 h 106"/>
                <a:gd name="T22" fmla="*/ 54 w 98"/>
                <a:gd name="T23" fmla="*/ 26 h 106"/>
                <a:gd name="T24" fmla="*/ 85 w 98"/>
                <a:gd name="T25" fmla="*/ 31 h 106"/>
                <a:gd name="T26" fmla="*/ 92 w 98"/>
                <a:gd name="T27" fmla="*/ 17 h 106"/>
                <a:gd name="T28" fmla="*/ 60 w 98"/>
                <a:gd name="T29" fmla="*/ 12 h 106"/>
                <a:gd name="T30" fmla="*/ 60 w 98"/>
                <a:gd name="T31" fmla="*/ 0 h 106"/>
                <a:gd name="T32" fmla="*/ 38 w 98"/>
                <a:gd name="T33" fmla="*/ 0 h 106"/>
                <a:gd name="T34" fmla="*/ 38 w 98"/>
                <a:gd name="T35" fmla="*/ 12 h 106"/>
                <a:gd name="T36" fmla="*/ 1 w 98"/>
                <a:gd name="T37" fmla="*/ 34 h 106"/>
                <a:gd name="T38" fmla="*/ 41 w 98"/>
                <a:gd name="T39" fmla="*/ 59 h 106"/>
                <a:gd name="T40" fmla="*/ 64 w 98"/>
                <a:gd name="T41" fmla="*/ 71 h 106"/>
                <a:gd name="T42" fmla="*/ 43 w 98"/>
                <a:gd name="T43" fmla="*/ 7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8" h="106">
                  <a:moveTo>
                    <a:pt x="43" y="78"/>
                  </a:moveTo>
                  <a:lnTo>
                    <a:pt x="43" y="78"/>
                  </a:lnTo>
                  <a:cubicBezTo>
                    <a:pt x="29" y="78"/>
                    <a:pt x="16" y="75"/>
                    <a:pt x="7" y="72"/>
                  </a:cubicBezTo>
                  <a:lnTo>
                    <a:pt x="0" y="87"/>
                  </a:lnTo>
                  <a:cubicBezTo>
                    <a:pt x="8" y="90"/>
                    <a:pt x="23" y="92"/>
                    <a:pt x="37" y="93"/>
                  </a:cubicBezTo>
                  <a:lnTo>
                    <a:pt x="37" y="105"/>
                  </a:lnTo>
                  <a:lnTo>
                    <a:pt x="59" y="106"/>
                  </a:lnTo>
                  <a:lnTo>
                    <a:pt x="59" y="93"/>
                  </a:lnTo>
                  <a:cubicBezTo>
                    <a:pt x="84" y="91"/>
                    <a:pt x="98" y="81"/>
                    <a:pt x="98" y="70"/>
                  </a:cubicBezTo>
                  <a:cubicBezTo>
                    <a:pt x="98" y="58"/>
                    <a:pt x="87" y="51"/>
                    <a:pt x="61" y="45"/>
                  </a:cubicBezTo>
                  <a:cubicBezTo>
                    <a:pt x="43" y="40"/>
                    <a:pt x="35" y="37"/>
                    <a:pt x="35" y="33"/>
                  </a:cubicBezTo>
                  <a:cubicBezTo>
                    <a:pt x="35" y="29"/>
                    <a:pt x="39" y="26"/>
                    <a:pt x="54" y="26"/>
                  </a:cubicBezTo>
                  <a:cubicBezTo>
                    <a:pt x="69" y="26"/>
                    <a:pt x="80" y="30"/>
                    <a:pt x="85" y="31"/>
                  </a:cubicBezTo>
                  <a:lnTo>
                    <a:pt x="92" y="17"/>
                  </a:lnTo>
                  <a:cubicBezTo>
                    <a:pt x="84" y="14"/>
                    <a:pt x="75" y="12"/>
                    <a:pt x="60" y="12"/>
                  </a:cubicBezTo>
                  <a:lnTo>
                    <a:pt x="60" y="0"/>
                  </a:lnTo>
                  <a:lnTo>
                    <a:pt x="38" y="0"/>
                  </a:lnTo>
                  <a:lnTo>
                    <a:pt x="38" y="12"/>
                  </a:lnTo>
                  <a:cubicBezTo>
                    <a:pt x="15" y="14"/>
                    <a:pt x="1" y="23"/>
                    <a:pt x="1" y="34"/>
                  </a:cubicBezTo>
                  <a:cubicBezTo>
                    <a:pt x="1" y="47"/>
                    <a:pt x="17" y="54"/>
                    <a:pt x="41" y="59"/>
                  </a:cubicBezTo>
                  <a:cubicBezTo>
                    <a:pt x="57" y="62"/>
                    <a:pt x="64" y="66"/>
                    <a:pt x="64" y="71"/>
                  </a:cubicBezTo>
                  <a:cubicBezTo>
                    <a:pt x="64" y="76"/>
                    <a:pt x="55" y="79"/>
                    <a:pt x="43" y="78"/>
                  </a:cubicBezTo>
                  <a:close/>
                </a:path>
              </a:pathLst>
            </a:custGeom>
            <a:solidFill>
              <a:srgbClr val="E96F14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85" name="Freeform 30"/>
            <p:cNvSpPr>
              <a:spLocks noEditPoints="1"/>
            </p:cNvSpPr>
            <p:nvPr/>
          </p:nvSpPr>
          <p:spPr bwMode="auto">
            <a:xfrm>
              <a:off x="7283450" y="4421188"/>
              <a:ext cx="379412" cy="288925"/>
            </a:xfrm>
            <a:custGeom>
              <a:avLst/>
              <a:gdLst>
                <a:gd name="T0" fmla="*/ 351 w 351"/>
                <a:gd name="T1" fmla="*/ 102 h 268"/>
                <a:gd name="T2" fmla="*/ 351 w 351"/>
                <a:gd name="T3" fmla="*/ 102 h 268"/>
                <a:gd name="T4" fmla="*/ 300 w 351"/>
                <a:gd name="T5" fmla="*/ 34 h 268"/>
                <a:gd name="T6" fmla="*/ 176 w 351"/>
                <a:gd name="T7" fmla="*/ 1 h 268"/>
                <a:gd name="T8" fmla="*/ 52 w 351"/>
                <a:gd name="T9" fmla="*/ 28 h 268"/>
                <a:gd name="T10" fmla="*/ 1 w 351"/>
                <a:gd name="T11" fmla="*/ 94 h 268"/>
                <a:gd name="T12" fmla="*/ 0 w 351"/>
                <a:gd name="T13" fmla="*/ 89 h 268"/>
                <a:gd name="T14" fmla="*/ 0 w 351"/>
                <a:gd name="T15" fmla="*/ 98 h 268"/>
                <a:gd name="T16" fmla="*/ 0 w 351"/>
                <a:gd name="T17" fmla="*/ 99 h 268"/>
                <a:gd name="T18" fmla="*/ 0 w 351"/>
                <a:gd name="T19" fmla="*/ 151 h 268"/>
                <a:gd name="T20" fmla="*/ 52 w 351"/>
                <a:gd name="T21" fmla="*/ 224 h 268"/>
                <a:gd name="T22" fmla="*/ 300 w 351"/>
                <a:gd name="T23" fmla="*/ 230 h 268"/>
                <a:gd name="T24" fmla="*/ 351 w 351"/>
                <a:gd name="T25" fmla="*/ 159 h 268"/>
                <a:gd name="T26" fmla="*/ 351 w 351"/>
                <a:gd name="T27" fmla="*/ 98 h 268"/>
                <a:gd name="T28" fmla="*/ 351 w 351"/>
                <a:gd name="T29" fmla="*/ 102 h 268"/>
                <a:gd name="T30" fmla="*/ 64 w 351"/>
                <a:gd name="T31" fmla="*/ 49 h 268"/>
                <a:gd name="T32" fmla="*/ 64 w 351"/>
                <a:gd name="T33" fmla="*/ 49 h 268"/>
                <a:gd name="T34" fmla="*/ 176 w 351"/>
                <a:gd name="T35" fmla="*/ 25 h 268"/>
                <a:gd name="T36" fmla="*/ 288 w 351"/>
                <a:gd name="T37" fmla="*/ 54 h 268"/>
                <a:gd name="T38" fmla="*/ 327 w 351"/>
                <a:gd name="T39" fmla="*/ 106 h 268"/>
                <a:gd name="T40" fmla="*/ 288 w 351"/>
                <a:gd name="T41" fmla="*/ 156 h 268"/>
                <a:gd name="T42" fmla="*/ 176 w 351"/>
                <a:gd name="T43" fmla="*/ 180 h 268"/>
                <a:gd name="T44" fmla="*/ 64 w 351"/>
                <a:gd name="T45" fmla="*/ 151 h 268"/>
                <a:gd name="T46" fmla="*/ 24 w 351"/>
                <a:gd name="T47" fmla="*/ 99 h 268"/>
                <a:gd name="T48" fmla="*/ 64 w 351"/>
                <a:gd name="T49" fmla="*/ 49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51" h="268">
                  <a:moveTo>
                    <a:pt x="351" y="102"/>
                  </a:moveTo>
                  <a:lnTo>
                    <a:pt x="351" y="102"/>
                  </a:lnTo>
                  <a:cubicBezTo>
                    <a:pt x="349" y="78"/>
                    <a:pt x="332" y="53"/>
                    <a:pt x="300" y="34"/>
                  </a:cubicBezTo>
                  <a:cubicBezTo>
                    <a:pt x="266" y="13"/>
                    <a:pt x="221" y="2"/>
                    <a:pt x="176" y="1"/>
                  </a:cubicBezTo>
                  <a:cubicBezTo>
                    <a:pt x="131" y="0"/>
                    <a:pt x="86" y="9"/>
                    <a:pt x="52" y="28"/>
                  </a:cubicBezTo>
                  <a:cubicBezTo>
                    <a:pt x="19" y="46"/>
                    <a:pt x="3" y="69"/>
                    <a:pt x="1" y="94"/>
                  </a:cubicBezTo>
                  <a:cubicBezTo>
                    <a:pt x="1" y="92"/>
                    <a:pt x="0" y="91"/>
                    <a:pt x="0" y="89"/>
                  </a:cubicBezTo>
                  <a:lnTo>
                    <a:pt x="0" y="98"/>
                  </a:lnTo>
                  <a:lnTo>
                    <a:pt x="0" y="99"/>
                  </a:lnTo>
                  <a:lnTo>
                    <a:pt x="0" y="151"/>
                  </a:lnTo>
                  <a:cubicBezTo>
                    <a:pt x="0" y="177"/>
                    <a:pt x="17" y="203"/>
                    <a:pt x="52" y="224"/>
                  </a:cubicBezTo>
                  <a:cubicBezTo>
                    <a:pt x="120" y="265"/>
                    <a:pt x="231" y="268"/>
                    <a:pt x="300" y="230"/>
                  </a:cubicBezTo>
                  <a:cubicBezTo>
                    <a:pt x="334" y="211"/>
                    <a:pt x="351" y="185"/>
                    <a:pt x="351" y="159"/>
                  </a:cubicBezTo>
                  <a:lnTo>
                    <a:pt x="351" y="98"/>
                  </a:lnTo>
                  <a:cubicBezTo>
                    <a:pt x="351" y="99"/>
                    <a:pt x="351" y="101"/>
                    <a:pt x="351" y="102"/>
                  </a:cubicBezTo>
                  <a:close/>
                  <a:moveTo>
                    <a:pt x="64" y="49"/>
                  </a:moveTo>
                  <a:lnTo>
                    <a:pt x="64" y="49"/>
                  </a:lnTo>
                  <a:cubicBezTo>
                    <a:pt x="93" y="33"/>
                    <a:pt x="133" y="24"/>
                    <a:pt x="176" y="25"/>
                  </a:cubicBezTo>
                  <a:cubicBezTo>
                    <a:pt x="219" y="26"/>
                    <a:pt x="258" y="37"/>
                    <a:pt x="288" y="54"/>
                  </a:cubicBezTo>
                  <a:cubicBezTo>
                    <a:pt x="313" y="70"/>
                    <a:pt x="327" y="88"/>
                    <a:pt x="327" y="106"/>
                  </a:cubicBezTo>
                  <a:cubicBezTo>
                    <a:pt x="327" y="124"/>
                    <a:pt x="313" y="142"/>
                    <a:pt x="288" y="156"/>
                  </a:cubicBezTo>
                  <a:cubicBezTo>
                    <a:pt x="258" y="172"/>
                    <a:pt x="219" y="181"/>
                    <a:pt x="176" y="180"/>
                  </a:cubicBezTo>
                  <a:cubicBezTo>
                    <a:pt x="133" y="179"/>
                    <a:pt x="93" y="168"/>
                    <a:pt x="64" y="151"/>
                  </a:cubicBezTo>
                  <a:cubicBezTo>
                    <a:pt x="39" y="136"/>
                    <a:pt x="24" y="117"/>
                    <a:pt x="24" y="99"/>
                  </a:cubicBezTo>
                  <a:cubicBezTo>
                    <a:pt x="24" y="81"/>
                    <a:pt x="39" y="63"/>
                    <a:pt x="64" y="49"/>
                  </a:cubicBezTo>
                  <a:close/>
                </a:path>
              </a:pathLst>
            </a:custGeom>
            <a:solidFill>
              <a:srgbClr val="E96F14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86" name="Freeform 31"/>
            <p:cNvSpPr>
              <a:spLocks/>
            </p:cNvSpPr>
            <p:nvPr/>
          </p:nvSpPr>
          <p:spPr bwMode="auto">
            <a:xfrm>
              <a:off x="7283450" y="4614863"/>
              <a:ext cx="379412" cy="192088"/>
            </a:xfrm>
            <a:custGeom>
              <a:avLst/>
              <a:gdLst>
                <a:gd name="T0" fmla="*/ 300 w 351"/>
                <a:gd name="T1" fmla="*/ 79 h 178"/>
                <a:gd name="T2" fmla="*/ 300 w 351"/>
                <a:gd name="T3" fmla="*/ 79 h 178"/>
                <a:gd name="T4" fmla="*/ 52 w 351"/>
                <a:gd name="T5" fmla="*/ 73 h 178"/>
                <a:gd name="T6" fmla="*/ 0 w 351"/>
                <a:gd name="T7" fmla="*/ 0 h 178"/>
                <a:gd name="T8" fmla="*/ 0 w 351"/>
                <a:gd name="T9" fmla="*/ 61 h 178"/>
                <a:gd name="T10" fmla="*/ 52 w 351"/>
                <a:gd name="T11" fmla="*/ 134 h 178"/>
                <a:gd name="T12" fmla="*/ 300 w 351"/>
                <a:gd name="T13" fmla="*/ 140 h 178"/>
                <a:gd name="T14" fmla="*/ 351 w 351"/>
                <a:gd name="T15" fmla="*/ 70 h 178"/>
                <a:gd name="T16" fmla="*/ 351 w 351"/>
                <a:gd name="T17" fmla="*/ 8 h 178"/>
                <a:gd name="T18" fmla="*/ 300 w 351"/>
                <a:gd name="T19" fmla="*/ 79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1" h="178">
                  <a:moveTo>
                    <a:pt x="300" y="79"/>
                  </a:moveTo>
                  <a:lnTo>
                    <a:pt x="300" y="79"/>
                  </a:lnTo>
                  <a:cubicBezTo>
                    <a:pt x="231" y="116"/>
                    <a:pt x="120" y="114"/>
                    <a:pt x="52" y="73"/>
                  </a:cubicBezTo>
                  <a:cubicBezTo>
                    <a:pt x="17" y="52"/>
                    <a:pt x="0" y="26"/>
                    <a:pt x="0" y="0"/>
                  </a:cubicBezTo>
                  <a:lnTo>
                    <a:pt x="0" y="61"/>
                  </a:lnTo>
                  <a:cubicBezTo>
                    <a:pt x="0" y="87"/>
                    <a:pt x="17" y="114"/>
                    <a:pt x="52" y="134"/>
                  </a:cubicBezTo>
                  <a:cubicBezTo>
                    <a:pt x="120" y="175"/>
                    <a:pt x="231" y="178"/>
                    <a:pt x="300" y="140"/>
                  </a:cubicBezTo>
                  <a:cubicBezTo>
                    <a:pt x="334" y="121"/>
                    <a:pt x="351" y="96"/>
                    <a:pt x="351" y="70"/>
                  </a:cubicBezTo>
                  <a:lnTo>
                    <a:pt x="351" y="8"/>
                  </a:lnTo>
                  <a:cubicBezTo>
                    <a:pt x="351" y="34"/>
                    <a:pt x="334" y="60"/>
                    <a:pt x="300" y="79"/>
                  </a:cubicBezTo>
                  <a:close/>
                </a:path>
              </a:pathLst>
            </a:custGeom>
            <a:solidFill>
              <a:srgbClr val="E96F14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87" name="Freeform 32"/>
            <p:cNvSpPr>
              <a:spLocks noEditPoints="1"/>
            </p:cNvSpPr>
            <p:nvPr/>
          </p:nvSpPr>
          <p:spPr bwMode="auto">
            <a:xfrm>
              <a:off x="7577138" y="4211638"/>
              <a:ext cx="377825" cy="287338"/>
            </a:xfrm>
            <a:custGeom>
              <a:avLst/>
              <a:gdLst>
                <a:gd name="T0" fmla="*/ 351 w 351"/>
                <a:gd name="T1" fmla="*/ 102 h 267"/>
                <a:gd name="T2" fmla="*/ 351 w 351"/>
                <a:gd name="T3" fmla="*/ 102 h 267"/>
                <a:gd name="T4" fmla="*/ 300 w 351"/>
                <a:gd name="T5" fmla="*/ 33 h 267"/>
                <a:gd name="T6" fmla="*/ 176 w 351"/>
                <a:gd name="T7" fmla="*/ 1 h 267"/>
                <a:gd name="T8" fmla="*/ 51 w 351"/>
                <a:gd name="T9" fmla="*/ 27 h 267"/>
                <a:gd name="T10" fmla="*/ 0 w 351"/>
                <a:gd name="T11" fmla="*/ 93 h 267"/>
                <a:gd name="T12" fmla="*/ 0 w 351"/>
                <a:gd name="T13" fmla="*/ 89 h 267"/>
                <a:gd name="T14" fmla="*/ 0 w 351"/>
                <a:gd name="T15" fmla="*/ 98 h 267"/>
                <a:gd name="T16" fmla="*/ 0 w 351"/>
                <a:gd name="T17" fmla="*/ 98 h 267"/>
                <a:gd name="T18" fmla="*/ 0 w 351"/>
                <a:gd name="T19" fmla="*/ 151 h 267"/>
                <a:gd name="T20" fmla="*/ 51 w 351"/>
                <a:gd name="T21" fmla="*/ 223 h 267"/>
                <a:gd name="T22" fmla="*/ 300 w 351"/>
                <a:gd name="T23" fmla="*/ 229 h 267"/>
                <a:gd name="T24" fmla="*/ 351 w 351"/>
                <a:gd name="T25" fmla="*/ 159 h 267"/>
                <a:gd name="T26" fmla="*/ 351 w 351"/>
                <a:gd name="T27" fmla="*/ 97 h 267"/>
                <a:gd name="T28" fmla="*/ 351 w 351"/>
                <a:gd name="T29" fmla="*/ 102 h 267"/>
                <a:gd name="T30" fmla="*/ 63 w 351"/>
                <a:gd name="T31" fmla="*/ 49 h 267"/>
                <a:gd name="T32" fmla="*/ 63 w 351"/>
                <a:gd name="T33" fmla="*/ 49 h 267"/>
                <a:gd name="T34" fmla="*/ 176 w 351"/>
                <a:gd name="T35" fmla="*/ 25 h 267"/>
                <a:gd name="T36" fmla="*/ 288 w 351"/>
                <a:gd name="T37" fmla="*/ 54 h 267"/>
                <a:gd name="T38" fmla="*/ 327 w 351"/>
                <a:gd name="T39" fmla="*/ 106 h 267"/>
                <a:gd name="T40" fmla="*/ 288 w 351"/>
                <a:gd name="T41" fmla="*/ 156 h 267"/>
                <a:gd name="T42" fmla="*/ 176 w 351"/>
                <a:gd name="T43" fmla="*/ 179 h 267"/>
                <a:gd name="T44" fmla="*/ 63 w 351"/>
                <a:gd name="T45" fmla="*/ 150 h 267"/>
                <a:gd name="T46" fmla="*/ 24 w 351"/>
                <a:gd name="T47" fmla="*/ 99 h 267"/>
                <a:gd name="T48" fmla="*/ 63 w 351"/>
                <a:gd name="T49" fmla="*/ 49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51" h="267">
                  <a:moveTo>
                    <a:pt x="351" y="102"/>
                  </a:moveTo>
                  <a:lnTo>
                    <a:pt x="351" y="102"/>
                  </a:lnTo>
                  <a:cubicBezTo>
                    <a:pt x="349" y="77"/>
                    <a:pt x="332" y="53"/>
                    <a:pt x="300" y="33"/>
                  </a:cubicBezTo>
                  <a:cubicBezTo>
                    <a:pt x="265" y="13"/>
                    <a:pt x="220" y="2"/>
                    <a:pt x="176" y="1"/>
                  </a:cubicBezTo>
                  <a:cubicBezTo>
                    <a:pt x="131" y="0"/>
                    <a:pt x="86" y="9"/>
                    <a:pt x="51" y="27"/>
                  </a:cubicBezTo>
                  <a:cubicBezTo>
                    <a:pt x="19" y="45"/>
                    <a:pt x="2" y="69"/>
                    <a:pt x="0" y="93"/>
                  </a:cubicBezTo>
                  <a:cubicBezTo>
                    <a:pt x="0" y="92"/>
                    <a:pt x="0" y="90"/>
                    <a:pt x="0" y="89"/>
                  </a:cubicBezTo>
                  <a:lnTo>
                    <a:pt x="0" y="98"/>
                  </a:lnTo>
                  <a:lnTo>
                    <a:pt x="0" y="98"/>
                  </a:lnTo>
                  <a:lnTo>
                    <a:pt x="0" y="151"/>
                  </a:lnTo>
                  <a:cubicBezTo>
                    <a:pt x="0" y="176"/>
                    <a:pt x="17" y="203"/>
                    <a:pt x="51" y="223"/>
                  </a:cubicBezTo>
                  <a:cubicBezTo>
                    <a:pt x="120" y="265"/>
                    <a:pt x="231" y="267"/>
                    <a:pt x="300" y="229"/>
                  </a:cubicBezTo>
                  <a:cubicBezTo>
                    <a:pt x="334" y="210"/>
                    <a:pt x="351" y="185"/>
                    <a:pt x="351" y="159"/>
                  </a:cubicBezTo>
                  <a:lnTo>
                    <a:pt x="351" y="97"/>
                  </a:lnTo>
                  <a:cubicBezTo>
                    <a:pt x="351" y="99"/>
                    <a:pt x="351" y="100"/>
                    <a:pt x="351" y="102"/>
                  </a:cubicBezTo>
                  <a:close/>
                  <a:moveTo>
                    <a:pt x="63" y="49"/>
                  </a:moveTo>
                  <a:lnTo>
                    <a:pt x="63" y="49"/>
                  </a:lnTo>
                  <a:cubicBezTo>
                    <a:pt x="93" y="32"/>
                    <a:pt x="133" y="24"/>
                    <a:pt x="176" y="25"/>
                  </a:cubicBezTo>
                  <a:cubicBezTo>
                    <a:pt x="218" y="26"/>
                    <a:pt x="258" y="36"/>
                    <a:pt x="288" y="54"/>
                  </a:cubicBezTo>
                  <a:cubicBezTo>
                    <a:pt x="313" y="69"/>
                    <a:pt x="327" y="88"/>
                    <a:pt x="327" y="106"/>
                  </a:cubicBezTo>
                  <a:cubicBezTo>
                    <a:pt x="327" y="124"/>
                    <a:pt x="313" y="142"/>
                    <a:pt x="288" y="156"/>
                  </a:cubicBezTo>
                  <a:cubicBezTo>
                    <a:pt x="258" y="172"/>
                    <a:pt x="218" y="180"/>
                    <a:pt x="176" y="179"/>
                  </a:cubicBezTo>
                  <a:cubicBezTo>
                    <a:pt x="133" y="178"/>
                    <a:pt x="93" y="168"/>
                    <a:pt x="63" y="150"/>
                  </a:cubicBezTo>
                  <a:cubicBezTo>
                    <a:pt x="38" y="135"/>
                    <a:pt x="24" y="116"/>
                    <a:pt x="24" y="99"/>
                  </a:cubicBezTo>
                  <a:cubicBezTo>
                    <a:pt x="24" y="81"/>
                    <a:pt x="38" y="63"/>
                    <a:pt x="63" y="49"/>
                  </a:cubicBezTo>
                  <a:close/>
                </a:path>
              </a:pathLst>
            </a:custGeom>
            <a:solidFill>
              <a:srgbClr val="E96F14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88" name="Freeform 33"/>
            <p:cNvSpPr>
              <a:spLocks/>
            </p:cNvSpPr>
            <p:nvPr/>
          </p:nvSpPr>
          <p:spPr bwMode="auto">
            <a:xfrm>
              <a:off x="7696200" y="4413250"/>
              <a:ext cx="258762" cy="177800"/>
            </a:xfrm>
            <a:custGeom>
              <a:avLst/>
              <a:gdLst>
                <a:gd name="T0" fmla="*/ 190 w 241"/>
                <a:gd name="T1" fmla="*/ 70 h 166"/>
                <a:gd name="T2" fmla="*/ 190 w 241"/>
                <a:gd name="T3" fmla="*/ 70 h 166"/>
                <a:gd name="T4" fmla="*/ 0 w 241"/>
                <a:gd name="T5" fmla="*/ 88 h 166"/>
                <a:gd name="T6" fmla="*/ 0 w 241"/>
                <a:gd name="T7" fmla="*/ 150 h 166"/>
                <a:gd name="T8" fmla="*/ 190 w 241"/>
                <a:gd name="T9" fmla="*/ 132 h 166"/>
                <a:gd name="T10" fmla="*/ 241 w 241"/>
                <a:gd name="T11" fmla="*/ 61 h 166"/>
                <a:gd name="T12" fmla="*/ 241 w 241"/>
                <a:gd name="T13" fmla="*/ 0 h 166"/>
                <a:gd name="T14" fmla="*/ 190 w 241"/>
                <a:gd name="T15" fmla="*/ 7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1" h="166">
                  <a:moveTo>
                    <a:pt x="190" y="70"/>
                  </a:moveTo>
                  <a:lnTo>
                    <a:pt x="190" y="70"/>
                  </a:lnTo>
                  <a:cubicBezTo>
                    <a:pt x="138" y="99"/>
                    <a:pt x="63" y="104"/>
                    <a:pt x="0" y="88"/>
                  </a:cubicBezTo>
                  <a:lnTo>
                    <a:pt x="0" y="150"/>
                  </a:lnTo>
                  <a:cubicBezTo>
                    <a:pt x="63" y="166"/>
                    <a:pt x="138" y="160"/>
                    <a:pt x="190" y="132"/>
                  </a:cubicBezTo>
                  <a:cubicBezTo>
                    <a:pt x="224" y="113"/>
                    <a:pt x="241" y="87"/>
                    <a:pt x="241" y="61"/>
                  </a:cubicBezTo>
                  <a:lnTo>
                    <a:pt x="241" y="0"/>
                  </a:lnTo>
                  <a:cubicBezTo>
                    <a:pt x="241" y="26"/>
                    <a:pt x="224" y="51"/>
                    <a:pt x="190" y="70"/>
                  </a:cubicBezTo>
                  <a:close/>
                </a:path>
              </a:pathLst>
            </a:custGeom>
            <a:solidFill>
              <a:srgbClr val="E96F14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89" name="Freeform 34"/>
            <p:cNvSpPr>
              <a:spLocks/>
            </p:cNvSpPr>
            <p:nvPr/>
          </p:nvSpPr>
          <p:spPr bwMode="auto">
            <a:xfrm>
              <a:off x="7696200" y="4508500"/>
              <a:ext cx="258762" cy="179388"/>
            </a:xfrm>
            <a:custGeom>
              <a:avLst/>
              <a:gdLst>
                <a:gd name="T0" fmla="*/ 190 w 241"/>
                <a:gd name="T1" fmla="*/ 71 h 166"/>
                <a:gd name="T2" fmla="*/ 190 w 241"/>
                <a:gd name="T3" fmla="*/ 71 h 166"/>
                <a:gd name="T4" fmla="*/ 0 w 241"/>
                <a:gd name="T5" fmla="*/ 89 h 166"/>
                <a:gd name="T6" fmla="*/ 0 w 241"/>
                <a:gd name="T7" fmla="*/ 150 h 166"/>
                <a:gd name="T8" fmla="*/ 190 w 241"/>
                <a:gd name="T9" fmla="*/ 132 h 166"/>
                <a:gd name="T10" fmla="*/ 241 w 241"/>
                <a:gd name="T11" fmla="*/ 62 h 166"/>
                <a:gd name="T12" fmla="*/ 241 w 241"/>
                <a:gd name="T13" fmla="*/ 0 h 166"/>
                <a:gd name="T14" fmla="*/ 190 w 241"/>
                <a:gd name="T15" fmla="*/ 71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1" h="166">
                  <a:moveTo>
                    <a:pt x="190" y="71"/>
                  </a:moveTo>
                  <a:lnTo>
                    <a:pt x="190" y="71"/>
                  </a:lnTo>
                  <a:cubicBezTo>
                    <a:pt x="138" y="99"/>
                    <a:pt x="63" y="105"/>
                    <a:pt x="0" y="89"/>
                  </a:cubicBezTo>
                  <a:lnTo>
                    <a:pt x="0" y="150"/>
                  </a:lnTo>
                  <a:cubicBezTo>
                    <a:pt x="63" y="166"/>
                    <a:pt x="138" y="161"/>
                    <a:pt x="190" y="132"/>
                  </a:cubicBezTo>
                  <a:cubicBezTo>
                    <a:pt x="224" y="113"/>
                    <a:pt x="241" y="88"/>
                    <a:pt x="241" y="62"/>
                  </a:cubicBezTo>
                  <a:lnTo>
                    <a:pt x="241" y="0"/>
                  </a:lnTo>
                  <a:cubicBezTo>
                    <a:pt x="241" y="26"/>
                    <a:pt x="224" y="52"/>
                    <a:pt x="190" y="71"/>
                  </a:cubicBezTo>
                  <a:close/>
                </a:path>
              </a:pathLst>
            </a:custGeom>
            <a:solidFill>
              <a:srgbClr val="E96F14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90" name="Freeform 35"/>
            <p:cNvSpPr>
              <a:spLocks/>
            </p:cNvSpPr>
            <p:nvPr/>
          </p:nvSpPr>
          <p:spPr bwMode="auto">
            <a:xfrm>
              <a:off x="7696200" y="4600575"/>
              <a:ext cx="258762" cy="179388"/>
            </a:xfrm>
            <a:custGeom>
              <a:avLst/>
              <a:gdLst>
                <a:gd name="T0" fmla="*/ 190 w 241"/>
                <a:gd name="T1" fmla="*/ 70 h 166"/>
                <a:gd name="T2" fmla="*/ 190 w 241"/>
                <a:gd name="T3" fmla="*/ 70 h 166"/>
                <a:gd name="T4" fmla="*/ 0 w 241"/>
                <a:gd name="T5" fmla="*/ 88 h 166"/>
                <a:gd name="T6" fmla="*/ 0 w 241"/>
                <a:gd name="T7" fmla="*/ 150 h 166"/>
                <a:gd name="T8" fmla="*/ 190 w 241"/>
                <a:gd name="T9" fmla="*/ 132 h 166"/>
                <a:gd name="T10" fmla="*/ 241 w 241"/>
                <a:gd name="T11" fmla="*/ 61 h 166"/>
                <a:gd name="T12" fmla="*/ 241 w 241"/>
                <a:gd name="T13" fmla="*/ 0 h 166"/>
                <a:gd name="T14" fmla="*/ 190 w 241"/>
                <a:gd name="T15" fmla="*/ 7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1" h="166">
                  <a:moveTo>
                    <a:pt x="190" y="70"/>
                  </a:moveTo>
                  <a:lnTo>
                    <a:pt x="190" y="70"/>
                  </a:lnTo>
                  <a:cubicBezTo>
                    <a:pt x="138" y="98"/>
                    <a:pt x="63" y="104"/>
                    <a:pt x="0" y="88"/>
                  </a:cubicBezTo>
                  <a:lnTo>
                    <a:pt x="0" y="150"/>
                  </a:lnTo>
                  <a:cubicBezTo>
                    <a:pt x="63" y="166"/>
                    <a:pt x="138" y="160"/>
                    <a:pt x="190" y="132"/>
                  </a:cubicBezTo>
                  <a:cubicBezTo>
                    <a:pt x="224" y="113"/>
                    <a:pt x="241" y="87"/>
                    <a:pt x="241" y="61"/>
                  </a:cubicBezTo>
                  <a:lnTo>
                    <a:pt x="241" y="0"/>
                  </a:lnTo>
                  <a:cubicBezTo>
                    <a:pt x="241" y="26"/>
                    <a:pt x="224" y="51"/>
                    <a:pt x="190" y="70"/>
                  </a:cubicBezTo>
                  <a:close/>
                </a:path>
              </a:pathLst>
            </a:custGeom>
            <a:solidFill>
              <a:srgbClr val="E96F14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91" name="Freeform 36"/>
            <p:cNvSpPr>
              <a:spLocks/>
            </p:cNvSpPr>
            <p:nvPr/>
          </p:nvSpPr>
          <p:spPr bwMode="auto">
            <a:xfrm>
              <a:off x="7283450" y="4710113"/>
              <a:ext cx="379412" cy="190500"/>
            </a:xfrm>
            <a:custGeom>
              <a:avLst/>
              <a:gdLst>
                <a:gd name="T0" fmla="*/ 300 w 351"/>
                <a:gd name="T1" fmla="*/ 79 h 178"/>
                <a:gd name="T2" fmla="*/ 300 w 351"/>
                <a:gd name="T3" fmla="*/ 79 h 178"/>
                <a:gd name="T4" fmla="*/ 52 w 351"/>
                <a:gd name="T5" fmla="*/ 73 h 178"/>
                <a:gd name="T6" fmla="*/ 0 w 351"/>
                <a:gd name="T7" fmla="*/ 0 h 178"/>
                <a:gd name="T8" fmla="*/ 0 w 351"/>
                <a:gd name="T9" fmla="*/ 62 h 178"/>
                <a:gd name="T10" fmla="*/ 52 w 351"/>
                <a:gd name="T11" fmla="*/ 134 h 178"/>
                <a:gd name="T12" fmla="*/ 300 w 351"/>
                <a:gd name="T13" fmla="*/ 140 h 178"/>
                <a:gd name="T14" fmla="*/ 351 w 351"/>
                <a:gd name="T15" fmla="*/ 70 h 178"/>
                <a:gd name="T16" fmla="*/ 351 w 351"/>
                <a:gd name="T17" fmla="*/ 8 h 178"/>
                <a:gd name="T18" fmla="*/ 300 w 351"/>
                <a:gd name="T19" fmla="*/ 79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1" h="178">
                  <a:moveTo>
                    <a:pt x="300" y="79"/>
                  </a:moveTo>
                  <a:lnTo>
                    <a:pt x="300" y="79"/>
                  </a:lnTo>
                  <a:cubicBezTo>
                    <a:pt x="231" y="117"/>
                    <a:pt x="120" y="114"/>
                    <a:pt x="52" y="73"/>
                  </a:cubicBezTo>
                  <a:cubicBezTo>
                    <a:pt x="17" y="52"/>
                    <a:pt x="0" y="26"/>
                    <a:pt x="0" y="0"/>
                  </a:cubicBezTo>
                  <a:lnTo>
                    <a:pt x="0" y="62"/>
                  </a:lnTo>
                  <a:cubicBezTo>
                    <a:pt x="0" y="87"/>
                    <a:pt x="17" y="114"/>
                    <a:pt x="52" y="134"/>
                  </a:cubicBezTo>
                  <a:cubicBezTo>
                    <a:pt x="120" y="176"/>
                    <a:pt x="231" y="178"/>
                    <a:pt x="300" y="140"/>
                  </a:cubicBezTo>
                  <a:cubicBezTo>
                    <a:pt x="334" y="121"/>
                    <a:pt x="351" y="96"/>
                    <a:pt x="351" y="70"/>
                  </a:cubicBezTo>
                  <a:lnTo>
                    <a:pt x="351" y="8"/>
                  </a:lnTo>
                  <a:cubicBezTo>
                    <a:pt x="351" y="34"/>
                    <a:pt x="334" y="60"/>
                    <a:pt x="300" y="79"/>
                  </a:cubicBezTo>
                  <a:close/>
                </a:path>
              </a:pathLst>
            </a:custGeom>
            <a:solidFill>
              <a:srgbClr val="E96F14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92" name="Freeform 37"/>
            <p:cNvSpPr>
              <a:spLocks/>
            </p:cNvSpPr>
            <p:nvPr/>
          </p:nvSpPr>
          <p:spPr bwMode="auto">
            <a:xfrm>
              <a:off x="7696200" y="4694238"/>
              <a:ext cx="258762" cy="179388"/>
            </a:xfrm>
            <a:custGeom>
              <a:avLst/>
              <a:gdLst>
                <a:gd name="T0" fmla="*/ 190 w 241"/>
                <a:gd name="T1" fmla="*/ 70 h 166"/>
                <a:gd name="T2" fmla="*/ 190 w 241"/>
                <a:gd name="T3" fmla="*/ 70 h 166"/>
                <a:gd name="T4" fmla="*/ 0 w 241"/>
                <a:gd name="T5" fmla="*/ 88 h 166"/>
                <a:gd name="T6" fmla="*/ 0 w 241"/>
                <a:gd name="T7" fmla="*/ 150 h 166"/>
                <a:gd name="T8" fmla="*/ 190 w 241"/>
                <a:gd name="T9" fmla="*/ 132 h 166"/>
                <a:gd name="T10" fmla="*/ 241 w 241"/>
                <a:gd name="T11" fmla="*/ 61 h 166"/>
                <a:gd name="T12" fmla="*/ 241 w 241"/>
                <a:gd name="T13" fmla="*/ 0 h 166"/>
                <a:gd name="T14" fmla="*/ 190 w 241"/>
                <a:gd name="T15" fmla="*/ 7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1" h="166">
                  <a:moveTo>
                    <a:pt x="190" y="70"/>
                  </a:moveTo>
                  <a:lnTo>
                    <a:pt x="190" y="70"/>
                  </a:lnTo>
                  <a:cubicBezTo>
                    <a:pt x="138" y="99"/>
                    <a:pt x="63" y="104"/>
                    <a:pt x="0" y="88"/>
                  </a:cubicBezTo>
                  <a:lnTo>
                    <a:pt x="0" y="150"/>
                  </a:lnTo>
                  <a:cubicBezTo>
                    <a:pt x="63" y="166"/>
                    <a:pt x="138" y="160"/>
                    <a:pt x="190" y="132"/>
                  </a:cubicBezTo>
                  <a:cubicBezTo>
                    <a:pt x="224" y="113"/>
                    <a:pt x="241" y="87"/>
                    <a:pt x="241" y="61"/>
                  </a:cubicBezTo>
                  <a:lnTo>
                    <a:pt x="241" y="0"/>
                  </a:lnTo>
                  <a:cubicBezTo>
                    <a:pt x="241" y="26"/>
                    <a:pt x="224" y="51"/>
                    <a:pt x="190" y="70"/>
                  </a:cubicBezTo>
                  <a:close/>
                </a:path>
              </a:pathLst>
            </a:custGeom>
            <a:solidFill>
              <a:srgbClr val="E96F14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93" name="Freeform 38"/>
            <p:cNvSpPr>
              <a:spLocks/>
            </p:cNvSpPr>
            <p:nvPr/>
          </p:nvSpPr>
          <p:spPr bwMode="auto">
            <a:xfrm>
              <a:off x="7283450" y="4805363"/>
              <a:ext cx="379412" cy="193675"/>
            </a:xfrm>
            <a:custGeom>
              <a:avLst/>
              <a:gdLst>
                <a:gd name="T0" fmla="*/ 300 w 351"/>
                <a:gd name="T1" fmla="*/ 79 h 179"/>
                <a:gd name="T2" fmla="*/ 300 w 351"/>
                <a:gd name="T3" fmla="*/ 79 h 179"/>
                <a:gd name="T4" fmla="*/ 52 w 351"/>
                <a:gd name="T5" fmla="*/ 73 h 179"/>
                <a:gd name="T6" fmla="*/ 0 w 351"/>
                <a:gd name="T7" fmla="*/ 0 h 179"/>
                <a:gd name="T8" fmla="*/ 0 w 351"/>
                <a:gd name="T9" fmla="*/ 62 h 179"/>
                <a:gd name="T10" fmla="*/ 52 w 351"/>
                <a:gd name="T11" fmla="*/ 135 h 179"/>
                <a:gd name="T12" fmla="*/ 300 w 351"/>
                <a:gd name="T13" fmla="*/ 141 h 179"/>
                <a:gd name="T14" fmla="*/ 351 w 351"/>
                <a:gd name="T15" fmla="*/ 70 h 179"/>
                <a:gd name="T16" fmla="*/ 351 w 351"/>
                <a:gd name="T17" fmla="*/ 9 h 179"/>
                <a:gd name="T18" fmla="*/ 300 w 351"/>
                <a:gd name="T19" fmla="*/ 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1" h="179">
                  <a:moveTo>
                    <a:pt x="300" y="79"/>
                  </a:moveTo>
                  <a:lnTo>
                    <a:pt x="300" y="79"/>
                  </a:lnTo>
                  <a:cubicBezTo>
                    <a:pt x="231" y="117"/>
                    <a:pt x="120" y="114"/>
                    <a:pt x="52" y="73"/>
                  </a:cubicBezTo>
                  <a:cubicBezTo>
                    <a:pt x="17" y="53"/>
                    <a:pt x="0" y="26"/>
                    <a:pt x="0" y="0"/>
                  </a:cubicBezTo>
                  <a:lnTo>
                    <a:pt x="0" y="62"/>
                  </a:lnTo>
                  <a:cubicBezTo>
                    <a:pt x="0" y="88"/>
                    <a:pt x="17" y="114"/>
                    <a:pt x="52" y="135"/>
                  </a:cubicBezTo>
                  <a:cubicBezTo>
                    <a:pt x="120" y="176"/>
                    <a:pt x="231" y="179"/>
                    <a:pt x="300" y="141"/>
                  </a:cubicBezTo>
                  <a:cubicBezTo>
                    <a:pt x="334" y="122"/>
                    <a:pt x="351" y="96"/>
                    <a:pt x="351" y="70"/>
                  </a:cubicBezTo>
                  <a:lnTo>
                    <a:pt x="351" y="9"/>
                  </a:lnTo>
                  <a:cubicBezTo>
                    <a:pt x="351" y="35"/>
                    <a:pt x="334" y="60"/>
                    <a:pt x="300" y="79"/>
                  </a:cubicBezTo>
                  <a:close/>
                </a:path>
              </a:pathLst>
            </a:custGeom>
            <a:solidFill>
              <a:srgbClr val="E96F14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94" name="Freeform 39"/>
            <p:cNvSpPr>
              <a:spLocks/>
            </p:cNvSpPr>
            <p:nvPr/>
          </p:nvSpPr>
          <p:spPr bwMode="auto">
            <a:xfrm>
              <a:off x="7696200" y="4789488"/>
              <a:ext cx="258762" cy="179388"/>
            </a:xfrm>
            <a:custGeom>
              <a:avLst/>
              <a:gdLst>
                <a:gd name="T0" fmla="*/ 190 w 241"/>
                <a:gd name="T1" fmla="*/ 71 h 166"/>
                <a:gd name="T2" fmla="*/ 190 w 241"/>
                <a:gd name="T3" fmla="*/ 71 h 166"/>
                <a:gd name="T4" fmla="*/ 0 w 241"/>
                <a:gd name="T5" fmla="*/ 89 h 166"/>
                <a:gd name="T6" fmla="*/ 0 w 241"/>
                <a:gd name="T7" fmla="*/ 150 h 166"/>
                <a:gd name="T8" fmla="*/ 190 w 241"/>
                <a:gd name="T9" fmla="*/ 132 h 166"/>
                <a:gd name="T10" fmla="*/ 241 w 241"/>
                <a:gd name="T11" fmla="*/ 62 h 166"/>
                <a:gd name="T12" fmla="*/ 241 w 241"/>
                <a:gd name="T13" fmla="*/ 0 h 166"/>
                <a:gd name="T14" fmla="*/ 190 w 241"/>
                <a:gd name="T15" fmla="*/ 71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1" h="166">
                  <a:moveTo>
                    <a:pt x="190" y="71"/>
                  </a:moveTo>
                  <a:lnTo>
                    <a:pt x="190" y="71"/>
                  </a:lnTo>
                  <a:cubicBezTo>
                    <a:pt x="138" y="99"/>
                    <a:pt x="63" y="105"/>
                    <a:pt x="0" y="89"/>
                  </a:cubicBezTo>
                  <a:lnTo>
                    <a:pt x="0" y="150"/>
                  </a:lnTo>
                  <a:cubicBezTo>
                    <a:pt x="63" y="166"/>
                    <a:pt x="138" y="161"/>
                    <a:pt x="190" y="132"/>
                  </a:cubicBezTo>
                  <a:cubicBezTo>
                    <a:pt x="224" y="113"/>
                    <a:pt x="241" y="88"/>
                    <a:pt x="241" y="62"/>
                  </a:cubicBezTo>
                  <a:lnTo>
                    <a:pt x="241" y="0"/>
                  </a:lnTo>
                  <a:cubicBezTo>
                    <a:pt x="241" y="26"/>
                    <a:pt x="224" y="52"/>
                    <a:pt x="190" y="71"/>
                  </a:cubicBezTo>
                  <a:close/>
                </a:path>
              </a:pathLst>
            </a:custGeom>
            <a:solidFill>
              <a:srgbClr val="E96F14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95" name="Freeform 5"/>
            <p:cNvSpPr>
              <a:spLocks/>
            </p:cNvSpPr>
            <p:nvPr/>
          </p:nvSpPr>
          <p:spPr bwMode="auto">
            <a:xfrm>
              <a:off x="6267451" y="3676651"/>
              <a:ext cx="2005013" cy="2005013"/>
            </a:xfrm>
            <a:custGeom>
              <a:avLst/>
              <a:gdLst>
                <a:gd name="T0" fmla="*/ 1858 w 1858"/>
                <a:gd name="T1" fmla="*/ 929 h 1858"/>
                <a:gd name="T2" fmla="*/ 1858 w 1858"/>
                <a:gd name="T3" fmla="*/ 929 h 1858"/>
                <a:gd name="T4" fmla="*/ 929 w 1858"/>
                <a:gd name="T5" fmla="*/ 1858 h 1858"/>
                <a:gd name="T6" fmla="*/ 0 w 1858"/>
                <a:gd name="T7" fmla="*/ 929 h 1858"/>
                <a:gd name="T8" fmla="*/ 929 w 1858"/>
                <a:gd name="T9" fmla="*/ 0 h 1858"/>
                <a:gd name="T10" fmla="*/ 1858 w 1858"/>
                <a:gd name="T11" fmla="*/ 929 h 1858"/>
                <a:gd name="T12" fmla="*/ 1858 w 1858"/>
                <a:gd name="T13" fmla="*/ 929 h 1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58" h="1858">
                  <a:moveTo>
                    <a:pt x="1858" y="929"/>
                  </a:moveTo>
                  <a:lnTo>
                    <a:pt x="1858" y="929"/>
                  </a:lnTo>
                  <a:cubicBezTo>
                    <a:pt x="1858" y="1442"/>
                    <a:pt x="1442" y="1858"/>
                    <a:pt x="929" y="1858"/>
                  </a:cubicBezTo>
                  <a:cubicBezTo>
                    <a:pt x="416" y="1858"/>
                    <a:pt x="0" y="1442"/>
                    <a:pt x="0" y="929"/>
                  </a:cubicBezTo>
                  <a:cubicBezTo>
                    <a:pt x="0" y="416"/>
                    <a:pt x="416" y="0"/>
                    <a:pt x="929" y="0"/>
                  </a:cubicBezTo>
                  <a:cubicBezTo>
                    <a:pt x="1442" y="0"/>
                    <a:pt x="1858" y="416"/>
                    <a:pt x="1858" y="929"/>
                  </a:cubicBezTo>
                  <a:lnTo>
                    <a:pt x="1858" y="929"/>
                  </a:lnTo>
                  <a:close/>
                </a:path>
              </a:pathLst>
            </a:custGeom>
            <a:noFill/>
            <a:ln w="106363" cap="flat">
              <a:solidFill>
                <a:srgbClr val="9B8FC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96" name="ZoneTexte 195"/>
            <p:cNvSpPr txBox="1"/>
            <p:nvPr/>
          </p:nvSpPr>
          <p:spPr>
            <a:xfrm>
              <a:off x="6614924" y="5011579"/>
              <a:ext cx="54066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200" b="1" dirty="0" smtClean="0">
                  <a:solidFill>
                    <a:srgbClr val="7C6CC0"/>
                  </a:solidFill>
                </a:rPr>
                <a:t>Actifs</a:t>
              </a:r>
              <a:endParaRPr lang="pt-BR" sz="1200" b="1" dirty="0">
                <a:solidFill>
                  <a:srgbClr val="7C6CC0"/>
                </a:solidFill>
              </a:endParaRPr>
            </a:p>
          </p:txBody>
        </p:sp>
        <p:sp>
          <p:nvSpPr>
            <p:cNvPr id="197" name="ZoneTexte 196"/>
            <p:cNvSpPr txBox="1"/>
            <p:nvPr/>
          </p:nvSpPr>
          <p:spPr>
            <a:xfrm>
              <a:off x="7378103" y="5011579"/>
              <a:ext cx="58240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200" b="1" dirty="0" smtClean="0">
                  <a:solidFill>
                    <a:srgbClr val="7C6CC0"/>
                  </a:solidFill>
                </a:rPr>
                <a:t>Passif </a:t>
              </a:r>
              <a:endParaRPr lang="pt-BR" sz="1200" b="1" dirty="0">
                <a:solidFill>
                  <a:srgbClr val="7C6CC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81579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  <p:custDataLst>
              <p:tags r:id="rId1"/>
            </p:custDataLst>
          </p:nvPr>
        </p:nvSpPr>
        <p:spPr/>
        <p:txBody>
          <a:bodyPr/>
          <a:lstStyle/>
          <a:p>
            <a:r>
              <a:rPr dirty="0" smtClean="0"/>
              <a:t>Le régime est équilibré si les projections </a:t>
            </a:r>
            <a:r>
              <a:rPr dirty="0" err="1" smtClean="0"/>
              <a:t>indiquent</a:t>
            </a:r>
            <a:r>
              <a:rPr dirty="0" smtClean="0"/>
              <a:t> </a:t>
            </a:r>
            <a:r>
              <a:rPr dirty="0" err="1" smtClean="0"/>
              <a:t>qu</a:t>
            </a:r>
            <a:r>
              <a:rPr lang="fr-CA" dirty="0" smtClean="0"/>
              <a:t>’</a:t>
            </a:r>
            <a:r>
              <a:rPr dirty="0" err="1" smtClean="0"/>
              <a:t>il</a:t>
            </a:r>
            <a:r>
              <a:rPr dirty="0" smtClean="0"/>
              <a:t> dispose de </a:t>
            </a:r>
            <a:r>
              <a:rPr dirty="0" err="1" smtClean="0"/>
              <a:t>suffisamment</a:t>
            </a:r>
            <a:r>
              <a:rPr dirty="0" smtClean="0"/>
              <a:t> de</a:t>
            </a:r>
            <a:r>
              <a:rPr lang="fr-CA" dirty="0" smtClean="0"/>
              <a:t> </a:t>
            </a:r>
            <a:r>
              <a:rPr dirty="0" err="1" smtClean="0"/>
              <a:t>fonds</a:t>
            </a:r>
            <a:r>
              <a:rPr dirty="0" smtClean="0"/>
              <a:t> pour s</a:t>
            </a:r>
            <a:r>
              <a:rPr lang="fr-CA" dirty="0" smtClean="0"/>
              <a:t>’</a:t>
            </a:r>
            <a:r>
              <a:rPr dirty="0" smtClean="0"/>
              <a:t>acquitter de ses obligations au</a:t>
            </a:r>
            <a:r>
              <a:rPr lang="fr-CA" dirty="0" smtClean="0"/>
              <a:t> </a:t>
            </a:r>
            <a:r>
              <a:rPr dirty="0" err="1" smtClean="0"/>
              <a:t>titre</a:t>
            </a:r>
            <a:r>
              <a:rPr dirty="0" smtClean="0"/>
              <a:t> des rentes pour </a:t>
            </a:r>
            <a:r>
              <a:rPr lang="en-US" b="1" dirty="0" smtClean="0"/>
              <a:t>au moins les 70 prochaines années</a:t>
            </a:r>
            <a:r>
              <a:rPr dirty="0" smtClean="0"/>
              <a:t>.</a:t>
            </a:r>
            <a:endParaRPr lang="fr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  <p:custDataLst>
              <p:tags r:id="rId2"/>
            </p:custDataLst>
          </p:nvPr>
        </p:nvSpPr>
        <p:spPr/>
        <p:txBody>
          <a:bodyPr/>
          <a:lstStyle/>
          <a:p>
            <a:r>
              <a:rPr dirty="0" smtClean="0"/>
              <a:t>Équilibre</a:t>
            </a:r>
            <a:endParaRPr lang="fr-CA" dirty="0"/>
          </a:p>
        </p:txBody>
      </p:sp>
      <p:sp>
        <p:nvSpPr>
          <p:cNvPr id="5" name="Title 5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558645" y="415524"/>
            <a:ext cx="4292477" cy="278818"/>
          </a:xfrm>
          <a:prstGeom prst="rect">
            <a:avLst/>
          </a:prstGeom>
        </p:spPr>
        <p:txBody>
          <a:bodyPr vert="horz"/>
          <a:lstStyle>
            <a:lvl1pPr algn="l" defTabSz="457200" rtl="0" eaLnBrk="1" latinLnBrk="0" hangingPunct="1">
              <a:spcBef>
                <a:spcPct val="0"/>
              </a:spcBef>
              <a:buNone/>
              <a:defRPr sz="1000" b="1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dist"/>
            <a:r>
              <a:rPr dirty="0" smtClean="0"/>
              <a:t>TROIS PRINCIPAUX RÉSULTATS OU ÉTATS DE CAPITALISATION</a:t>
            </a:r>
            <a:endParaRPr lang="fr-CA" dirty="0"/>
          </a:p>
        </p:txBody>
      </p:sp>
      <p:sp>
        <p:nvSpPr>
          <p:cNvPr id="6" name="TextBox 5"/>
          <p:cNvSpPr txBox="1"/>
          <p:nvPr>
            <p:custDataLst>
              <p:tags r:id="rId4"/>
            </p:custDataLst>
          </p:nvPr>
        </p:nvSpPr>
        <p:spPr>
          <a:xfrm>
            <a:off x="6543508" y="414120"/>
            <a:ext cx="20431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 smtClean="0">
                <a:solidFill>
                  <a:srgbClr val="FFFFFF"/>
                </a:solidFill>
              </a:rPr>
              <a:t>6</a:t>
            </a:r>
            <a:endParaRPr lang="fr-CA" sz="1000" b="1" dirty="0">
              <a:solidFill>
                <a:srgbClr val="FFFFFF"/>
              </a:solidFill>
            </a:endParaRPr>
          </a:p>
        </p:txBody>
      </p:sp>
      <p:grpSp>
        <p:nvGrpSpPr>
          <p:cNvPr id="58" name="Groupe 57"/>
          <p:cNvGrpSpPr/>
          <p:nvPr>
            <p:custDataLst>
              <p:tags r:id="rId5"/>
            </p:custDataLst>
          </p:nvPr>
        </p:nvGrpSpPr>
        <p:grpSpPr>
          <a:xfrm>
            <a:off x="6208713" y="3635375"/>
            <a:ext cx="2106612" cy="2106613"/>
            <a:chOff x="6208713" y="3635375"/>
            <a:chExt cx="2106612" cy="2106613"/>
          </a:xfrm>
        </p:grpSpPr>
        <p:sp>
          <p:nvSpPr>
            <p:cNvPr id="7" name="AutoShape 3"/>
            <p:cNvSpPr>
              <a:spLocks noChangeAspect="1" noChangeArrowheads="1" noTextEdit="1"/>
            </p:cNvSpPr>
            <p:nvPr/>
          </p:nvSpPr>
          <p:spPr bwMode="auto">
            <a:xfrm>
              <a:off x="6208713" y="3635375"/>
              <a:ext cx="2106612" cy="2106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6261100" y="3678238"/>
              <a:ext cx="2009775" cy="2009775"/>
            </a:xfrm>
            <a:custGeom>
              <a:avLst/>
              <a:gdLst>
                <a:gd name="T0" fmla="*/ 1858 w 1858"/>
                <a:gd name="T1" fmla="*/ 929 h 1858"/>
                <a:gd name="T2" fmla="*/ 1858 w 1858"/>
                <a:gd name="T3" fmla="*/ 929 h 1858"/>
                <a:gd name="T4" fmla="*/ 929 w 1858"/>
                <a:gd name="T5" fmla="*/ 1858 h 1858"/>
                <a:gd name="T6" fmla="*/ 0 w 1858"/>
                <a:gd name="T7" fmla="*/ 929 h 1858"/>
                <a:gd name="T8" fmla="*/ 929 w 1858"/>
                <a:gd name="T9" fmla="*/ 0 h 1858"/>
                <a:gd name="T10" fmla="*/ 1858 w 1858"/>
                <a:gd name="T11" fmla="*/ 929 h 1858"/>
                <a:gd name="T12" fmla="*/ 1858 w 1858"/>
                <a:gd name="T13" fmla="*/ 929 h 1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58" h="1858">
                  <a:moveTo>
                    <a:pt x="1858" y="929"/>
                  </a:moveTo>
                  <a:lnTo>
                    <a:pt x="1858" y="929"/>
                  </a:lnTo>
                  <a:cubicBezTo>
                    <a:pt x="1858" y="1442"/>
                    <a:pt x="1442" y="1858"/>
                    <a:pt x="929" y="1858"/>
                  </a:cubicBezTo>
                  <a:cubicBezTo>
                    <a:pt x="416" y="1858"/>
                    <a:pt x="0" y="1442"/>
                    <a:pt x="0" y="929"/>
                  </a:cubicBezTo>
                  <a:cubicBezTo>
                    <a:pt x="0" y="416"/>
                    <a:pt x="416" y="0"/>
                    <a:pt x="929" y="0"/>
                  </a:cubicBezTo>
                  <a:cubicBezTo>
                    <a:pt x="1442" y="0"/>
                    <a:pt x="1858" y="416"/>
                    <a:pt x="1858" y="929"/>
                  </a:cubicBezTo>
                  <a:lnTo>
                    <a:pt x="1858" y="929"/>
                  </a:lnTo>
                  <a:close/>
                </a:path>
              </a:pathLst>
            </a:custGeom>
            <a:noFill/>
            <a:ln w="106363" cap="flat">
              <a:solidFill>
                <a:srgbClr val="467EC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" name="Freeform 6"/>
            <p:cNvSpPr>
              <a:spLocks/>
            </p:cNvSpPr>
            <p:nvPr/>
          </p:nvSpPr>
          <p:spPr bwMode="auto">
            <a:xfrm>
              <a:off x="6972300" y="3824288"/>
              <a:ext cx="574675" cy="212725"/>
            </a:xfrm>
            <a:custGeom>
              <a:avLst/>
              <a:gdLst>
                <a:gd name="T0" fmla="*/ 206 w 531"/>
                <a:gd name="T1" fmla="*/ 197 h 197"/>
                <a:gd name="T2" fmla="*/ 206 w 531"/>
                <a:gd name="T3" fmla="*/ 197 h 197"/>
                <a:gd name="T4" fmla="*/ 326 w 531"/>
                <a:gd name="T5" fmla="*/ 197 h 197"/>
                <a:gd name="T6" fmla="*/ 468 w 531"/>
                <a:gd name="T7" fmla="*/ 132 h 197"/>
                <a:gd name="T8" fmla="*/ 531 w 531"/>
                <a:gd name="T9" fmla="*/ 143 h 197"/>
                <a:gd name="T10" fmla="*/ 462 w 531"/>
                <a:gd name="T11" fmla="*/ 45 h 197"/>
                <a:gd name="T12" fmla="*/ 451 w 531"/>
                <a:gd name="T13" fmla="*/ 29 h 197"/>
                <a:gd name="T14" fmla="*/ 450 w 531"/>
                <a:gd name="T15" fmla="*/ 29 h 197"/>
                <a:gd name="T16" fmla="*/ 450 w 531"/>
                <a:gd name="T17" fmla="*/ 29 h 197"/>
                <a:gd name="T18" fmla="*/ 387 w 531"/>
                <a:gd name="T19" fmla="*/ 0 h 197"/>
                <a:gd name="T20" fmla="*/ 324 w 531"/>
                <a:gd name="T21" fmla="*/ 29 h 197"/>
                <a:gd name="T22" fmla="*/ 207 w 531"/>
                <a:gd name="T23" fmla="*/ 29 h 197"/>
                <a:gd name="T24" fmla="*/ 144 w 531"/>
                <a:gd name="T25" fmla="*/ 0 h 197"/>
                <a:gd name="T26" fmla="*/ 81 w 531"/>
                <a:gd name="T27" fmla="*/ 29 h 197"/>
                <a:gd name="T28" fmla="*/ 80 w 531"/>
                <a:gd name="T29" fmla="*/ 29 h 197"/>
                <a:gd name="T30" fmla="*/ 0 w 531"/>
                <a:gd name="T31" fmla="*/ 143 h 197"/>
                <a:gd name="T32" fmla="*/ 63 w 531"/>
                <a:gd name="T33" fmla="*/ 132 h 197"/>
                <a:gd name="T34" fmla="*/ 206 w 531"/>
                <a:gd name="T35" fmla="*/ 197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1" h="197">
                  <a:moveTo>
                    <a:pt x="206" y="197"/>
                  </a:moveTo>
                  <a:lnTo>
                    <a:pt x="206" y="197"/>
                  </a:lnTo>
                  <a:lnTo>
                    <a:pt x="326" y="197"/>
                  </a:lnTo>
                  <a:cubicBezTo>
                    <a:pt x="353" y="158"/>
                    <a:pt x="410" y="132"/>
                    <a:pt x="468" y="132"/>
                  </a:cubicBezTo>
                  <a:cubicBezTo>
                    <a:pt x="490" y="132"/>
                    <a:pt x="511" y="136"/>
                    <a:pt x="531" y="143"/>
                  </a:cubicBezTo>
                  <a:lnTo>
                    <a:pt x="462" y="45"/>
                  </a:lnTo>
                  <a:cubicBezTo>
                    <a:pt x="459" y="39"/>
                    <a:pt x="455" y="34"/>
                    <a:pt x="451" y="29"/>
                  </a:cubicBezTo>
                  <a:lnTo>
                    <a:pt x="450" y="29"/>
                  </a:lnTo>
                  <a:lnTo>
                    <a:pt x="450" y="29"/>
                  </a:lnTo>
                  <a:cubicBezTo>
                    <a:pt x="435" y="11"/>
                    <a:pt x="412" y="0"/>
                    <a:pt x="387" y="0"/>
                  </a:cubicBezTo>
                  <a:cubicBezTo>
                    <a:pt x="362" y="0"/>
                    <a:pt x="340" y="11"/>
                    <a:pt x="324" y="29"/>
                  </a:cubicBezTo>
                  <a:lnTo>
                    <a:pt x="207" y="29"/>
                  </a:lnTo>
                  <a:cubicBezTo>
                    <a:pt x="192" y="11"/>
                    <a:pt x="169" y="0"/>
                    <a:pt x="144" y="0"/>
                  </a:cubicBezTo>
                  <a:cubicBezTo>
                    <a:pt x="119" y="0"/>
                    <a:pt x="97" y="11"/>
                    <a:pt x="81" y="29"/>
                  </a:cubicBezTo>
                  <a:lnTo>
                    <a:pt x="80" y="29"/>
                  </a:lnTo>
                  <a:lnTo>
                    <a:pt x="0" y="143"/>
                  </a:lnTo>
                  <a:cubicBezTo>
                    <a:pt x="19" y="136"/>
                    <a:pt x="41" y="132"/>
                    <a:pt x="63" y="132"/>
                  </a:cubicBezTo>
                  <a:cubicBezTo>
                    <a:pt x="122" y="132"/>
                    <a:pt x="179" y="158"/>
                    <a:pt x="206" y="197"/>
                  </a:cubicBezTo>
                  <a:close/>
                </a:path>
              </a:pathLst>
            </a:custGeom>
            <a:solidFill>
              <a:srgbClr val="1565A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7"/>
            <p:cNvSpPr>
              <a:spLocks noEditPoints="1"/>
            </p:cNvSpPr>
            <p:nvPr/>
          </p:nvSpPr>
          <p:spPr bwMode="auto">
            <a:xfrm>
              <a:off x="6850063" y="3994150"/>
              <a:ext cx="819150" cy="398463"/>
            </a:xfrm>
            <a:custGeom>
              <a:avLst/>
              <a:gdLst>
                <a:gd name="T0" fmla="*/ 588 w 758"/>
                <a:gd name="T1" fmla="*/ 322 h 368"/>
                <a:gd name="T2" fmla="*/ 588 w 758"/>
                <a:gd name="T3" fmla="*/ 322 h 368"/>
                <a:gd name="T4" fmla="*/ 465 w 758"/>
                <a:gd name="T5" fmla="*/ 199 h 368"/>
                <a:gd name="T6" fmla="*/ 588 w 758"/>
                <a:gd name="T7" fmla="*/ 76 h 368"/>
                <a:gd name="T8" fmla="*/ 712 w 758"/>
                <a:gd name="T9" fmla="*/ 199 h 368"/>
                <a:gd name="T10" fmla="*/ 588 w 758"/>
                <a:gd name="T11" fmla="*/ 322 h 368"/>
                <a:gd name="T12" fmla="*/ 379 w 758"/>
                <a:gd name="T13" fmla="*/ 285 h 368"/>
                <a:gd name="T14" fmla="*/ 379 w 758"/>
                <a:gd name="T15" fmla="*/ 285 h 368"/>
                <a:gd name="T16" fmla="*/ 336 w 758"/>
                <a:gd name="T17" fmla="*/ 242 h 368"/>
                <a:gd name="T18" fmla="*/ 379 w 758"/>
                <a:gd name="T19" fmla="*/ 199 h 368"/>
                <a:gd name="T20" fmla="*/ 422 w 758"/>
                <a:gd name="T21" fmla="*/ 242 h 368"/>
                <a:gd name="T22" fmla="*/ 379 w 758"/>
                <a:gd name="T23" fmla="*/ 285 h 368"/>
                <a:gd name="T24" fmla="*/ 169 w 758"/>
                <a:gd name="T25" fmla="*/ 322 h 368"/>
                <a:gd name="T26" fmla="*/ 169 w 758"/>
                <a:gd name="T27" fmla="*/ 322 h 368"/>
                <a:gd name="T28" fmla="*/ 46 w 758"/>
                <a:gd name="T29" fmla="*/ 199 h 368"/>
                <a:gd name="T30" fmla="*/ 169 w 758"/>
                <a:gd name="T31" fmla="*/ 76 h 368"/>
                <a:gd name="T32" fmla="*/ 292 w 758"/>
                <a:gd name="T33" fmla="*/ 199 h 368"/>
                <a:gd name="T34" fmla="*/ 169 w 758"/>
                <a:gd name="T35" fmla="*/ 322 h 368"/>
                <a:gd name="T36" fmla="*/ 714 w 758"/>
                <a:gd name="T37" fmla="*/ 87 h 368"/>
                <a:gd name="T38" fmla="*/ 714 w 758"/>
                <a:gd name="T39" fmla="*/ 87 h 368"/>
                <a:gd name="T40" fmla="*/ 684 w 758"/>
                <a:gd name="T41" fmla="*/ 44 h 368"/>
                <a:gd name="T42" fmla="*/ 581 w 758"/>
                <a:gd name="T43" fmla="*/ 0 h 368"/>
                <a:gd name="T44" fmla="*/ 457 w 758"/>
                <a:gd name="T45" fmla="*/ 60 h 368"/>
                <a:gd name="T46" fmla="*/ 453 w 758"/>
                <a:gd name="T47" fmla="*/ 66 h 368"/>
                <a:gd name="T48" fmla="*/ 305 w 758"/>
                <a:gd name="T49" fmla="*/ 66 h 368"/>
                <a:gd name="T50" fmla="*/ 301 w 758"/>
                <a:gd name="T51" fmla="*/ 60 h 368"/>
                <a:gd name="T52" fmla="*/ 176 w 758"/>
                <a:gd name="T53" fmla="*/ 0 h 368"/>
                <a:gd name="T54" fmla="*/ 61 w 758"/>
                <a:gd name="T55" fmla="*/ 60 h 368"/>
                <a:gd name="T56" fmla="*/ 60 w 758"/>
                <a:gd name="T57" fmla="*/ 61 h 368"/>
                <a:gd name="T58" fmla="*/ 38 w 758"/>
                <a:gd name="T59" fmla="*/ 93 h 368"/>
                <a:gd name="T60" fmla="*/ 0 w 758"/>
                <a:gd name="T61" fmla="*/ 199 h 368"/>
                <a:gd name="T62" fmla="*/ 169 w 758"/>
                <a:gd name="T63" fmla="*/ 368 h 368"/>
                <a:gd name="T64" fmla="*/ 296 w 758"/>
                <a:gd name="T65" fmla="*/ 311 h 368"/>
                <a:gd name="T66" fmla="*/ 296 w 758"/>
                <a:gd name="T67" fmla="*/ 311 h 368"/>
                <a:gd name="T68" fmla="*/ 299 w 758"/>
                <a:gd name="T69" fmla="*/ 307 h 368"/>
                <a:gd name="T70" fmla="*/ 300 w 758"/>
                <a:gd name="T71" fmla="*/ 307 h 368"/>
                <a:gd name="T72" fmla="*/ 327 w 758"/>
                <a:gd name="T73" fmla="*/ 282 h 368"/>
                <a:gd name="T74" fmla="*/ 379 w 758"/>
                <a:gd name="T75" fmla="*/ 308 h 368"/>
                <a:gd name="T76" fmla="*/ 431 w 758"/>
                <a:gd name="T77" fmla="*/ 282 h 368"/>
                <a:gd name="T78" fmla="*/ 456 w 758"/>
                <a:gd name="T79" fmla="*/ 304 h 368"/>
                <a:gd name="T80" fmla="*/ 460 w 758"/>
                <a:gd name="T81" fmla="*/ 309 h 368"/>
                <a:gd name="T82" fmla="*/ 462 w 758"/>
                <a:gd name="T83" fmla="*/ 311 h 368"/>
                <a:gd name="T84" fmla="*/ 462 w 758"/>
                <a:gd name="T85" fmla="*/ 311 h 368"/>
                <a:gd name="T86" fmla="*/ 588 w 758"/>
                <a:gd name="T87" fmla="*/ 368 h 368"/>
                <a:gd name="T88" fmla="*/ 758 w 758"/>
                <a:gd name="T89" fmla="*/ 199 h 368"/>
                <a:gd name="T90" fmla="*/ 714 w 758"/>
                <a:gd name="T91" fmla="*/ 87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758" h="368">
                  <a:moveTo>
                    <a:pt x="588" y="322"/>
                  </a:moveTo>
                  <a:lnTo>
                    <a:pt x="588" y="322"/>
                  </a:lnTo>
                  <a:cubicBezTo>
                    <a:pt x="521" y="322"/>
                    <a:pt x="465" y="267"/>
                    <a:pt x="465" y="199"/>
                  </a:cubicBezTo>
                  <a:cubicBezTo>
                    <a:pt x="465" y="131"/>
                    <a:pt x="521" y="76"/>
                    <a:pt x="588" y="76"/>
                  </a:cubicBezTo>
                  <a:cubicBezTo>
                    <a:pt x="656" y="76"/>
                    <a:pt x="712" y="131"/>
                    <a:pt x="712" y="199"/>
                  </a:cubicBezTo>
                  <a:cubicBezTo>
                    <a:pt x="712" y="267"/>
                    <a:pt x="656" y="322"/>
                    <a:pt x="588" y="322"/>
                  </a:cubicBezTo>
                  <a:close/>
                  <a:moveTo>
                    <a:pt x="379" y="285"/>
                  </a:moveTo>
                  <a:lnTo>
                    <a:pt x="379" y="285"/>
                  </a:lnTo>
                  <a:cubicBezTo>
                    <a:pt x="355" y="285"/>
                    <a:pt x="336" y="265"/>
                    <a:pt x="336" y="242"/>
                  </a:cubicBezTo>
                  <a:cubicBezTo>
                    <a:pt x="336" y="218"/>
                    <a:pt x="355" y="199"/>
                    <a:pt x="379" y="199"/>
                  </a:cubicBezTo>
                  <a:cubicBezTo>
                    <a:pt x="402" y="199"/>
                    <a:pt x="422" y="218"/>
                    <a:pt x="422" y="242"/>
                  </a:cubicBezTo>
                  <a:cubicBezTo>
                    <a:pt x="422" y="265"/>
                    <a:pt x="402" y="285"/>
                    <a:pt x="379" y="285"/>
                  </a:cubicBezTo>
                  <a:close/>
                  <a:moveTo>
                    <a:pt x="169" y="322"/>
                  </a:moveTo>
                  <a:lnTo>
                    <a:pt x="169" y="322"/>
                  </a:lnTo>
                  <a:cubicBezTo>
                    <a:pt x="101" y="322"/>
                    <a:pt x="46" y="267"/>
                    <a:pt x="46" y="199"/>
                  </a:cubicBezTo>
                  <a:cubicBezTo>
                    <a:pt x="46" y="131"/>
                    <a:pt x="101" y="76"/>
                    <a:pt x="169" y="76"/>
                  </a:cubicBezTo>
                  <a:cubicBezTo>
                    <a:pt x="237" y="76"/>
                    <a:pt x="292" y="131"/>
                    <a:pt x="292" y="199"/>
                  </a:cubicBezTo>
                  <a:cubicBezTo>
                    <a:pt x="292" y="267"/>
                    <a:pt x="237" y="322"/>
                    <a:pt x="169" y="322"/>
                  </a:cubicBezTo>
                  <a:close/>
                  <a:moveTo>
                    <a:pt x="714" y="87"/>
                  </a:moveTo>
                  <a:lnTo>
                    <a:pt x="714" y="87"/>
                  </a:lnTo>
                  <a:lnTo>
                    <a:pt x="684" y="44"/>
                  </a:lnTo>
                  <a:cubicBezTo>
                    <a:pt x="660" y="17"/>
                    <a:pt x="623" y="0"/>
                    <a:pt x="581" y="0"/>
                  </a:cubicBezTo>
                  <a:cubicBezTo>
                    <a:pt x="529" y="0"/>
                    <a:pt x="477" y="25"/>
                    <a:pt x="457" y="60"/>
                  </a:cubicBezTo>
                  <a:lnTo>
                    <a:pt x="453" y="66"/>
                  </a:lnTo>
                  <a:lnTo>
                    <a:pt x="305" y="66"/>
                  </a:lnTo>
                  <a:lnTo>
                    <a:pt x="301" y="60"/>
                  </a:lnTo>
                  <a:cubicBezTo>
                    <a:pt x="281" y="25"/>
                    <a:pt x="228" y="0"/>
                    <a:pt x="176" y="0"/>
                  </a:cubicBezTo>
                  <a:cubicBezTo>
                    <a:pt x="127" y="0"/>
                    <a:pt x="83" y="23"/>
                    <a:pt x="61" y="60"/>
                  </a:cubicBezTo>
                  <a:cubicBezTo>
                    <a:pt x="61" y="60"/>
                    <a:pt x="60" y="61"/>
                    <a:pt x="60" y="61"/>
                  </a:cubicBezTo>
                  <a:lnTo>
                    <a:pt x="38" y="93"/>
                  </a:lnTo>
                  <a:cubicBezTo>
                    <a:pt x="14" y="122"/>
                    <a:pt x="0" y="159"/>
                    <a:pt x="0" y="199"/>
                  </a:cubicBezTo>
                  <a:cubicBezTo>
                    <a:pt x="0" y="292"/>
                    <a:pt x="76" y="368"/>
                    <a:pt x="169" y="368"/>
                  </a:cubicBezTo>
                  <a:cubicBezTo>
                    <a:pt x="220" y="368"/>
                    <a:pt x="265" y="346"/>
                    <a:pt x="296" y="311"/>
                  </a:cubicBezTo>
                  <a:lnTo>
                    <a:pt x="296" y="311"/>
                  </a:lnTo>
                  <a:cubicBezTo>
                    <a:pt x="297" y="310"/>
                    <a:pt x="298" y="308"/>
                    <a:pt x="299" y="307"/>
                  </a:cubicBezTo>
                  <a:cubicBezTo>
                    <a:pt x="299" y="307"/>
                    <a:pt x="300" y="307"/>
                    <a:pt x="300" y="307"/>
                  </a:cubicBezTo>
                  <a:cubicBezTo>
                    <a:pt x="308" y="297"/>
                    <a:pt x="317" y="289"/>
                    <a:pt x="327" y="282"/>
                  </a:cubicBezTo>
                  <a:cubicBezTo>
                    <a:pt x="339" y="298"/>
                    <a:pt x="358" y="308"/>
                    <a:pt x="379" y="308"/>
                  </a:cubicBezTo>
                  <a:cubicBezTo>
                    <a:pt x="400" y="308"/>
                    <a:pt x="419" y="298"/>
                    <a:pt x="431" y="282"/>
                  </a:cubicBezTo>
                  <a:cubicBezTo>
                    <a:pt x="440" y="288"/>
                    <a:pt x="449" y="295"/>
                    <a:pt x="456" y="304"/>
                  </a:cubicBezTo>
                  <a:cubicBezTo>
                    <a:pt x="457" y="306"/>
                    <a:pt x="459" y="307"/>
                    <a:pt x="460" y="309"/>
                  </a:cubicBezTo>
                  <a:cubicBezTo>
                    <a:pt x="461" y="310"/>
                    <a:pt x="461" y="310"/>
                    <a:pt x="462" y="311"/>
                  </a:cubicBezTo>
                  <a:lnTo>
                    <a:pt x="462" y="311"/>
                  </a:lnTo>
                  <a:cubicBezTo>
                    <a:pt x="493" y="346"/>
                    <a:pt x="538" y="368"/>
                    <a:pt x="588" y="368"/>
                  </a:cubicBezTo>
                  <a:cubicBezTo>
                    <a:pt x="682" y="368"/>
                    <a:pt x="758" y="292"/>
                    <a:pt x="758" y="199"/>
                  </a:cubicBezTo>
                  <a:cubicBezTo>
                    <a:pt x="758" y="156"/>
                    <a:pt x="741" y="117"/>
                    <a:pt x="714" y="87"/>
                  </a:cubicBezTo>
                  <a:close/>
                </a:path>
              </a:pathLst>
            </a:custGeom>
            <a:solidFill>
              <a:srgbClr val="1565A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8"/>
            <p:cNvSpPr>
              <a:spLocks noEditPoints="1"/>
            </p:cNvSpPr>
            <p:nvPr/>
          </p:nvSpPr>
          <p:spPr bwMode="auto">
            <a:xfrm>
              <a:off x="7421563" y="4117975"/>
              <a:ext cx="130175" cy="187325"/>
            </a:xfrm>
            <a:custGeom>
              <a:avLst/>
              <a:gdLst>
                <a:gd name="T0" fmla="*/ 86 w 120"/>
                <a:gd name="T1" fmla="*/ 88 h 174"/>
                <a:gd name="T2" fmla="*/ 86 w 120"/>
                <a:gd name="T3" fmla="*/ 88 h 174"/>
                <a:gd name="T4" fmla="*/ 85 w 120"/>
                <a:gd name="T5" fmla="*/ 67 h 174"/>
                <a:gd name="T6" fmla="*/ 83 w 120"/>
                <a:gd name="T7" fmla="*/ 51 h 174"/>
                <a:gd name="T8" fmla="*/ 80 w 120"/>
                <a:gd name="T9" fmla="*/ 40 h 174"/>
                <a:gd name="T10" fmla="*/ 75 w 120"/>
                <a:gd name="T11" fmla="*/ 32 h 174"/>
                <a:gd name="T12" fmla="*/ 68 w 120"/>
                <a:gd name="T13" fmla="*/ 28 h 174"/>
                <a:gd name="T14" fmla="*/ 60 w 120"/>
                <a:gd name="T15" fmla="*/ 27 h 174"/>
                <a:gd name="T16" fmla="*/ 48 w 120"/>
                <a:gd name="T17" fmla="*/ 31 h 174"/>
                <a:gd name="T18" fmla="*/ 40 w 120"/>
                <a:gd name="T19" fmla="*/ 42 h 174"/>
                <a:gd name="T20" fmla="*/ 36 w 120"/>
                <a:gd name="T21" fmla="*/ 60 h 174"/>
                <a:gd name="T22" fmla="*/ 35 w 120"/>
                <a:gd name="T23" fmla="*/ 86 h 174"/>
                <a:gd name="T24" fmla="*/ 36 w 120"/>
                <a:gd name="T25" fmla="*/ 115 h 174"/>
                <a:gd name="T26" fmla="*/ 41 w 120"/>
                <a:gd name="T27" fmla="*/ 134 h 174"/>
                <a:gd name="T28" fmla="*/ 48 w 120"/>
                <a:gd name="T29" fmla="*/ 144 h 174"/>
                <a:gd name="T30" fmla="*/ 60 w 120"/>
                <a:gd name="T31" fmla="*/ 146 h 174"/>
                <a:gd name="T32" fmla="*/ 69 w 120"/>
                <a:gd name="T33" fmla="*/ 145 h 174"/>
                <a:gd name="T34" fmla="*/ 76 w 120"/>
                <a:gd name="T35" fmla="*/ 140 h 174"/>
                <a:gd name="T36" fmla="*/ 80 w 120"/>
                <a:gd name="T37" fmla="*/ 132 h 174"/>
                <a:gd name="T38" fmla="*/ 84 w 120"/>
                <a:gd name="T39" fmla="*/ 120 h 174"/>
                <a:gd name="T40" fmla="*/ 85 w 120"/>
                <a:gd name="T41" fmla="*/ 106 h 174"/>
                <a:gd name="T42" fmla="*/ 86 w 120"/>
                <a:gd name="T43" fmla="*/ 88 h 174"/>
                <a:gd name="T44" fmla="*/ 120 w 120"/>
                <a:gd name="T45" fmla="*/ 86 h 174"/>
                <a:gd name="T46" fmla="*/ 120 w 120"/>
                <a:gd name="T47" fmla="*/ 86 h 174"/>
                <a:gd name="T48" fmla="*/ 117 w 120"/>
                <a:gd name="T49" fmla="*/ 122 h 174"/>
                <a:gd name="T50" fmla="*/ 106 w 120"/>
                <a:gd name="T51" fmla="*/ 150 h 174"/>
                <a:gd name="T52" fmla="*/ 87 w 120"/>
                <a:gd name="T53" fmla="*/ 167 h 174"/>
                <a:gd name="T54" fmla="*/ 59 w 120"/>
                <a:gd name="T55" fmla="*/ 174 h 174"/>
                <a:gd name="T56" fmla="*/ 30 w 120"/>
                <a:gd name="T57" fmla="*/ 168 h 174"/>
                <a:gd name="T58" fmla="*/ 12 w 120"/>
                <a:gd name="T59" fmla="*/ 151 h 174"/>
                <a:gd name="T60" fmla="*/ 3 w 120"/>
                <a:gd name="T61" fmla="*/ 124 h 174"/>
                <a:gd name="T62" fmla="*/ 0 w 120"/>
                <a:gd name="T63" fmla="*/ 87 h 174"/>
                <a:gd name="T64" fmla="*/ 4 w 120"/>
                <a:gd name="T65" fmla="*/ 51 h 174"/>
                <a:gd name="T66" fmla="*/ 14 w 120"/>
                <a:gd name="T67" fmla="*/ 24 h 174"/>
                <a:gd name="T68" fmla="*/ 33 w 120"/>
                <a:gd name="T69" fmla="*/ 6 h 174"/>
                <a:gd name="T70" fmla="*/ 62 w 120"/>
                <a:gd name="T71" fmla="*/ 0 h 174"/>
                <a:gd name="T72" fmla="*/ 90 w 120"/>
                <a:gd name="T73" fmla="*/ 6 h 174"/>
                <a:gd name="T74" fmla="*/ 108 w 120"/>
                <a:gd name="T75" fmla="*/ 23 h 174"/>
                <a:gd name="T76" fmla="*/ 118 w 120"/>
                <a:gd name="T77" fmla="*/ 50 h 174"/>
                <a:gd name="T78" fmla="*/ 120 w 120"/>
                <a:gd name="T79" fmla="*/ 86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0" h="174">
                  <a:moveTo>
                    <a:pt x="86" y="88"/>
                  </a:moveTo>
                  <a:lnTo>
                    <a:pt x="86" y="88"/>
                  </a:lnTo>
                  <a:cubicBezTo>
                    <a:pt x="86" y="80"/>
                    <a:pt x="86" y="73"/>
                    <a:pt x="85" y="67"/>
                  </a:cubicBezTo>
                  <a:cubicBezTo>
                    <a:pt x="85" y="61"/>
                    <a:pt x="84" y="55"/>
                    <a:pt x="83" y="51"/>
                  </a:cubicBezTo>
                  <a:cubicBezTo>
                    <a:pt x="82" y="46"/>
                    <a:pt x="81" y="43"/>
                    <a:pt x="80" y="40"/>
                  </a:cubicBezTo>
                  <a:cubicBezTo>
                    <a:pt x="78" y="36"/>
                    <a:pt x="77" y="34"/>
                    <a:pt x="75" y="32"/>
                  </a:cubicBezTo>
                  <a:cubicBezTo>
                    <a:pt x="73" y="30"/>
                    <a:pt x="71" y="29"/>
                    <a:pt x="68" y="28"/>
                  </a:cubicBezTo>
                  <a:cubicBezTo>
                    <a:pt x="66" y="27"/>
                    <a:pt x="63" y="27"/>
                    <a:pt x="60" y="27"/>
                  </a:cubicBezTo>
                  <a:cubicBezTo>
                    <a:pt x="55" y="27"/>
                    <a:pt x="51" y="28"/>
                    <a:pt x="48" y="31"/>
                  </a:cubicBezTo>
                  <a:cubicBezTo>
                    <a:pt x="44" y="33"/>
                    <a:pt x="42" y="37"/>
                    <a:pt x="40" y="42"/>
                  </a:cubicBezTo>
                  <a:cubicBezTo>
                    <a:pt x="38" y="47"/>
                    <a:pt x="37" y="53"/>
                    <a:pt x="36" y="60"/>
                  </a:cubicBezTo>
                  <a:cubicBezTo>
                    <a:pt x="35" y="67"/>
                    <a:pt x="35" y="76"/>
                    <a:pt x="35" y="86"/>
                  </a:cubicBezTo>
                  <a:cubicBezTo>
                    <a:pt x="35" y="98"/>
                    <a:pt x="35" y="108"/>
                    <a:pt x="36" y="115"/>
                  </a:cubicBezTo>
                  <a:cubicBezTo>
                    <a:pt x="37" y="123"/>
                    <a:pt x="38" y="129"/>
                    <a:pt x="41" y="134"/>
                  </a:cubicBezTo>
                  <a:cubicBezTo>
                    <a:pt x="43" y="139"/>
                    <a:pt x="45" y="142"/>
                    <a:pt x="48" y="144"/>
                  </a:cubicBezTo>
                  <a:cubicBezTo>
                    <a:pt x="52" y="146"/>
                    <a:pt x="55" y="146"/>
                    <a:pt x="60" y="146"/>
                  </a:cubicBezTo>
                  <a:cubicBezTo>
                    <a:pt x="63" y="146"/>
                    <a:pt x="66" y="146"/>
                    <a:pt x="69" y="145"/>
                  </a:cubicBezTo>
                  <a:cubicBezTo>
                    <a:pt x="71" y="144"/>
                    <a:pt x="74" y="142"/>
                    <a:pt x="76" y="140"/>
                  </a:cubicBezTo>
                  <a:cubicBezTo>
                    <a:pt x="78" y="138"/>
                    <a:pt x="79" y="135"/>
                    <a:pt x="80" y="132"/>
                  </a:cubicBezTo>
                  <a:cubicBezTo>
                    <a:pt x="82" y="129"/>
                    <a:pt x="83" y="125"/>
                    <a:pt x="84" y="120"/>
                  </a:cubicBezTo>
                  <a:cubicBezTo>
                    <a:pt x="84" y="116"/>
                    <a:pt x="85" y="111"/>
                    <a:pt x="85" y="106"/>
                  </a:cubicBezTo>
                  <a:cubicBezTo>
                    <a:pt x="86" y="100"/>
                    <a:pt x="86" y="94"/>
                    <a:pt x="86" y="88"/>
                  </a:cubicBezTo>
                  <a:close/>
                  <a:moveTo>
                    <a:pt x="120" y="86"/>
                  </a:moveTo>
                  <a:lnTo>
                    <a:pt x="120" y="86"/>
                  </a:lnTo>
                  <a:cubicBezTo>
                    <a:pt x="120" y="100"/>
                    <a:pt x="119" y="112"/>
                    <a:pt x="117" y="122"/>
                  </a:cubicBezTo>
                  <a:cubicBezTo>
                    <a:pt x="115" y="133"/>
                    <a:pt x="111" y="142"/>
                    <a:pt x="106" y="150"/>
                  </a:cubicBezTo>
                  <a:cubicBezTo>
                    <a:pt x="101" y="158"/>
                    <a:pt x="95" y="163"/>
                    <a:pt x="87" y="167"/>
                  </a:cubicBezTo>
                  <a:cubicBezTo>
                    <a:pt x="79" y="172"/>
                    <a:pt x="70" y="174"/>
                    <a:pt x="59" y="174"/>
                  </a:cubicBezTo>
                  <a:cubicBezTo>
                    <a:pt x="47" y="174"/>
                    <a:pt x="38" y="172"/>
                    <a:pt x="30" y="168"/>
                  </a:cubicBezTo>
                  <a:cubicBezTo>
                    <a:pt x="23" y="164"/>
                    <a:pt x="17" y="158"/>
                    <a:pt x="12" y="151"/>
                  </a:cubicBezTo>
                  <a:cubicBezTo>
                    <a:pt x="8" y="143"/>
                    <a:pt x="5" y="134"/>
                    <a:pt x="3" y="124"/>
                  </a:cubicBezTo>
                  <a:cubicBezTo>
                    <a:pt x="1" y="113"/>
                    <a:pt x="0" y="101"/>
                    <a:pt x="0" y="87"/>
                  </a:cubicBezTo>
                  <a:cubicBezTo>
                    <a:pt x="0" y="74"/>
                    <a:pt x="1" y="62"/>
                    <a:pt x="4" y="51"/>
                  </a:cubicBezTo>
                  <a:cubicBezTo>
                    <a:pt x="6" y="40"/>
                    <a:pt x="9" y="31"/>
                    <a:pt x="14" y="24"/>
                  </a:cubicBezTo>
                  <a:cubicBezTo>
                    <a:pt x="19" y="16"/>
                    <a:pt x="25" y="10"/>
                    <a:pt x="33" y="6"/>
                  </a:cubicBezTo>
                  <a:cubicBezTo>
                    <a:pt x="41" y="2"/>
                    <a:pt x="51" y="0"/>
                    <a:pt x="62" y="0"/>
                  </a:cubicBezTo>
                  <a:cubicBezTo>
                    <a:pt x="73" y="0"/>
                    <a:pt x="83" y="2"/>
                    <a:pt x="90" y="6"/>
                  </a:cubicBezTo>
                  <a:cubicBezTo>
                    <a:pt x="98" y="10"/>
                    <a:pt x="104" y="16"/>
                    <a:pt x="108" y="23"/>
                  </a:cubicBezTo>
                  <a:cubicBezTo>
                    <a:pt x="113" y="30"/>
                    <a:pt x="116" y="39"/>
                    <a:pt x="118" y="50"/>
                  </a:cubicBezTo>
                  <a:cubicBezTo>
                    <a:pt x="119" y="61"/>
                    <a:pt x="120" y="73"/>
                    <a:pt x="120" y="86"/>
                  </a:cubicBezTo>
                  <a:close/>
                </a:path>
              </a:pathLst>
            </a:custGeom>
            <a:solidFill>
              <a:srgbClr val="1565A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9"/>
            <p:cNvSpPr>
              <a:spLocks/>
            </p:cNvSpPr>
            <p:nvPr/>
          </p:nvSpPr>
          <p:spPr bwMode="auto">
            <a:xfrm>
              <a:off x="6977063" y="4129088"/>
              <a:ext cx="122237" cy="180975"/>
            </a:xfrm>
            <a:custGeom>
              <a:avLst/>
              <a:gdLst>
                <a:gd name="T0" fmla="*/ 113 w 113"/>
                <a:gd name="T1" fmla="*/ 14 h 168"/>
                <a:gd name="T2" fmla="*/ 113 w 113"/>
                <a:gd name="T3" fmla="*/ 14 h 168"/>
                <a:gd name="T4" fmla="*/ 113 w 113"/>
                <a:gd name="T5" fmla="*/ 21 h 168"/>
                <a:gd name="T6" fmla="*/ 112 w 113"/>
                <a:gd name="T7" fmla="*/ 26 h 168"/>
                <a:gd name="T8" fmla="*/ 111 w 113"/>
                <a:gd name="T9" fmla="*/ 31 h 168"/>
                <a:gd name="T10" fmla="*/ 109 w 113"/>
                <a:gd name="T11" fmla="*/ 35 h 168"/>
                <a:gd name="T12" fmla="*/ 54 w 113"/>
                <a:gd name="T13" fmla="*/ 163 h 168"/>
                <a:gd name="T14" fmla="*/ 52 w 113"/>
                <a:gd name="T15" fmla="*/ 166 h 168"/>
                <a:gd name="T16" fmla="*/ 48 w 113"/>
                <a:gd name="T17" fmla="*/ 167 h 168"/>
                <a:gd name="T18" fmla="*/ 43 w 113"/>
                <a:gd name="T19" fmla="*/ 168 h 168"/>
                <a:gd name="T20" fmla="*/ 34 w 113"/>
                <a:gd name="T21" fmla="*/ 168 h 168"/>
                <a:gd name="T22" fmla="*/ 23 w 113"/>
                <a:gd name="T23" fmla="*/ 168 h 168"/>
                <a:gd name="T24" fmla="*/ 17 w 113"/>
                <a:gd name="T25" fmla="*/ 166 h 168"/>
                <a:gd name="T26" fmla="*/ 15 w 113"/>
                <a:gd name="T27" fmla="*/ 164 h 168"/>
                <a:gd name="T28" fmla="*/ 16 w 113"/>
                <a:gd name="T29" fmla="*/ 160 h 168"/>
                <a:gd name="T30" fmla="*/ 76 w 113"/>
                <a:gd name="T31" fmla="*/ 29 h 168"/>
                <a:gd name="T32" fmla="*/ 5 w 113"/>
                <a:gd name="T33" fmla="*/ 29 h 168"/>
                <a:gd name="T34" fmla="*/ 1 w 113"/>
                <a:gd name="T35" fmla="*/ 26 h 168"/>
                <a:gd name="T36" fmla="*/ 0 w 113"/>
                <a:gd name="T37" fmla="*/ 15 h 168"/>
                <a:gd name="T38" fmla="*/ 0 w 113"/>
                <a:gd name="T39" fmla="*/ 8 h 168"/>
                <a:gd name="T40" fmla="*/ 1 w 113"/>
                <a:gd name="T41" fmla="*/ 3 h 168"/>
                <a:gd name="T42" fmla="*/ 3 w 113"/>
                <a:gd name="T43" fmla="*/ 1 h 168"/>
                <a:gd name="T44" fmla="*/ 5 w 113"/>
                <a:gd name="T45" fmla="*/ 0 h 168"/>
                <a:gd name="T46" fmla="*/ 105 w 113"/>
                <a:gd name="T47" fmla="*/ 0 h 168"/>
                <a:gd name="T48" fmla="*/ 109 w 113"/>
                <a:gd name="T49" fmla="*/ 0 h 168"/>
                <a:gd name="T50" fmla="*/ 111 w 113"/>
                <a:gd name="T51" fmla="*/ 2 h 168"/>
                <a:gd name="T52" fmla="*/ 112 w 113"/>
                <a:gd name="T53" fmla="*/ 7 h 168"/>
                <a:gd name="T54" fmla="*/ 113 w 113"/>
                <a:gd name="T55" fmla="*/ 14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3" h="168">
                  <a:moveTo>
                    <a:pt x="113" y="14"/>
                  </a:moveTo>
                  <a:lnTo>
                    <a:pt x="113" y="14"/>
                  </a:lnTo>
                  <a:cubicBezTo>
                    <a:pt x="113" y="17"/>
                    <a:pt x="113" y="19"/>
                    <a:pt x="113" y="21"/>
                  </a:cubicBezTo>
                  <a:cubicBezTo>
                    <a:pt x="112" y="23"/>
                    <a:pt x="112" y="24"/>
                    <a:pt x="112" y="26"/>
                  </a:cubicBezTo>
                  <a:cubicBezTo>
                    <a:pt x="112" y="28"/>
                    <a:pt x="111" y="29"/>
                    <a:pt x="111" y="31"/>
                  </a:cubicBezTo>
                  <a:cubicBezTo>
                    <a:pt x="110" y="32"/>
                    <a:pt x="110" y="34"/>
                    <a:pt x="109" y="35"/>
                  </a:cubicBezTo>
                  <a:lnTo>
                    <a:pt x="54" y="163"/>
                  </a:lnTo>
                  <a:cubicBezTo>
                    <a:pt x="53" y="164"/>
                    <a:pt x="53" y="165"/>
                    <a:pt x="52" y="166"/>
                  </a:cubicBezTo>
                  <a:cubicBezTo>
                    <a:pt x="51" y="166"/>
                    <a:pt x="50" y="167"/>
                    <a:pt x="48" y="167"/>
                  </a:cubicBezTo>
                  <a:cubicBezTo>
                    <a:pt x="47" y="168"/>
                    <a:pt x="45" y="168"/>
                    <a:pt x="43" y="168"/>
                  </a:cubicBezTo>
                  <a:cubicBezTo>
                    <a:pt x="40" y="168"/>
                    <a:pt x="37" y="168"/>
                    <a:pt x="34" y="168"/>
                  </a:cubicBezTo>
                  <a:cubicBezTo>
                    <a:pt x="30" y="168"/>
                    <a:pt x="26" y="168"/>
                    <a:pt x="23" y="168"/>
                  </a:cubicBezTo>
                  <a:cubicBezTo>
                    <a:pt x="21" y="168"/>
                    <a:pt x="19" y="167"/>
                    <a:pt x="17" y="166"/>
                  </a:cubicBezTo>
                  <a:cubicBezTo>
                    <a:pt x="16" y="166"/>
                    <a:pt x="15" y="165"/>
                    <a:pt x="15" y="164"/>
                  </a:cubicBezTo>
                  <a:cubicBezTo>
                    <a:pt x="15" y="163"/>
                    <a:pt x="16" y="162"/>
                    <a:pt x="16" y="160"/>
                  </a:cubicBezTo>
                  <a:lnTo>
                    <a:pt x="76" y="29"/>
                  </a:lnTo>
                  <a:lnTo>
                    <a:pt x="5" y="29"/>
                  </a:lnTo>
                  <a:cubicBezTo>
                    <a:pt x="3" y="29"/>
                    <a:pt x="2" y="28"/>
                    <a:pt x="1" y="26"/>
                  </a:cubicBezTo>
                  <a:cubicBezTo>
                    <a:pt x="0" y="24"/>
                    <a:pt x="0" y="20"/>
                    <a:pt x="0" y="15"/>
                  </a:cubicBezTo>
                  <a:cubicBezTo>
                    <a:pt x="0" y="12"/>
                    <a:pt x="0" y="10"/>
                    <a:pt x="0" y="8"/>
                  </a:cubicBezTo>
                  <a:cubicBezTo>
                    <a:pt x="0" y="6"/>
                    <a:pt x="1" y="5"/>
                    <a:pt x="1" y="3"/>
                  </a:cubicBezTo>
                  <a:cubicBezTo>
                    <a:pt x="2" y="2"/>
                    <a:pt x="2" y="1"/>
                    <a:pt x="3" y="1"/>
                  </a:cubicBezTo>
                  <a:cubicBezTo>
                    <a:pt x="4" y="0"/>
                    <a:pt x="4" y="0"/>
                    <a:pt x="5" y="0"/>
                  </a:cubicBezTo>
                  <a:lnTo>
                    <a:pt x="105" y="0"/>
                  </a:lnTo>
                  <a:cubicBezTo>
                    <a:pt x="106" y="0"/>
                    <a:pt x="108" y="0"/>
                    <a:pt x="109" y="0"/>
                  </a:cubicBezTo>
                  <a:cubicBezTo>
                    <a:pt x="110" y="1"/>
                    <a:pt x="110" y="1"/>
                    <a:pt x="111" y="2"/>
                  </a:cubicBezTo>
                  <a:cubicBezTo>
                    <a:pt x="112" y="3"/>
                    <a:pt x="112" y="5"/>
                    <a:pt x="112" y="7"/>
                  </a:cubicBezTo>
                  <a:cubicBezTo>
                    <a:pt x="113" y="9"/>
                    <a:pt x="113" y="11"/>
                    <a:pt x="113" y="14"/>
                  </a:cubicBezTo>
                  <a:close/>
                </a:path>
              </a:pathLst>
            </a:custGeom>
            <a:solidFill>
              <a:srgbClr val="1565A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grpSp>
          <p:nvGrpSpPr>
            <p:cNvPr id="57" name="Groupe 56"/>
            <p:cNvGrpSpPr/>
            <p:nvPr/>
          </p:nvGrpSpPr>
          <p:grpSpPr>
            <a:xfrm>
              <a:off x="6534150" y="4462463"/>
              <a:ext cx="1389063" cy="706438"/>
              <a:chOff x="6534150" y="4462463"/>
              <a:chExt cx="1389063" cy="706438"/>
            </a:xfrm>
          </p:grpSpPr>
          <p:sp>
            <p:nvSpPr>
              <p:cNvPr id="31" name="Freeform 27"/>
              <p:cNvSpPr>
                <a:spLocks/>
              </p:cNvSpPr>
              <p:nvPr/>
            </p:nvSpPr>
            <p:spPr bwMode="auto">
              <a:xfrm>
                <a:off x="6661150" y="4695825"/>
                <a:ext cx="95250" cy="103188"/>
              </a:xfrm>
              <a:custGeom>
                <a:avLst/>
                <a:gdLst>
                  <a:gd name="T0" fmla="*/ 39 w 88"/>
                  <a:gd name="T1" fmla="*/ 70 h 95"/>
                  <a:gd name="T2" fmla="*/ 39 w 88"/>
                  <a:gd name="T3" fmla="*/ 70 h 95"/>
                  <a:gd name="T4" fmla="*/ 6 w 88"/>
                  <a:gd name="T5" fmla="*/ 65 h 95"/>
                  <a:gd name="T6" fmla="*/ 0 w 88"/>
                  <a:gd name="T7" fmla="*/ 78 h 95"/>
                  <a:gd name="T8" fmla="*/ 34 w 88"/>
                  <a:gd name="T9" fmla="*/ 84 h 95"/>
                  <a:gd name="T10" fmla="*/ 34 w 88"/>
                  <a:gd name="T11" fmla="*/ 95 h 95"/>
                  <a:gd name="T12" fmla="*/ 53 w 88"/>
                  <a:gd name="T13" fmla="*/ 95 h 95"/>
                  <a:gd name="T14" fmla="*/ 53 w 88"/>
                  <a:gd name="T15" fmla="*/ 83 h 95"/>
                  <a:gd name="T16" fmla="*/ 88 w 88"/>
                  <a:gd name="T17" fmla="*/ 63 h 95"/>
                  <a:gd name="T18" fmla="*/ 55 w 88"/>
                  <a:gd name="T19" fmla="*/ 40 h 95"/>
                  <a:gd name="T20" fmla="*/ 31 w 88"/>
                  <a:gd name="T21" fmla="*/ 30 h 95"/>
                  <a:gd name="T22" fmla="*/ 48 w 88"/>
                  <a:gd name="T23" fmla="*/ 24 h 95"/>
                  <a:gd name="T24" fmla="*/ 76 w 88"/>
                  <a:gd name="T25" fmla="*/ 28 h 95"/>
                  <a:gd name="T26" fmla="*/ 82 w 88"/>
                  <a:gd name="T27" fmla="*/ 15 h 95"/>
                  <a:gd name="T28" fmla="*/ 54 w 88"/>
                  <a:gd name="T29" fmla="*/ 11 h 95"/>
                  <a:gd name="T30" fmla="*/ 54 w 88"/>
                  <a:gd name="T31" fmla="*/ 1 h 95"/>
                  <a:gd name="T32" fmla="*/ 34 w 88"/>
                  <a:gd name="T33" fmla="*/ 0 h 95"/>
                  <a:gd name="T34" fmla="*/ 34 w 88"/>
                  <a:gd name="T35" fmla="*/ 11 h 95"/>
                  <a:gd name="T36" fmla="*/ 1 w 88"/>
                  <a:gd name="T37" fmla="*/ 31 h 95"/>
                  <a:gd name="T38" fmla="*/ 37 w 88"/>
                  <a:gd name="T39" fmla="*/ 53 h 95"/>
                  <a:gd name="T40" fmla="*/ 57 w 88"/>
                  <a:gd name="T41" fmla="*/ 64 h 95"/>
                  <a:gd name="T42" fmla="*/ 39 w 88"/>
                  <a:gd name="T43" fmla="*/ 7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88" h="95">
                    <a:moveTo>
                      <a:pt x="39" y="70"/>
                    </a:moveTo>
                    <a:lnTo>
                      <a:pt x="39" y="70"/>
                    </a:lnTo>
                    <a:cubicBezTo>
                      <a:pt x="26" y="70"/>
                      <a:pt x="14" y="67"/>
                      <a:pt x="6" y="65"/>
                    </a:cubicBezTo>
                    <a:lnTo>
                      <a:pt x="0" y="78"/>
                    </a:lnTo>
                    <a:cubicBezTo>
                      <a:pt x="8" y="81"/>
                      <a:pt x="20" y="83"/>
                      <a:pt x="34" y="84"/>
                    </a:cubicBezTo>
                    <a:lnTo>
                      <a:pt x="34" y="95"/>
                    </a:lnTo>
                    <a:lnTo>
                      <a:pt x="53" y="95"/>
                    </a:lnTo>
                    <a:lnTo>
                      <a:pt x="53" y="83"/>
                    </a:lnTo>
                    <a:cubicBezTo>
                      <a:pt x="75" y="82"/>
                      <a:pt x="88" y="73"/>
                      <a:pt x="88" y="63"/>
                    </a:cubicBezTo>
                    <a:cubicBezTo>
                      <a:pt x="88" y="52"/>
                      <a:pt x="78" y="46"/>
                      <a:pt x="55" y="40"/>
                    </a:cubicBezTo>
                    <a:cubicBezTo>
                      <a:pt x="38" y="36"/>
                      <a:pt x="31" y="34"/>
                      <a:pt x="31" y="30"/>
                    </a:cubicBezTo>
                    <a:cubicBezTo>
                      <a:pt x="31" y="27"/>
                      <a:pt x="35" y="23"/>
                      <a:pt x="48" y="24"/>
                    </a:cubicBezTo>
                    <a:cubicBezTo>
                      <a:pt x="62" y="24"/>
                      <a:pt x="71" y="27"/>
                      <a:pt x="76" y="28"/>
                    </a:cubicBezTo>
                    <a:lnTo>
                      <a:pt x="82" y="15"/>
                    </a:lnTo>
                    <a:cubicBezTo>
                      <a:pt x="76" y="13"/>
                      <a:pt x="67" y="12"/>
                      <a:pt x="54" y="11"/>
                    </a:cubicBezTo>
                    <a:lnTo>
                      <a:pt x="54" y="1"/>
                    </a:lnTo>
                    <a:lnTo>
                      <a:pt x="34" y="0"/>
                    </a:lnTo>
                    <a:lnTo>
                      <a:pt x="34" y="11"/>
                    </a:lnTo>
                    <a:cubicBezTo>
                      <a:pt x="14" y="13"/>
                      <a:pt x="1" y="21"/>
                      <a:pt x="1" y="31"/>
                    </a:cubicBezTo>
                    <a:cubicBezTo>
                      <a:pt x="1" y="42"/>
                      <a:pt x="16" y="48"/>
                      <a:pt x="37" y="53"/>
                    </a:cubicBezTo>
                    <a:cubicBezTo>
                      <a:pt x="51" y="56"/>
                      <a:pt x="57" y="59"/>
                      <a:pt x="57" y="64"/>
                    </a:cubicBezTo>
                    <a:cubicBezTo>
                      <a:pt x="57" y="68"/>
                      <a:pt x="50" y="71"/>
                      <a:pt x="39" y="70"/>
                    </a:cubicBezTo>
                    <a:close/>
                  </a:path>
                </a:pathLst>
              </a:custGeom>
              <a:solidFill>
                <a:srgbClr val="E96F14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32" name="Freeform 28"/>
              <p:cNvSpPr>
                <a:spLocks/>
              </p:cNvSpPr>
              <p:nvPr/>
            </p:nvSpPr>
            <p:spPr bwMode="auto">
              <a:xfrm>
                <a:off x="6921500" y="4508500"/>
                <a:ext cx="93662" cy="103188"/>
              </a:xfrm>
              <a:custGeom>
                <a:avLst/>
                <a:gdLst>
                  <a:gd name="T0" fmla="*/ 39 w 87"/>
                  <a:gd name="T1" fmla="*/ 70 h 95"/>
                  <a:gd name="T2" fmla="*/ 39 w 87"/>
                  <a:gd name="T3" fmla="*/ 70 h 95"/>
                  <a:gd name="T4" fmla="*/ 6 w 87"/>
                  <a:gd name="T5" fmla="*/ 65 h 95"/>
                  <a:gd name="T6" fmla="*/ 0 w 87"/>
                  <a:gd name="T7" fmla="*/ 78 h 95"/>
                  <a:gd name="T8" fmla="*/ 33 w 87"/>
                  <a:gd name="T9" fmla="*/ 84 h 95"/>
                  <a:gd name="T10" fmla="*/ 33 w 87"/>
                  <a:gd name="T11" fmla="*/ 95 h 95"/>
                  <a:gd name="T12" fmla="*/ 53 w 87"/>
                  <a:gd name="T13" fmla="*/ 95 h 95"/>
                  <a:gd name="T14" fmla="*/ 53 w 87"/>
                  <a:gd name="T15" fmla="*/ 83 h 95"/>
                  <a:gd name="T16" fmla="*/ 87 w 87"/>
                  <a:gd name="T17" fmla="*/ 63 h 95"/>
                  <a:gd name="T18" fmla="*/ 55 w 87"/>
                  <a:gd name="T19" fmla="*/ 40 h 95"/>
                  <a:gd name="T20" fmla="*/ 31 w 87"/>
                  <a:gd name="T21" fmla="*/ 30 h 95"/>
                  <a:gd name="T22" fmla="*/ 48 w 87"/>
                  <a:gd name="T23" fmla="*/ 24 h 95"/>
                  <a:gd name="T24" fmla="*/ 76 w 87"/>
                  <a:gd name="T25" fmla="*/ 28 h 95"/>
                  <a:gd name="T26" fmla="*/ 82 w 87"/>
                  <a:gd name="T27" fmla="*/ 15 h 95"/>
                  <a:gd name="T28" fmla="*/ 54 w 87"/>
                  <a:gd name="T29" fmla="*/ 11 h 95"/>
                  <a:gd name="T30" fmla="*/ 54 w 87"/>
                  <a:gd name="T31" fmla="*/ 1 h 95"/>
                  <a:gd name="T32" fmla="*/ 34 w 87"/>
                  <a:gd name="T33" fmla="*/ 0 h 95"/>
                  <a:gd name="T34" fmla="*/ 34 w 87"/>
                  <a:gd name="T35" fmla="*/ 11 h 95"/>
                  <a:gd name="T36" fmla="*/ 1 w 87"/>
                  <a:gd name="T37" fmla="*/ 31 h 95"/>
                  <a:gd name="T38" fmla="*/ 37 w 87"/>
                  <a:gd name="T39" fmla="*/ 53 h 95"/>
                  <a:gd name="T40" fmla="*/ 57 w 87"/>
                  <a:gd name="T41" fmla="*/ 64 h 95"/>
                  <a:gd name="T42" fmla="*/ 39 w 87"/>
                  <a:gd name="T43" fmla="*/ 7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87" h="95">
                    <a:moveTo>
                      <a:pt x="39" y="70"/>
                    </a:moveTo>
                    <a:lnTo>
                      <a:pt x="39" y="70"/>
                    </a:lnTo>
                    <a:cubicBezTo>
                      <a:pt x="26" y="70"/>
                      <a:pt x="14" y="67"/>
                      <a:pt x="6" y="65"/>
                    </a:cubicBezTo>
                    <a:lnTo>
                      <a:pt x="0" y="78"/>
                    </a:lnTo>
                    <a:cubicBezTo>
                      <a:pt x="8" y="81"/>
                      <a:pt x="20" y="83"/>
                      <a:pt x="33" y="84"/>
                    </a:cubicBezTo>
                    <a:lnTo>
                      <a:pt x="33" y="95"/>
                    </a:lnTo>
                    <a:lnTo>
                      <a:pt x="53" y="95"/>
                    </a:lnTo>
                    <a:lnTo>
                      <a:pt x="53" y="83"/>
                    </a:lnTo>
                    <a:cubicBezTo>
                      <a:pt x="75" y="82"/>
                      <a:pt x="87" y="73"/>
                      <a:pt x="87" y="63"/>
                    </a:cubicBezTo>
                    <a:cubicBezTo>
                      <a:pt x="87" y="52"/>
                      <a:pt x="78" y="46"/>
                      <a:pt x="55" y="40"/>
                    </a:cubicBezTo>
                    <a:cubicBezTo>
                      <a:pt x="38" y="36"/>
                      <a:pt x="31" y="34"/>
                      <a:pt x="31" y="30"/>
                    </a:cubicBezTo>
                    <a:cubicBezTo>
                      <a:pt x="31" y="26"/>
                      <a:pt x="35" y="23"/>
                      <a:pt x="48" y="24"/>
                    </a:cubicBezTo>
                    <a:cubicBezTo>
                      <a:pt x="62" y="24"/>
                      <a:pt x="71" y="27"/>
                      <a:pt x="76" y="28"/>
                    </a:cubicBezTo>
                    <a:lnTo>
                      <a:pt x="82" y="15"/>
                    </a:lnTo>
                    <a:cubicBezTo>
                      <a:pt x="76" y="13"/>
                      <a:pt x="67" y="11"/>
                      <a:pt x="54" y="11"/>
                    </a:cubicBezTo>
                    <a:lnTo>
                      <a:pt x="54" y="1"/>
                    </a:lnTo>
                    <a:lnTo>
                      <a:pt x="34" y="0"/>
                    </a:lnTo>
                    <a:lnTo>
                      <a:pt x="34" y="11"/>
                    </a:lnTo>
                    <a:cubicBezTo>
                      <a:pt x="13" y="13"/>
                      <a:pt x="1" y="21"/>
                      <a:pt x="1" y="31"/>
                    </a:cubicBezTo>
                    <a:cubicBezTo>
                      <a:pt x="1" y="42"/>
                      <a:pt x="16" y="48"/>
                      <a:pt x="37" y="53"/>
                    </a:cubicBezTo>
                    <a:cubicBezTo>
                      <a:pt x="51" y="56"/>
                      <a:pt x="57" y="59"/>
                      <a:pt x="57" y="64"/>
                    </a:cubicBezTo>
                    <a:cubicBezTo>
                      <a:pt x="57" y="68"/>
                      <a:pt x="50" y="71"/>
                      <a:pt x="39" y="70"/>
                    </a:cubicBezTo>
                    <a:close/>
                  </a:path>
                </a:pathLst>
              </a:custGeom>
              <a:solidFill>
                <a:srgbClr val="E96F14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33" name="Freeform 29"/>
              <p:cNvSpPr>
                <a:spLocks noEditPoints="1"/>
              </p:cNvSpPr>
              <p:nvPr/>
            </p:nvSpPr>
            <p:spPr bwMode="auto">
              <a:xfrm>
                <a:off x="6534150" y="4651375"/>
                <a:ext cx="341312" cy="258763"/>
              </a:xfrm>
              <a:custGeom>
                <a:avLst/>
                <a:gdLst>
                  <a:gd name="T0" fmla="*/ 314 w 315"/>
                  <a:gd name="T1" fmla="*/ 92 h 240"/>
                  <a:gd name="T2" fmla="*/ 314 w 315"/>
                  <a:gd name="T3" fmla="*/ 92 h 240"/>
                  <a:gd name="T4" fmla="*/ 269 w 315"/>
                  <a:gd name="T5" fmla="*/ 30 h 240"/>
                  <a:gd name="T6" fmla="*/ 157 w 315"/>
                  <a:gd name="T7" fmla="*/ 1 h 240"/>
                  <a:gd name="T8" fmla="*/ 46 w 315"/>
                  <a:gd name="T9" fmla="*/ 25 h 240"/>
                  <a:gd name="T10" fmla="*/ 1 w 315"/>
                  <a:gd name="T11" fmla="*/ 84 h 240"/>
                  <a:gd name="T12" fmla="*/ 0 w 315"/>
                  <a:gd name="T13" fmla="*/ 80 h 240"/>
                  <a:gd name="T14" fmla="*/ 0 w 315"/>
                  <a:gd name="T15" fmla="*/ 88 h 240"/>
                  <a:gd name="T16" fmla="*/ 0 w 315"/>
                  <a:gd name="T17" fmla="*/ 88 h 240"/>
                  <a:gd name="T18" fmla="*/ 0 w 315"/>
                  <a:gd name="T19" fmla="*/ 135 h 240"/>
                  <a:gd name="T20" fmla="*/ 46 w 315"/>
                  <a:gd name="T21" fmla="*/ 200 h 240"/>
                  <a:gd name="T22" fmla="*/ 269 w 315"/>
                  <a:gd name="T23" fmla="*/ 206 h 240"/>
                  <a:gd name="T24" fmla="*/ 315 w 315"/>
                  <a:gd name="T25" fmla="*/ 143 h 240"/>
                  <a:gd name="T26" fmla="*/ 315 w 315"/>
                  <a:gd name="T27" fmla="*/ 88 h 240"/>
                  <a:gd name="T28" fmla="*/ 314 w 315"/>
                  <a:gd name="T29" fmla="*/ 92 h 240"/>
                  <a:gd name="T30" fmla="*/ 57 w 315"/>
                  <a:gd name="T31" fmla="*/ 44 h 240"/>
                  <a:gd name="T32" fmla="*/ 57 w 315"/>
                  <a:gd name="T33" fmla="*/ 44 h 240"/>
                  <a:gd name="T34" fmla="*/ 157 w 315"/>
                  <a:gd name="T35" fmla="*/ 23 h 240"/>
                  <a:gd name="T36" fmla="*/ 258 w 315"/>
                  <a:gd name="T37" fmla="*/ 49 h 240"/>
                  <a:gd name="T38" fmla="*/ 293 w 315"/>
                  <a:gd name="T39" fmla="*/ 95 h 240"/>
                  <a:gd name="T40" fmla="*/ 258 w 315"/>
                  <a:gd name="T41" fmla="*/ 140 h 240"/>
                  <a:gd name="T42" fmla="*/ 157 w 315"/>
                  <a:gd name="T43" fmla="*/ 161 h 240"/>
                  <a:gd name="T44" fmla="*/ 57 w 315"/>
                  <a:gd name="T45" fmla="*/ 135 h 240"/>
                  <a:gd name="T46" fmla="*/ 22 w 315"/>
                  <a:gd name="T47" fmla="*/ 89 h 240"/>
                  <a:gd name="T48" fmla="*/ 57 w 315"/>
                  <a:gd name="T49" fmla="*/ 44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15" h="240">
                    <a:moveTo>
                      <a:pt x="314" y="92"/>
                    </a:moveTo>
                    <a:lnTo>
                      <a:pt x="314" y="92"/>
                    </a:lnTo>
                    <a:cubicBezTo>
                      <a:pt x="313" y="70"/>
                      <a:pt x="297" y="48"/>
                      <a:pt x="269" y="30"/>
                    </a:cubicBezTo>
                    <a:cubicBezTo>
                      <a:pt x="238" y="12"/>
                      <a:pt x="198" y="2"/>
                      <a:pt x="157" y="1"/>
                    </a:cubicBezTo>
                    <a:cubicBezTo>
                      <a:pt x="117" y="0"/>
                      <a:pt x="77" y="8"/>
                      <a:pt x="46" y="25"/>
                    </a:cubicBezTo>
                    <a:cubicBezTo>
                      <a:pt x="17" y="41"/>
                      <a:pt x="2" y="62"/>
                      <a:pt x="1" y="84"/>
                    </a:cubicBezTo>
                    <a:cubicBezTo>
                      <a:pt x="1" y="83"/>
                      <a:pt x="0" y="81"/>
                      <a:pt x="0" y="80"/>
                    </a:cubicBezTo>
                    <a:lnTo>
                      <a:pt x="0" y="88"/>
                    </a:lnTo>
                    <a:lnTo>
                      <a:pt x="0" y="88"/>
                    </a:lnTo>
                    <a:lnTo>
                      <a:pt x="0" y="135"/>
                    </a:lnTo>
                    <a:cubicBezTo>
                      <a:pt x="0" y="158"/>
                      <a:pt x="16" y="182"/>
                      <a:pt x="46" y="200"/>
                    </a:cubicBezTo>
                    <a:cubicBezTo>
                      <a:pt x="108" y="237"/>
                      <a:pt x="207" y="240"/>
                      <a:pt x="269" y="206"/>
                    </a:cubicBezTo>
                    <a:cubicBezTo>
                      <a:pt x="299" y="189"/>
                      <a:pt x="315" y="166"/>
                      <a:pt x="315" y="143"/>
                    </a:cubicBezTo>
                    <a:lnTo>
                      <a:pt x="315" y="88"/>
                    </a:lnTo>
                    <a:cubicBezTo>
                      <a:pt x="315" y="89"/>
                      <a:pt x="314" y="90"/>
                      <a:pt x="314" y="92"/>
                    </a:cubicBezTo>
                    <a:close/>
                    <a:moveTo>
                      <a:pt x="57" y="44"/>
                    </a:moveTo>
                    <a:lnTo>
                      <a:pt x="57" y="44"/>
                    </a:lnTo>
                    <a:cubicBezTo>
                      <a:pt x="84" y="29"/>
                      <a:pt x="119" y="22"/>
                      <a:pt x="157" y="23"/>
                    </a:cubicBezTo>
                    <a:cubicBezTo>
                      <a:pt x="196" y="24"/>
                      <a:pt x="231" y="33"/>
                      <a:pt x="258" y="49"/>
                    </a:cubicBezTo>
                    <a:cubicBezTo>
                      <a:pt x="280" y="62"/>
                      <a:pt x="293" y="79"/>
                      <a:pt x="293" y="95"/>
                    </a:cubicBezTo>
                    <a:cubicBezTo>
                      <a:pt x="293" y="111"/>
                      <a:pt x="280" y="127"/>
                      <a:pt x="258" y="140"/>
                    </a:cubicBezTo>
                    <a:cubicBezTo>
                      <a:pt x="231" y="154"/>
                      <a:pt x="196" y="162"/>
                      <a:pt x="157" y="161"/>
                    </a:cubicBezTo>
                    <a:cubicBezTo>
                      <a:pt x="119" y="160"/>
                      <a:pt x="84" y="151"/>
                      <a:pt x="57" y="135"/>
                    </a:cubicBezTo>
                    <a:cubicBezTo>
                      <a:pt x="35" y="122"/>
                      <a:pt x="22" y="105"/>
                      <a:pt x="22" y="89"/>
                    </a:cubicBezTo>
                    <a:cubicBezTo>
                      <a:pt x="22" y="73"/>
                      <a:pt x="35" y="56"/>
                      <a:pt x="57" y="44"/>
                    </a:cubicBezTo>
                    <a:close/>
                  </a:path>
                </a:pathLst>
              </a:custGeom>
              <a:solidFill>
                <a:srgbClr val="E96F14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34" name="Freeform 30"/>
              <p:cNvSpPr>
                <a:spLocks/>
              </p:cNvSpPr>
              <p:nvPr/>
            </p:nvSpPr>
            <p:spPr bwMode="auto">
              <a:xfrm>
                <a:off x="6534150" y="4824413"/>
                <a:ext cx="341312" cy="173038"/>
              </a:xfrm>
              <a:custGeom>
                <a:avLst/>
                <a:gdLst>
                  <a:gd name="T0" fmla="*/ 269 w 315"/>
                  <a:gd name="T1" fmla="*/ 70 h 160"/>
                  <a:gd name="T2" fmla="*/ 269 w 315"/>
                  <a:gd name="T3" fmla="*/ 70 h 160"/>
                  <a:gd name="T4" fmla="*/ 46 w 315"/>
                  <a:gd name="T5" fmla="*/ 65 h 160"/>
                  <a:gd name="T6" fmla="*/ 0 w 315"/>
                  <a:gd name="T7" fmla="*/ 0 h 160"/>
                  <a:gd name="T8" fmla="*/ 0 w 315"/>
                  <a:gd name="T9" fmla="*/ 55 h 160"/>
                  <a:gd name="T10" fmla="*/ 46 w 315"/>
                  <a:gd name="T11" fmla="*/ 120 h 160"/>
                  <a:gd name="T12" fmla="*/ 269 w 315"/>
                  <a:gd name="T13" fmla="*/ 126 h 160"/>
                  <a:gd name="T14" fmla="*/ 315 w 315"/>
                  <a:gd name="T15" fmla="*/ 63 h 160"/>
                  <a:gd name="T16" fmla="*/ 315 w 315"/>
                  <a:gd name="T17" fmla="*/ 7 h 160"/>
                  <a:gd name="T18" fmla="*/ 269 w 315"/>
                  <a:gd name="T19" fmla="*/ 70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15" h="160">
                    <a:moveTo>
                      <a:pt x="269" y="70"/>
                    </a:moveTo>
                    <a:lnTo>
                      <a:pt x="269" y="70"/>
                    </a:lnTo>
                    <a:cubicBezTo>
                      <a:pt x="207" y="104"/>
                      <a:pt x="108" y="102"/>
                      <a:pt x="46" y="65"/>
                    </a:cubicBezTo>
                    <a:cubicBezTo>
                      <a:pt x="16" y="47"/>
                      <a:pt x="0" y="23"/>
                      <a:pt x="0" y="0"/>
                    </a:cubicBezTo>
                    <a:lnTo>
                      <a:pt x="0" y="55"/>
                    </a:lnTo>
                    <a:cubicBezTo>
                      <a:pt x="0" y="78"/>
                      <a:pt x="16" y="102"/>
                      <a:pt x="46" y="120"/>
                    </a:cubicBezTo>
                    <a:cubicBezTo>
                      <a:pt x="108" y="157"/>
                      <a:pt x="207" y="160"/>
                      <a:pt x="269" y="126"/>
                    </a:cubicBezTo>
                    <a:cubicBezTo>
                      <a:pt x="299" y="109"/>
                      <a:pt x="315" y="86"/>
                      <a:pt x="315" y="63"/>
                    </a:cubicBezTo>
                    <a:lnTo>
                      <a:pt x="315" y="7"/>
                    </a:lnTo>
                    <a:cubicBezTo>
                      <a:pt x="315" y="31"/>
                      <a:pt x="299" y="53"/>
                      <a:pt x="269" y="70"/>
                    </a:cubicBezTo>
                    <a:close/>
                  </a:path>
                </a:pathLst>
              </a:custGeom>
              <a:solidFill>
                <a:srgbClr val="E96F14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35" name="Freeform 31"/>
              <p:cNvSpPr>
                <a:spLocks noEditPoints="1"/>
              </p:cNvSpPr>
              <p:nvPr/>
            </p:nvSpPr>
            <p:spPr bwMode="auto">
              <a:xfrm>
                <a:off x="6797675" y="4462463"/>
                <a:ext cx="339725" cy="258763"/>
              </a:xfrm>
              <a:custGeom>
                <a:avLst/>
                <a:gdLst>
                  <a:gd name="T0" fmla="*/ 314 w 315"/>
                  <a:gd name="T1" fmla="*/ 92 h 240"/>
                  <a:gd name="T2" fmla="*/ 314 w 315"/>
                  <a:gd name="T3" fmla="*/ 92 h 240"/>
                  <a:gd name="T4" fmla="*/ 269 w 315"/>
                  <a:gd name="T5" fmla="*/ 30 h 240"/>
                  <a:gd name="T6" fmla="*/ 158 w 315"/>
                  <a:gd name="T7" fmla="*/ 1 h 240"/>
                  <a:gd name="T8" fmla="*/ 46 w 315"/>
                  <a:gd name="T9" fmla="*/ 25 h 240"/>
                  <a:gd name="T10" fmla="*/ 1 w 315"/>
                  <a:gd name="T11" fmla="*/ 84 h 240"/>
                  <a:gd name="T12" fmla="*/ 0 w 315"/>
                  <a:gd name="T13" fmla="*/ 80 h 240"/>
                  <a:gd name="T14" fmla="*/ 0 w 315"/>
                  <a:gd name="T15" fmla="*/ 88 h 240"/>
                  <a:gd name="T16" fmla="*/ 0 w 315"/>
                  <a:gd name="T17" fmla="*/ 88 h 240"/>
                  <a:gd name="T18" fmla="*/ 0 w 315"/>
                  <a:gd name="T19" fmla="*/ 135 h 240"/>
                  <a:gd name="T20" fmla="*/ 46 w 315"/>
                  <a:gd name="T21" fmla="*/ 201 h 240"/>
                  <a:gd name="T22" fmla="*/ 269 w 315"/>
                  <a:gd name="T23" fmla="*/ 206 h 240"/>
                  <a:gd name="T24" fmla="*/ 315 w 315"/>
                  <a:gd name="T25" fmla="*/ 143 h 240"/>
                  <a:gd name="T26" fmla="*/ 315 w 315"/>
                  <a:gd name="T27" fmla="*/ 88 h 240"/>
                  <a:gd name="T28" fmla="*/ 314 w 315"/>
                  <a:gd name="T29" fmla="*/ 92 h 240"/>
                  <a:gd name="T30" fmla="*/ 57 w 315"/>
                  <a:gd name="T31" fmla="*/ 44 h 240"/>
                  <a:gd name="T32" fmla="*/ 57 w 315"/>
                  <a:gd name="T33" fmla="*/ 44 h 240"/>
                  <a:gd name="T34" fmla="*/ 158 w 315"/>
                  <a:gd name="T35" fmla="*/ 23 h 240"/>
                  <a:gd name="T36" fmla="*/ 258 w 315"/>
                  <a:gd name="T37" fmla="*/ 49 h 240"/>
                  <a:gd name="T38" fmla="*/ 293 w 315"/>
                  <a:gd name="T39" fmla="*/ 95 h 240"/>
                  <a:gd name="T40" fmla="*/ 258 w 315"/>
                  <a:gd name="T41" fmla="*/ 140 h 240"/>
                  <a:gd name="T42" fmla="*/ 158 w 315"/>
                  <a:gd name="T43" fmla="*/ 161 h 240"/>
                  <a:gd name="T44" fmla="*/ 57 w 315"/>
                  <a:gd name="T45" fmla="*/ 135 h 240"/>
                  <a:gd name="T46" fmla="*/ 22 w 315"/>
                  <a:gd name="T47" fmla="*/ 89 h 240"/>
                  <a:gd name="T48" fmla="*/ 57 w 315"/>
                  <a:gd name="T49" fmla="*/ 44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15" h="240">
                    <a:moveTo>
                      <a:pt x="314" y="92"/>
                    </a:moveTo>
                    <a:lnTo>
                      <a:pt x="314" y="92"/>
                    </a:lnTo>
                    <a:cubicBezTo>
                      <a:pt x="313" y="70"/>
                      <a:pt x="298" y="48"/>
                      <a:pt x="269" y="30"/>
                    </a:cubicBezTo>
                    <a:cubicBezTo>
                      <a:pt x="238" y="12"/>
                      <a:pt x="198" y="2"/>
                      <a:pt x="158" y="1"/>
                    </a:cubicBezTo>
                    <a:cubicBezTo>
                      <a:pt x="117" y="0"/>
                      <a:pt x="77" y="8"/>
                      <a:pt x="46" y="25"/>
                    </a:cubicBezTo>
                    <a:cubicBezTo>
                      <a:pt x="18" y="41"/>
                      <a:pt x="2" y="62"/>
                      <a:pt x="1" y="84"/>
                    </a:cubicBezTo>
                    <a:cubicBezTo>
                      <a:pt x="1" y="83"/>
                      <a:pt x="0" y="81"/>
                      <a:pt x="0" y="80"/>
                    </a:cubicBezTo>
                    <a:lnTo>
                      <a:pt x="0" y="88"/>
                    </a:lnTo>
                    <a:lnTo>
                      <a:pt x="0" y="88"/>
                    </a:lnTo>
                    <a:lnTo>
                      <a:pt x="0" y="135"/>
                    </a:lnTo>
                    <a:cubicBezTo>
                      <a:pt x="0" y="158"/>
                      <a:pt x="16" y="182"/>
                      <a:pt x="46" y="201"/>
                    </a:cubicBezTo>
                    <a:cubicBezTo>
                      <a:pt x="108" y="237"/>
                      <a:pt x="207" y="240"/>
                      <a:pt x="269" y="206"/>
                    </a:cubicBezTo>
                    <a:cubicBezTo>
                      <a:pt x="299" y="189"/>
                      <a:pt x="315" y="166"/>
                      <a:pt x="315" y="143"/>
                    </a:cubicBezTo>
                    <a:lnTo>
                      <a:pt x="315" y="88"/>
                    </a:lnTo>
                    <a:cubicBezTo>
                      <a:pt x="315" y="89"/>
                      <a:pt x="314" y="90"/>
                      <a:pt x="314" y="92"/>
                    </a:cubicBezTo>
                    <a:close/>
                    <a:moveTo>
                      <a:pt x="57" y="44"/>
                    </a:moveTo>
                    <a:lnTo>
                      <a:pt x="57" y="44"/>
                    </a:lnTo>
                    <a:cubicBezTo>
                      <a:pt x="84" y="29"/>
                      <a:pt x="119" y="22"/>
                      <a:pt x="158" y="23"/>
                    </a:cubicBezTo>
                    <a:cubicBezTo>
                      <a:pt x="196" y="24"/>
                      <a:pt x="231" y="33"/>
                      <a:pt x="258" y="49"/>
                    </a:cubicBezTo>
                    <a:cubicBezTo>
                      <a:pt x="280" y="62"/>
                      <a:pt x="293" y="79"/>
                      <a:pt x="293" y="95"/>
                    </a:cubicBezTo>
                    <a:cubicBezTo>
                      <a:pt x="293" y="111"/>
                      <a:pt x="280" y="127"/>
                      <a:pt x="258" y="140"/>
                    </a:cubicBezTo>
                    <a:cubicBezTo>
                      <a:pt x="231" y="154"/>
                      <a:pt x="196" y="162"/>
                      <a:pt x="158" y="161"/>
                    </a:cubicBezTo>
                    <a:cubicBezTo>
                      <a:pt x="119" y="160"/>
                      <a:pt x="84" y="151"/>
                      <a:pt x="57" y="135"/>
                    </a:cubicBezTo>
                    <a:cubicBezTo>
                      <a:pt x="35" y="122"/>
                      <a:pt x="22" y="105"/>
                      <a:pt x="22" y="89"/>
                    </a:cubicBezTo>
                    <a:cubicBezTo>
                      <a:pt x="22" y="73"/>
                      <a:pt x="35" y="56"/>
                      <a:pt x="57" y="44"/>
                    </a:cubicBezTo>
                    <a:close/>
                  </a:path>
                </a:pathLst>
              </a:custGeom>
              <a:solidFill>
                <a:srgbClr val="E96F14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36" name="Freeform 32"/>
              <p:cNvSpPr>
                <a:spLocks/>
              </p:cNvSpPr>
              <p:nvPr/>
            </p:nvSpPr>
            <p:spPr bwMode="auto">
              <a:xfrm>
                <a:off x="6904038" y="4643438"/>
                <a:ext cx="233362" cy="160338"/>
              </a:xfrm>
              <a:custGeom>
                <a:avLst/>
                <a:gdLst>
                  <a:gd name="T0" fmla="*/ 170 w 216"/>
                  <a:gd name="T1" fmla="*/ 63 h 148"/>
                  <a:gd name="T2" fmla="*/ 170 w 216"/>
                  <a:gd name="T3" fmla="*/ 63 h 148"/>
                  <a:gd name="T4" fmla="*/ 0 w 216"/>
                  <a:gd name="T5" fmla="*/ 79 h 148"/>
                  <a:gd name="T6" fmla="*/ 0 w 216"/>
                  <a:gd name="T7" fmla="*/ 134 h 148"/>
                  <a:gd name="T8" fmla="*/ 170 w 216"/>
                  <a:gd name="T9" fmla="*/ 118 h 148"/>
                  <a:gd name="T10" fmla="*/ 216 w 216"/>
                  <a:gd name="T11" fmla="*/ 55 h 148"/>
                  <a:gd name="T12" fmla="*/ 216 w 216"/>
                  <a:gd name="T13" fmla="*/ 0 h 148"/>
                  <a:gd name="T14" fmla="*/ 170 w 216"/>
                  <a:gd name="T15" fmla="*/ 63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6" h="148">
                    <a:moveTo>
                      <a:pt x="170" y="63"/>
                    </a:moveTo>
                    <a:lnTo>
                      <a:pt x="170" y="63"/>
                    </a:lnTo>
                    <a:cubicBezTo>
                      <a:pt x="124" y="88"/>
                      <a:pt x="57" y="93"/>
                      <a:pt x="0" y="79"/>
                    </a:cubicBezTo>
                    <a:lnTo>
                      <a:pt x="0" y="134"/>
                    </a:lnTo>
                    <a:cubicBezTo>
                      <a:pt x="57" y="148"/>
                      <a:pt x="124" y="143"/>
                      <a:pt x="170" y="118"/>
                    </a:cubicBezTo>
                    <a:cubicBezTo>
                      <a:pt x="200" y="101"/>
                      <a:pt x="216" y="78"/>
                      <a:pt x="216" y="55"/>
                    </a:cubicBezTo>
                    <a:lnTo>
                      <a:pt x="216" y="0"/>
                    </a:lnTo>
                    <a:cubicBezTo>
                      <a:pt x="216" y="23"/>
                      <a:pt x="200" y="46"/>
                      <a:pt x="170" y="63"/>
                    </a:cubicBezTo>
                    <a:close/>
                  </a:path>
                </a:pathLst>
              </a:custGeom>
              <a:solidFill>
                <a:srgbClr val="E96F14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37" name="Freeform 33"/>
              <p:cNvSpPr>
                <a:spLocks/>
              </p:cNvSpPr>
              <p:nvPr/>
            </p:nvSpPr>
            <p:spPr bwMode="auto">
              <a:xfrm>
                <a:off x="6904038" y="4729163"/>
                <a:ext cx="233362" cy="160338"/>
              </a:xfrm>
              <a:custGeom>
                <a:avLst/>
                <a:gdLst>
                  <a:gd name="T0" fmla="*/ 170 w 216"/>
                  <a:gd name="T1" fmla="*/ 63 h 148"/>
                  <a:gd name="T2" fmla="*/ 170 w 216"/>
                  <a:gd name="T3" fmla="*/ 63 h 148"/>
                  <a:gd name="T4" fmla="*/ 0 w 216"/>
                  <a:gd name="T5" fmla="*/ 79 h 148"/>
                  <a:gd name="T6" fmla="*/ 0 w 216"/>
                  <a:gd name="T7" fmla="*/ 134 h 148"/>
                  <a:gd name="T8" fmla="*/ 170 w 216"/>
                  <a:gd name="T9" fmla="*/ 118 h 148"/>
                  <a:gd name="T10" fmla="*/ 216 w 216"/>
                  <a:gd name="T11" fmla="*/ 55 h 148"/>
                  <a:gd name="T12" fmla="*/ 216 w 216"/>
                  <a:gd name="T13" fmla="*/ 0 h 148"/>
                  <a:gd name="T14" fmla="*/ 170 w 216"/>
                  <a:gd name="T15" fmla="*/ 63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6" h="148">
                    <a:moveTo>
                      <a:pt x="170" y="63"/>
                    </a:moveTo>
                    <a:lnTo>
                      <a:pt x="170" y="63"/>
                    </a:lnTo>
                    <a:cubicBezTo>
                      <a:pt x="124" y="88"/>
                      <a:pt x="57" y="93"/>
                      <a:pt x="0" y="79"/>
                    </a:cubicBezTo>
                    <a:lnTo>
                      <a:pt x="0" y="134"/>
                    </a:lnTo>
                    <a:cubicBezTo>
                      <a:pt x="57" y="148"/>
                      <a:pt x="124" y="143"/>
                      <a:pt x="170" y="118"/>
                    </a:cubicBezTo>
                    <a:cubicBezTo>
                      <a:pt x="200" y="101"/>
                      <a:pt x="216" y="78"/>
                      <a:pt x="216" y="55"/>
                    </a:cubicBezTo>
                    <a:lnTo>
                      <a:pt x="216" y="0"/>
                    </a:lnTo>
                    <a:cubicBezTo>
                      <a:pt x="216" y="23"/>
                      <a:pt x="200" y="46"/>
                      <a:pt x="170" y="63"/>
                    </a:cubicBezTo>
                    <a:close/>
                  </a:path>
                </a:pathLst>
              </a:custGeom>
              <a:solidFill>
                <a:srgbClr val="E96F14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38" name="Freeform 34"/>
              <p:cNvSpPr>
                <a:spLocks/>
              </p:cNvSpPr>
              <p:nvPr/>
            </p:nvSpPr>
            <p:spPr bwMode="auto">
              <a:xfrm>
                <a:off x="6904038" y="4811713"/>
                <a:ext cx="233362" cy="160338"/>
              </a:xfrm>
              <a:custGeom>
                <a:avLst/>
                <a:gdLst>
                  <a:gd name="T0" fmla="*/ 170 w 216"/>
                  <a:gd name="T1" fmla="*/ 63 h 149"/>
                  <a:gd name="T2" fmla="*/ 170 w 216"/>
                  <a:gd name="T3" fmla="*/ 63 h 149"/>
                  <a:gd name="T4" fmla="*/ 0 w 216"/>
                  <a:gd name="T5" fmla="*/ 79 h 149"/>
                  <a:gd name="T6" fmla="*/ 0 w 216"/>
                  <a:gd name="T7" fmla="*/ 135 h 149"/>
                  <a:gd name="T8" fmla="*/ 170 w 216"/>
                  <a:gd name="T9" fmla="*/ 119 h 149"/>
                  <a:gd name="T10" fmla="*/ 216 w 216"/>
                  <a:gd name="T11" fmla="*/ 55 h 149"/>
                  <a:gd name="T12" fmla="*/ 216 w 216"/>
                  <a:gd name="T13" fmla="*/ 0 h 149"/>
                  <a:gd name="T14" fmla="*/ 170 w 216"/>
                  <a:gd name="T15" fmla="*/ 63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6" h="149">
                    <a:moveTo>
                      <a:pt x="170" y="63"/>
                    </a:moveTo>
                    <a:lnTo>
                      <a:pt x="170" y="63"/>
                    </a:lnTo>
                    <a:cubicBezTo>
                      <a:pt x="124" y="89"/>
                      <a:pt x="57" y="94"/>
                      <a:pt x="0" y="79"/>
                    </a:cubicBezTo>
                    <a:lnTo>
                      <a:pt x="0" y="135"/>
                    </a:lnTo>
                    <a:cubicBezTo>
                      <a:pt x="57" y="149"/>
                      <a:pt x="124" y="144"/>
                      <a:pt x="170" y="119"/>
                    </a:cubicBezTo>
                    <a:cubicBezTo>
                      <a:pt x="200" y="102"/>
                      <a:pt x="216" y="79"/>
                      <a:pt x="216" y="55"/>
                    </a:cubicBezTo>
                    <a:lnTo>
                      <a:pt x="216" y="0"/>
                    </a:lnTo>
                    <a:cubicBezTo>
                      <a:pt x="216" y="24"/>
                      <a:pt x="200" y="46"/>
                      <a:pt x="170" y="63"/>
                    </a:cubicBezTo>
                    <a:close/>
                  </a:path>
                </a:pathLst>
              </a:custGeom>
              <a:solidFill>
                <a:srgbClr val="E96F14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39" name="Freeform 35"/>
              <p:cNvSpPr>
                <a:spLocks/>
              </p:cNvSpPr>
              <p:nvPr/>
            </p:nvSpPr>
            <p:spPr bwMode="auto">
              <a:xfrm>
                <a:off x="6534150" y="4910138"/>
                <a:ext cx="341312" cy="173038"/>
              </a:xfrm>
              <a:custGeom>
                <a:avLst/>
                <a:gdLst>
                  <a:gd name="T0" fmla="*/ 269 w 315"/>
                  <a:gd name="T1" fmla="*/ 70 h 160"/>
                  <a:gd name="T2" fmla="*/ 269 w 315"/>
                  <a:gd name="T3" fmla="*/ 70 h 160"/>
                  <a:gd name="T4" fmla="*/ 46 w 315"/>
                  <a:gd name="T5" fmla="*/ 65 h 160"/>
                  <a:gd name="T6" fmla="*/ 0 w 315"/>
                  <a:gd name="T7" fmla="*/ 0 h 160"/>
                  <a:gd name="T8" fmla="*/ 0 w 315"/>
                  <a:gd name="T9" fmla="*/ 55 h 160"/>
                  <a:gd name="T10" fmla="*/ 46 w 315"/>
                  <a:gd name="T11" fmla="*/ 120 h 160"/>
                  <a:gd name="T12" fmla="*/ 269 w 315"/>
                  <a:gd name="T13" fmla="*/ 126 h 160"/>
                  <a:gd name="T14" fmla="*/ 315 w 315"/>
                  <a:gd name="T15" fmla="*/ 63 h 160"/>
                  <a:gd name="T16" fmla="*/ 315 w 315"/>
                  <a:gd name="T17" fmla="*/ 7 h 160"/>
                  <a:gd name="T18" fmla="*/ 269 w 315"/>
                  <a:gd name="T19" fmla="*/ 70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15" h="160">
                    <a:moveTo>
                      <a:pt x="269" y="70"/>
                    </a:moveTo>
                    <a:lnTo>
                      <a:pt x="269" y="70"/>
                    </a:lnTo>
                    <a:cubicBezTo>
                      <a:pt x="207" y="104"/>
                      <a:pt x="108" y="102"/>
                      <a:pt x="46" y="65"/>
                    </a:cubicBezTo>
                    <a:cubicBezTo>
                      <a:pt x="16" y="47"/>
                      <a:pt x="0" y="23"/>
                      <a:pt x="0" y="0"/>
                    </a:cubicBezTo>
                    <a:lnTo>
                      <a:pt x="0" y="55"/>
                    </a:lnTo>
                    <a:cubicBezTo>
                      <a:pt x="0" y="78"/>
                      <a:pt x="16" y="102"/>
                      <a:pt x="46" y="120"/>
                    </a:cubicBezTo>
                    <a:cubicBezTo>
                      <a:pt x="108" y="157"/>
                      <a:pt x="207" y="160"/>
                      <a:pt x="269" y="126"/>
                    </a:cubicBezTo>
                    <a:cubicBezTo>
                      <a:pt x="299" y="109"/>
                      <a:pt x="315" y="86"/>
                      <a:pt x="315" y="63"/>
                    </a:cubicBezTo>
                    <a:lnTo>
                      <a:pt x="315" y="7"/>
                    </a:lnTo>
                    <a:cubicBezTo>
                      <a:pt x="315" y="31"/>
                      <a:pt x="299" y="53"/>
                      <a:pt x="269" y="70"/>
                    </a:cubicBezTo>
                    <a:close/>
                  </a:path>
                </a:pathLst>
              </a:custGeom>
              <a:solidFill>
                <a:srgbClr val="E96F14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40" name="Freeform 36"/>
              <p:cNvSpPr>
                <a:spLocks/>
              </p:cNvSpPr>
              <p:nvPr/>
            </p:nvSpPr>
            <p:spPr bwMode="auto">
              <a:xfrm>
                <a:off x="6904038" y="4895850"/>
                <a:ext cx="233362" cy="160338"/>
              </a:xfrm>
              <a:custGeom>
                <a:avLst/>
                <a:gdLst>
                  <a:gd name="T0" fmla="*/ 170 w 216"/>
                  <a:gd name="T1" fmla="*/ 63 h 149"/>
                  <a:gd name="T2" fmla="*/ 170 w 216"/>
                  <a:gd name="T3" fmla="*/ 63 h 149"/>
                  <a:gd name="T4" fmla="*/ 0 w 216"/>
                  <a:gd name="T5" fmla="*/ 79 h 149"/>
                  <a:gd name="T6" fmla="*/ 0 w 216"/>
                  <a:gd name="T7" fmla="*/ 135 h 149"/>
                  <a:gd name="T8" fmla="*/ 170 w 216"/>
                  <a:gd name="T9" fmla="*/ 119 h 149"/>
                  <a:gd name="T10" fmla="*/ 216 w 216"/>
                  <a:gd name="T11" fmla="*/ 56 h 149"/>
                  <a:gd name="T12" fmla="*/ 216 w 216"/>
                  <a:gd name="T13" fmla="*/ 0 h 149"/>
                  <a:gd name="T14" fmla="*/ 170 w 216"/>
                  <a:gd name="T15" fmla="*/ 63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6" h="149">
                    <a:moveTo>
                      <a:pt x="170" y="63"/>
                    </a:moveTo>
                    <a:lnTo>
                      <a:pt x="170" y="63"/>
                    </a:lnTo>
                    <a:cubicBezTo>
                      <a:pt x="124" y="89"/>
                      <a:pt x="57" y="94"/>
                      <a:pt x="0" y="79"/>
                    </a:cubicBezTo>
                    <a:lnTo>
                      <a:pt x="0" y="135"/>
                    </a:lnTo>
                    <a:cubicBezTo>
                      <a:pt x="57" y="149"/>
                      <a:pt x="124" y="144"/>
                      <a:pt x="170" y="119"/>
                    </a:cubicBezTo>
                    <a:cubicBezTo>
                      <a:pt x="200" y="102"/>
                      <a:pt x="216" y="79"/>
                      <a:pt x="216" y="56"/>
                    </a:cubicBezTo>
                    <a:lnTo>
                      <a:pt x="216" y="0"/>
                    </a:lnTo>
                    <a:cubicBezTo>
                      <a:pt x="216" y="24"/>
                      <a:pt x="200" y="46"/>
                      <a:pt x="170" y="63"/>
                    </a:cubicBezTo>
                    <a:close/>
                  </a:path>
                </a:pathLst>
              </a:custGeom>
              <a:solidFill>
                <a:srgbClr val="E96F14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41" name="Freeform 37"/>
              <p:cNvSpPr>
                <a:spLocks/>
              </p:cNvSpPr>
              <p:nvPr/>
            </p:nvSpPr>
            <p:spPr bwMode="auto">
              <a:xfrm>
                <a:off x="6534150" y="4995863"/>
                <a:ext cx="341312" cy="173038"/>
              </a:xfrm>
              <a:custGeom>
                <a:avLst/>
                <a:gdLst>
                  <a:gd name="T0" fmla="*/ 269 w 315"/>
                  <a:gd name="T1" fmla="*/ 71 h 160"/>
                  <a:gd name="T2" fmla="*/ 269 w 315"/>
                  <a:gd name="T3" fmla="*/ 71 h 160"/>
                  <a:gd name="T4" fmla="*/ 46 w 315"/>
                  <a:gd name="T5" fmla="*/ 65 h 160"/>
                  <a:gd name="T6" fmla="*/ 0 w 315"/>
                  <a:gd name="T7" fmla="*/ 0 h 160"/>
                  <a:gd name="T8" fmla="*/ 0 w 315"/>
                  <a:gd name="T9" fmla="*/ 55 h 160"/>
                  <a:gd name="T10" fmla="*/ 46 w 315"/>
                  <a:gd name="T11" fmla="*/ 120 h 160"/>
                  <a:gd name="T12" fmla="*/ 269 w 315"/>
                  <a:gd name="T13" fmla="*/ 126 h 160"/>
                  <a:gd name="T14" fmla="*/ 315 w 315"/>
                  <a:gd name="T15" fmla="*/ 63 h 160"/>
                  <a:gd name="T16" fmla="*/ 315 w 315"/>
                  <a:gd name="T17" fmla="*/ 8 h 160"/>
                  <a:gd name="T18" fmla="*/ 269 w 315"/>
                  <a:gd name="T19" fmla="*/ 71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15" h="160">
                    <a:moveTo>
                      <a:pt x="269" y="71"/>
                    </a:moveTo>
                    <a:lnTo>
                      <a:pt x="269" y="71"/>
                    </a:lnTo>
                    <a:cubicBezTo>
                      <a:pt x="207" y="105"/>
                      <a:pt x="108" y="102"/>
                      <a:pt x="46" y="65"/>
                    </a:cubicBezTo>
                    <a:cubicBezTo>
                      <a:pt x="16" y="47"/>
                      <a:pt x="0" y="23"/>
                      <a:pt x="0" y="0"/>
                    </a:cubicBezTo>
                    <a:lnTo>
                      <a:pt x="0" y="55"/>
                    </a:lnTo>
                    <a:cubicBezTo>
                      <a:pt x="0" y="78"/>
                      <a:pt x="16" y="102"/>
                      <a:pt x="46" y="120"/>
                    </a:cubicBezTo>
                    <a:cubicBezTo>
                      <a:pt x="108" y="157"/>
                      <a:pt x="207" y="160"/>
                      <a:pt x="269" y="126"/>
                    </a:cubicBezTo>
                    <a:cubicBezTo>
                      <a:pt x="299" y="109"/>
                      <a:pt x="315" y="86"/>
                      <a:pt x="315" y="63"/>
                    </a:cubicBezTo>
                    <a:lnTo>
                      <a:pt x="315" y="8"/>
                    </a:lnTo>
                    <a:cubicBezTo>
                      <a:pt x="315" y="31"/>
                      <a:pt x="299" y="54"/>
                      <a:pt x="269" y="71"/>
                    </a:cubicBezTo>
                    <a:close/>
                  </a:path>
                </a:pathLst>
              </a:custGeom>
              <a:solidFill>
                <a:srgbClr val="E96F14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42" name="Freeform 38"/>
              <p:cNvSpPr>
                <a:spLocks/>
              </p:cNvSpPr>
              <p:nvPr/>
            </p:nvSpPr>
            <p:spPr bwMode="auto">
              <a:xfrm>
                <a:off x="6904038" y="4981575"/>
                <a:ext cx="233362" cy="161925"/>
              </a:xfrm>
              <a:custGeom>
                <a:avLst/>
                <a:gdLst>
                  <a:gd name="T0" fmla="*/ 170 w 216"/>
                  <a:gd name="T1" fmla="*/ 63 h 149"/>
                  <a:gd name="T2" fmla="*/ 170 w 216"/>
                  <a:gd name="T3" fmla="*/ 63 h 149"/>
                  <a:gd name="T4" fmla="*/ 0 w 216"/>
                  <a:gd name="T5" fmla="*/ 79 h 149"/>
                  <a:gd name="T6" fmla="*/ 0 w 216"/>
                  <a:gd name="T7" fmla="*/ 135 h 149"/>
                  <a:gd name="T8" fmla="*/ 170 w 216"/>
                  <a:gd name="T9" fmla="*/ 119 h 149"/>
                  <a:gd name="T10" fmla="*/ 216 w 216"/>
                  <a:gd name="T11" fmla="*/ 56 h 149"/>
                  <a:gd name="T12" fmla="*/ 216 w 216"/>
                  <a:gd name="T13" fmla="*/ 0 h 149"/>
                  <a:gd name="T14" fmla="*/ 170 w 216"/>
                  <a:gd name="T15" fmla="*/ 63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6" h="149">
                    <a:moveTo>
                      <a:pt x="170" y="63"/>
                    </a:moveTo>
                    <a:lnTo>
                      <a:pt x="170" y="63"/>
                    </a:lnTo>
                    <a:cubicBezTo>
                      <a:pt x="124" y="89"/>
                      <a:pt x="57" y="94"/>
                      <a:pt x="0" y="79"/>
                    </a:cubicBezTo>
                    <a:lnTo>
                      <a:pt x="0" y="135"/>
                    </a:lnTo>
                    <a:cubicBezTo>
                      <a:pt x="57" y="149"/>
                      <a:pt x="124" y="144"/>
                      <a:pt x="170" y="119"/>
                    </a:cubicBezTo>
                    <a:cubicBezTo>
                      <a:pt x="200" y="102"/>
                      <a:pt x="216" y="79"/>
                      <a:pt x="216" y="56"/>
                    </a:cubicBezTo>
                    <a:lnTo>
                      <a:pt x="216" y="0"/>
                    </a:lnTo>
                    <a:cubicBezTo>
                      <a:pt x="216" y="24"/>
                      <a:pt x="200" y="47"/>
                      <a:pt x="170" y="63"/>
                    </a:cubicBezTo>
                    <a:close/>
                  </a:path>
                </a:pathLst>
              </a:custGeom>
              <a:solidFill>
                <a:srgbClr val="E96F14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43" name="Freeform 39"/>
              <p:cNvSpPr>
                <a:spLocks/>
              </p:cNvSpPr>
              <p:nvPr/>
            </p:nvSpPr>
            <p:spPr bwMode="auto">
              <a:xfrm>
                <a:off x="7446963" y="4695825"/>
                <a:ext cx="93662" cy="103188"/>
              </a:xfrm>
              <a:custGeom>
                <a:avLst/>
                <a:gdLst>
                  <a:gd name="T0" fmla="*/ 38 w 87"/>
                  <a:gd name="T1" fmla="*/ 70 h 95"/>
                  <a:gd name="T2" fmla="*/ 38 w 87"/>
                  <a:gd name="T3" fmla="*/ 70 h 95"/>
                  <a:gd name="T4" fmla="*/ 5 w 87"/>
                  <a:gd name="T5" fmla="*/ 65 h 95"/>
                  <a:gd name="T6" fmla="*/ 0 w 87"/>
                  <a:gd name="T7" fmla="*/ 78 h 95"/>
                  <a:gd name="T8" fmla="*/ 33 w 87"/>
                  <a:gd name="T9" fmla="*/ 84 h 95"/>
                  <a:gd name="T10" fmla="*/ 33 w 87"/>
                  <a:gd name="T11" fmla="*/ 95 h 95"/>
                  <a:gd name="T12" fmla="*/ 52 w 87"/>
                  <a:gd name="T13" fmla="*/ 95 h 95"/>
                  <a:gd name="T14" fmla="*/ 52 w 87"/>
                  <a:gd name="T15" fmla="*/ 83 h 95"/>
                  <a:gd name="T16" fmla="*/ 87 w 87"/>
                  <a:gd name="T17" fmla="*/ 63 h 95"/>
                  <a:gd name="T18" fmla="*/ 54 w 87"/>
                  <a:gd name="T19" fmla="*/ 40 h 95"/>
                  <a:gd name="T20" fmla="*/ 31 w 87"/>
                  <a:gd name="T21" fmla="*/ 30 h 95"/>
                  <a:gd name="T22" fmla="*/ 48 w 87"/>
                  <a:gd name="T23" fmla="*/ 24 h 95"/>
                  <a:gd name="T24" fmla="*/ 76 w 87"/>
                  <a:gd name="T25" fmla="*/ 28 h 95"/>
                  <a:gd name="T26" fmla="*/ 81 w 87"/>
                  <a:gd name="T27" fmla="*/ 15 h 95"/>
                  <a:gd name="T28" fmla="*/ 53 w 87"/>
                  <a:gd name="T29" fmla="*/ 11 h 95"/>
                  <a:gd name="T30" fmla="*/ 53 w 87"/>
                  <a:gd name="T31" fmla="*/ 1 h 95"/>
                  <a:gd name="T32" fmla="*/ 34 w 87"/>
                  <a:gd name="T33" fmla="*/ 0 h 95"/>
                  <a:gd name="T34" fmla="*/ 34 w 87"/>
                  <a:gd name="T35" fmla="*/ 11 h 95"/>
                  <a:gd name="T36" fmla="*/ 1 w 87"/>
                  <a:gd name="T37" fmla="*/ 31 h 95"/>
                  <a:gd name="T38" fmla="*/ 36 w 87"/>
                  <a:gd name="T39" fmla="*/ 53 h 95"/>
                  <a:gd name="T40" fmla="*/ 57 w 87"/>
                  <a:gd name="T41" fmla="*/ 64 h 95"/>
                  <a:gd name="T42" fmla="*/ 38 w 87"/>
                  <a:gd name="T43" fmla="*/ 7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87" h="95">
                    <a:moveTo>
                      <a:pt x="38" y="70"/>
                    </a:moveTo>
                    <a:lnTo>
                      <a:pt x="38" y="70"/>
                    </a:lnTo>
                    <a:cubicBezTo>
                      <a:pt x="25" y="70"/>
                      <a:pt x="14" y="67"/>
                      <a:pt x="5" y="65"/>
                    </a:cubicBezTo>
                    <a:lnTo>
                      <a:pt x="0" y="78"/>
                    </a:lnTo>
                    <a:cubicBezTo>
                      <a:pt x="7" y="81"/>
                      <a:pt x="20" y="83"/>
                      <a:pt x="33" y="84"/>
                    </a:cubicBezTo>
                    <a:lnTo>
                      <a:pt x="33" y="95"/>
                    </a:lnTo>
                    <a:lnTo>
                      <a:pt x="52" y="95"/>
                    </a:lnTo>
                    <a:lnTo>
                      <a:pt x="52" y="83"/>
                    </a:lnTo>
                    <a:cubicBezTo>
                      <a:pt x="75" y="82"/>
                      <a:pt x="87" y="73"/>
                      <a:pt x="87" y="63"/>
                    </a:cubicBezTo>
                    <a:cubicBezTo>
                      <a:pt x="87" y="52"/>
                      <a:pt x="77" y="46"/>
                      <a:pt x="54" y="40"/>
                    </a:cubicBezTo>
                    <a:cubicBezTo>
                      <a:pt x="38" y="36"/>
                      <a:pt x="31" y="34"/>
                      <a:pt x="31" y="30"/>
                    </a:cubicBezTo>
                    <a:cubicBezTo>
                      <a:pt x="31" y="27"/>
                      <a:pt x="35" y="23"/>
                      <a:pt x="48" y="24"/>
                    </a:cubicBezTo>
                    <a:cubicBezTo>
                      <a:pt x="62" y="24"/>
                      <a:pt x="71" y="27"/>
                      <a:pt x="76" y="28"/>
                    </a:cubicBezTo>
                    <a:lnTo>
                      <a:pt x="81" y="15"/>
                    </a:lnTo>
                    <a:cubicBezTo>
                      <a:pt x="75" y="13"/>
                      <a:pt x="66" y="12"/>
                      <a:pt x="53" y="11"/>
                    </a:cubicBezTo>
                    <a:lnTo>
                      <a:pt x="53" y="1"/>
                    </a:lnTo>
                    <a:lnTo>
                      <a:pt x="34" y="0"/>
                    </a:lnTo>
                    <a:lnTo>
                      <a:pt x="34" y="11"/>
                    </a:lnTo>
                    <a:cubicBezTo>
                      <a:pt x="13" y="13"/>
                      <a:pt x="1" y="21"/>
                      <a:pt x="1" y="31"/>
                    </a:cubicBezTo>
                    <a:cubicBezTo>
                      <a:pt x="1" y="42"/>
                      <a:pt x="15" y="48"/>
                      <a:pt x="36" y="53"/>
                    </a:cubicBezTo>
                    <a:cubicBezTo>
                      <a:pt x="50" y="56"/>
                      <a:pt x="57" y="59"/>
                      <a:pt x="57" y="64"/>
                    </a:cubicBezTo>
                    <a:cubicBezTo>
                      <a:pt x="57" y="68"/>
                      <a:pt x="49" y="71"/>
                      <a:pt x="38" y="70"/>
                    </a:cubicBezTo>
                    <a:close/>
                  </a:path>
                </a:pathLst>
              </a:custGeom>
              <a:solidFill>
                <a:srgbClr val="E96F14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44" name="Freeform 40"/>
              <p:cNvSpPr>
                <a:spLocks/>
              </p:cNvSpPr>
              <p:nvPr/>
            </p:nvSpPr>
            <p:spPr bwMode="auto">
              <a:xfrm>
                <a:off x="7707313" y="4508500"/>
                <a:ext cx="95250" cy="103188"/>
              </a:xfrm>
              <a:custGeom>
                <a:avLst/>
                <a:gdLst>
                  <a:gd name="T0" fmla="*/ 39 w 88"/>
                  <a:gd name="T1" fmla="*/ 70 h 95"/>
                  <a:gd name="T2" fmla="*/ 39 w 88"/>
                  <a:gd name="T3" fmla="*/ 70 h 95"/>
                  <a:gd name="T4" fmla="*/ 6 w 88"/>
                  <a:gd name="T5" fmla="*/ 65 h 95"/>
                  <a:gd name="T6" fmla="*/ 0 w 88"/>
                  <a:gd name="T7" fmla="*/ 78 h 95"/>
                  <a:gd name="T8" fmla="*/ 34 w 88"/>
                  <a:gd name="T9" fmla="*/ 84 h 95"/>
                  <a:gd name="T10" fmla="*/ 34 w 88"/>
                  <a:gd name="T11" fmla="*/ 95 h 95"/>
                  <a:gd name="T12" fmla="*/ 53 w 88"/>
                  <a:gd name="T13" fmla="*/ 95 h 95"/>
                  <a:gd name="T14" fmla="*/ 53 w 88"/>
                  <a:gd name="T15" fmla="*/ 83 h 95"/>
                  <a:gd name="T16" fmla="*/ 88 w 88"/>
                  <a:gd name="T17" fmla="*/ 63 h 95"/>
                  <a:gd name="T18" fmla="*/ 55 w 88"/>
                  <a:gd name="T19" fmla="*/ 40 h 95"/>
                  <a:gd name="T20" fmla="*/ 32 w 88"/>
                  <a:gd name="T21" fmla="*/ 30 h 95"/>
                  <a:gd name="T22" fmla="*/ 48 w 88"/>
                  <a:gd name="T23" fmla="*/ 24 h 95"/>
                  <a:gd name="T24" fmla="*/ 77 w 88"/>
                  <a:gd name="T25" fmla="*/ 28 h 95"/>
                  <a:gd name="T26" fmla="*/ 82 w 88"/>
                  <a:gd name="T27" fmla="*/ 15 h 95"/>
                  <a:gd name="T28" fmla="*/ 54 w 88"/>
                  <a:gd name="T29" fmla="*/ 11 h 95"/>
                  <a:gd name="T30" fmla="*/ 54 w 88"/>
                  <a:gd name="T31" fmla="*/ 1 h 95"/>
                  <a:gd name="T32" fmla="*/ 35 w 88"/>
                  <a:gd name="T33" fmla="*/ 0 h 95"/>
                  <a:gd name="T34" fmla="*/ 35 w 88"/>
                  <a:gd name="T35" fmla="*/ 11 h 95"/>
                  <a:gd name="T36" fmla="*/ 2 w 88"/>
                  <a:gd name="T37" fmla="*/ 31 h 95"/>
                  <a:gd name="T38" fmla="*/ 37 w 88"/>
                  <a:gd name="T39" fmla="*/ 53 h 95"/>
                  <a:gd name="T40" fmla="*/ 58 w 88"/>
                  <a:gd name="T41" fmla="*/ 64 h 95"/>
                  <a:gd name="T42" fmla="*/ 39 w 88"/>
                  <a:gd name="T43" fmla="*/ 7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88" h="95">
                    <a:moveTo>
                      <a:pt x="39" y="70"/>
                    </a:moveTo>
                    <a:lnTo>
                      <a:pt x="39" y="70"/>
                    </a:lnTo>
                    <a:cubicBezTo>
                      <a:pt x="26" y="70"/>
                      <a:pt x="15" y="67"/>
                      <a:pt x="6" y="65"/>
                    </a:cubicBezTo>
                    <a:lnTo>
                      <a:pt x="0" y="78"/>
                    </a:lnTo>
                    <a:cubicBezTo>
                      <a:pt x="8" y="81"/>
                      <a:pt x="21" y="83"/>
                      <a:pt x="34" y="84"/>
                    </a:cubicBezTo>
                    <a:lnTo>
                      <a:pt x="34" y="95"/>
                    </a:lnTo>
                    <a:lnTo>
                      <a:pt x="53" y="95"/>
                    </a:lnTo>
                    <a:lnTo>
                      <a:pt x="53" y="83"/>
                    </a:lnTo>
                    <a:cubicBezTo>
                      <a:pt x="75" y="82"/>
                      <a:pt x="88" y="73"/>
                      <a:pt x="88" y="63"/>
                    </a:cubicBezTo>
                    <a:cubicBezTo>
                      <a:pt x="88" y="52"/>
                      <a:pt x="78" y="46"/>
                      <a:pt x="55" y="40"/>
                    </a:cubicBezTo>
                    <a:cubicBezTo>
                      <a:pt x="38" y="36"/>
                      <a:pt x="32" y="34"/>
                      <a:pt x="32" y="30"/>
                    </a:cubicBezTo>
                    <a:cubicBezTo>
                      <a:pt x="32" y="26"/>
                      <a:pt x="36" y="23"/>
                      <a:pt x="48" y="24"/>
                    </a:cubicBezTo>
                    <a:cubicBezTo>
                      <a:pt x="62" y="24"/>
                      <a:pt x="71" y="27"/>
                      <a:pt x="77" y="28"/>
                    </a:cubicBezTo>
                    <a:lnTo>
                      <a:pt x="82" y="15"/>
                    </a:lnTo>
                    <a:cubicBezTo>
                      <a:pt x="76" y="13"/>
                      <a:pt x="67" y="11"/>
                      <a:pt x="54" y="11"/>
                    </a:cubicBezTo>
                    <a:lnTo>
                      <a:pt x="54" y="1"/>
                    </a:lnTo>
                    <a:lnTo>
                      <a:pt x="35" y="0"/>
                    </a:lnTo>
                    <a:lnTo>
                      <a:pt x="35" y="11"/>
                    </a:lnTo>
                    <a:cubicBezTo>
                      <a:pt x="14" y="13"/>
                      <a:pt x="2" y="21"/>
                      <a:pt x="2" y="31"/>
                    </a:cubicBezTo>
                    <a:cubicBezTo>
                      <a:pt x="2" y="42"/>
                      <a:pt x="16" y="48"/>
                      <a:pt x="37" y="53"/>
                    </a:cubicBezTo>
                    <a:cubicBezTo>
                      <a:pt x="51" y="56"/>
                      <a:pt x="58" y="59"/>
                      <a:pt x="58" y="64"/>
                    </a:cubicBezTo>
                    <a:cubicBezTo>
                      <a:pt x="58" y="68"/>
                      <a:pt x="50" y="71"/>
                      <a:pt x="39" y="70"/>
                    </a:cubicBezTo>
                    <a:close/>
                  </a:path>
                </a:pathLst>
              </a:custGeom>
              <a:solidFill>
                <a:srgbClr val="E96F14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45" name="Freeform 41"/>
              <p:cNvSpPr>
                <a:spLocks noEditPoints="1"/>
              </p:cNvSpPr>
              <p:nvPr/>
            </p:nvSpPr>
            <p:spPr bwMode="auto">
              <a:xfrm>
                <a:off x="7319963" y="4651375"/>
                <a:ext cx="339725" cy="258763"/>
              </a:xfrm>
              <a:custGeom>
                <a:avLst/>
                <a:gdLst>
                  <a:gd name="T0" fmla="*/ 313 w 314"/>
                  <a:gd name="T1" fmla="*/ 92 h 240"/>
                  <a:gd name="T2" fmla="*/ 313 w 314"/>
                  <a:gd name="T3" fmla="*/ 92 h 240"/>
                  <a:gd name="T4" fmla="*/ 268 w 314"/>
                  <a:gd name="T5" fmla="*/ 30 h 240"/>
                  <a:gd name="T6" fmla="*/ 157 w 314"/>
                  <a:gd name="T7" fmla="*/ 1 h 240"/>
                  <a:gd name="T8" fmla="*/ 46 w 314"/>
                  <a:gd name="T9" fmla="*/ 25 h 240"/>
                  <a:gd name="T10" fmla="*/ 0 w 314"/>
                  <a:gd name="T11" fmla="*/ 84 h 240"/>
                  <a:gd name="T12" fmla="*/ 0 w 314"/>
                  <a:gd name="T13" fmla="*/ 80 h 240"/>
                  <a:gd name="T14" fmla="*/ 0 w 314"/>
                  <a:gd name="T15" fmla="*/ 88 h 240"/>
                  <a:gd name="T16" fmla="*/ 0 w 314"/>
                  <a:gd name="T17" fmla="*/ 88 h 240"/>
                  <a:gd name="T18" fmla="*/ 0 w 314"/>
                  <a:gd name="T19" fmla="*/ 135 h 240"/>
                  <a:gd name="T20" fmla="*/ 46 w 314"/>
                  <a:gd name="T21" fmla="*/ 200 h 240"/>
                  <a:gd name="T22" fmla="*/ 268 w 314"/>
                  <a:gd name="T23" fmla="*/ 206 h 240"/>
                  <a:gd name="T24" fmla="*/ 314 w 314"/>
                  <a:gd name="T25" fmla="*/ 143 h 240"/>
                  <a:gd name="T26" fmla="*/ 314 w 314"/>
                  <a:gd name="T27" fmla="*/ 88 h 240"/>
                  <a:gd name="T28" fmla="*/ 313 w 314"/>
                  <a:gd name="T29" fmla="*/ 92 h 240"/>
                  <a:gd name="T30" fmla="*/ 56 w 314"/>
                  <a:gd name="T31" fmla="*/ 44 h 240"/>
                  <a:gd name="T32" fmla="*/ 56 w 314"/>
                  <a:gd name="T33" fmla="*/ 44 h 240"/>
                  <a:gd name="T34" fmla="*/ 157 w 314"/>
                  <a:gd name="T35" fmla="*/ 23 h 240"/>
                  <a:gd name="T36" fmla="*/ 257 w 314"/>
                  <a:gd name="T37" fmla="*/ 49 h 240"/>
                  <a:gd name="T38" fmla="*/ 292 w 314"/>
                  <a:gd name="T39" fmla="*/ 95 h 240"/>
                  <a:gd name="T40" fmla="*/ 257 w 314"/>
                  <a:gd name="T41" fmla="*/ 140 h 240"/>
                  <a:gd name="T42" fmla="*/ 157 w 314"/>
                  <a:gd name="T43" fmla="*/ 161 h 240"/>
                  <a:gd name="T44" fmla="*/ 56 w 314"/>
                  <a:gd name="T45" fmla="*/ 135 h 240"/>
                  <a:gd name="T46" fmla="*/ 21 w 314"/>
                  <a:gd name="T47" fmla="*/ 89 h 240"/>
                  <a:gd name="T48" fmla="*/ 56 w 314"/>
                  <a:gd name="T49" fmla="*/ 44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14" h="240">
                    <a:moveTo>
                      <a:pt x="313" y="92"/>
                    </a:moveTo>
                    <a:lnTo>
                      <a:pt x="313" y="92"/>
                    </a:lnTo>
                    <a:cubicBezTo>
                      <a:pt x="312" y="70"/>
                      <a:pt x="297" y="48"/>
                      <a:pt x="268" y="30"/>
                    </a:cubicBezTo>
                    <a:cubicBezTo>
                      <a:pt x="237" y="12"/>
                      <a:pt x="197" y="2"/>
                      <a:pt x="157" y="1"/>
                    </a:cubicBezTo>
                    <a:cubicBezTo>
                      <a:pt x="117" y="0"/>
                      <a:pt x="76" y="8"/>
                      <a:pt x="46" y="25"/>
                    </a:cubicBezTo>
                    <a:cubicBezTo>
                      <a:pt x="17" y="41"/>
                      <a:pt x="2" y="62"/>
                      <a:pt x="0" y="84"/>
                    </a:cubicBezTo>
                    <a:cubicBezTo>
                      <a:pt x="0" y="83"/>
                      <a:pt x="0" y="81"/>
                      <a:pt x="0" y="80"/>
                    </a:cubicBezTo>
                    <a:lnTo>
                      <a:pt x="0" y="88"/>
                    </a:lnTo>
                    <a:lnTo>
                      <a:pt x="0" y="88"/>
                    </a:lnTo>
                    <a:lnTo>
                      <a:pt x="0" y="135"/>
                    </a:lnTo>
                    <a:cubicBezTo>
                      <a:pt x="0" y="158"/>
                      <a:pt x="15" y="182"/>
                      <a:pt x="46" y="200"/>
                    </a:cubicBezTo>
                    <a:cubicBezTo>
                      <a:pt x="107" y="237"/>
                      <a:pt x="206" y="240"/>
                      <a:pt x="268" y="206"/>
                    </a:cubicBezTo>
                    <a:cubicBezTo>
                      <a:pt x="298" y="189"/>
                      <a:pt x="314" y="166"/>
                      <a:pt x="314" y="143"/>
                    </a:cubicBezTo>
                    <a:lnTo>
                      <a:pt x="314" y="88"/>
                    </a:lnTo>
                    <a:cubicBezTo>
                      <a:pt x="314" y="89"/>
                      <a:pt x="314" y="90"/>
                      <a:pt x="313" y="92"/>
                    </a:cubicBezTo>
                    <a:close/>
                    <a:moveTo>
                      <a:pt x="56" y="44"/>
                    </a:moveTo>
                    <a:lnTo>
                      <a:pt x="56" y="44"/>
                    </a:lnTo>
                    <a:cubicBezTo>
                      <a:pt x="83" y="29"/>
                      <a:pt x="118" y="22"/>
                      <a:pt x="157" y="23"/>
                    </a:cubicBezTo>
                    <a:cubicBezTo>
                      <a:pt x="195" y="24"/>
                      <a:pt x="231" y="33"/>
                      <a:pt x="257" y="49"/>
                    </a:cubicBezTo>
                    <a:cubicBezTo>
                      <a:pt x="279" y="62"/>
                      <a:pt x="292" y="79"/>
                      <a:pt x="292" y="95"/>
                    </a:cubicBezTo>
                    <a:cubicBezTo>
                      <a:pt x="292" y="111"/>
                      <a:pt x="279" y="127"/>
                      <a:pt x="257" y="140"/>
                    </a:cubicBezTo>
                    <a:cubicBezTo>
                      <a:pt x="231" y="154"/>
                      <a:pt x="195" y="162"/>
                      <a:pt x="157" y="161"/>
                    </a:cubicBezTo>
                    <a:cubicBezTo>
                      <a:pt x="118" y="160"/>
                      <a:pt x="83" y="151"/>
                      <a:pt x="56" y="135"/>
                    </a:cubicBezTo>
                    <a:cubicBezTo>
                      <a:pt x="34" y="122"/>
                      <a:pt x="21" y="105"/>
                      <a:pt x="21" y="89"/>
                    </a:cubicBezTo>
                    <a:cubicBezTo>
                      <a:pt x="21" y="73"/>
                      <a:pt x="34" y="56"/>
                      <a:pt x="56" y="44"/>
                    </a:cubicBezTo>
                    <a:close/>
                  </a:path>
                </a:pathLst>
              </a:custGeom>
              <a:solidFill>
                <a:srgbClr val="E96F14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46" name="Freeform 42"/>
              <p:cNvSpPr>
                <a:spLocks/>
              </p:cNvSpPr>
              <p:nvPr/>
            </p:nvSpPr>
            <p:spPr bwMode="auto">
              <a:xfrm>
                <a:off x="7319963" y="4824413"/>
                <a:ext cx="339725" cy="173038"/>
              </a:xfrm>
              <a:custGeom>
                <a:avLst/>
                <a:gdLst>
                  <a:gd name="T0" fmla="*/ 269 w 315"/>
                  <a:gd name="T1" fmla="*/ 70 h 160"/>
                  <a:gd name="T2" fmla="*/ 269 w 315"/>
                  <a:gd name="T3" fmla="*/ 70 h 160"/>
                  <a:gd name="T4" fmla="*/ 47 w 315"/>
                  <a:gd name="T5" fmla="*/ 65 h 160"/>
                  <a:gd name="T6" fmla="*/ 0 w 315"/>
                  <a:gd name="T7" fmla="*/ 0 h 160"/>
                  <a:gd name="T8" fmla="*/ 0 w 315"/>
                  <a:gd name="T9" fmla="*/ 55 h 160"/>
                  <a:gd name="T10" fmla="*/ 47 w 315"/>
                  <a:gd name="T11" fmla="*/ 120 h 160"/>
                  <a:gd name="T12" fmla="*/ 269 w 315"/>
                  <a:gd name="T13" fmla="*/ 126 h 160"/>
                  <a:gd name="T14" fmla="*/ 315 w 315"/>
                  <a:gd name="T15" fmla="*/ 63 h 160"/>
                  <a:gd name="T16" fmla="*/ 315 w 315"/>
                  <a:gd name="T17" fmla="*/ 7 h 160"/>
                  <a:gd name="T18" fmla="*/ 269 w 315"/>
                  <a:gd name="T19" fmla="*/ 70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15" h="160">
                    <a:moveTo>
                      <a:pt x="269" y="70"/>
                    </a:moveTo>
                    <a:lnTo>
                      <a:pt x="269" y="70"/>
                    </a:lnTo>
                    <a:cubicBezTo>
                      <a:pt x="207" y="104"/>
                      <a:pt x="108" y="102"/>
                      <a:pt x="47" y="65"/>
                    </a:cubicBezTo>
                    <a:cubicBezTo>
                      <a:pt x="16" y="47"/>
                      <a:pt x="0" y="23"/>
                      <a:pt x="0" y="0"/>
                    </a:cubicBezTo>
                    <a:lnTo>
                      <a:pt x="0" y="55"/>
                    </a:lnTo>
                    <a:cubicBezTo>
                      <a:pt x="0" y="78"/>
                      <a:pt x="16" y="102"/>
                      <a:pt x="47" y="120"/>
                    </a:cubicBezTo>
                    <a:cubicBezTo>
                      <a:pt x="108" y="157"/>
                      <a:pt x="207" y="160"/>
                      <a:pt x="269" y="126"/>
                    </a:cubicBezTo>
                    <a:cubicBezTo>
                      <a:pt x="299" y="109"/>
                      <a:pt x="315" y="86"/>
                      <a:pt x="315" y="63"/>
                    </a:cubicBezTo>
                    <a:lnTo>
                      <a:pt x="315" y="7"/>
                    </a:lnTo>
                    <a:cubicBezTo>
                      <a:pt x="315" y="31"/>
                      <a:pt x="299" y="53"/>
                      <a:pt x="269" y="70"/>
                    </a:cubicBezTo>
                    <a:close/>
                  </a:path>
                </a:pathLst>
              </a:custGeom>
              <a:solidFill>
                <a:srgbClr val="E96F14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47" name="Freeform 43"/>
              <p:cNvSpPr>
                <a:spLocks noEditPoints="1"/>
              </p:cNvSpPr>
              <p:nvPr/>
            </p:nvSpPr>
            <p:spPr bwMode="auto">
              <a:xfrm>
                <a:off x="7583488" y="4462463"/>
                <a:ext cx="339725" cy="258763"/>
              </a:xfrm>
              <a:custGeom>
                <a:avLst/>
                <a:gdLst>
                  <a:gd name="T0" fmla="*/ 314 w 314"/>
                  <a:gd name="T1" fmla="*/ 92 h 240"/>
                  <a:gd name="T2" fmla="*/ 314 w 314"/>
                  <a:gd name="T3" fmla="*/ 92 h 240"/>
                  <a:gd name="T4" fmla="*/ 268 w 314"/>
                  <a:gd name="T5" fmla="*/ 30 h 240"/>
                  <a:gd name="T6" fmla="*/ 157 w 314"/>
                  <a:gd name="T7" fmla="*/ 1 h 240"/>
                  <a:gd name="T8" fmla="*/ 46 w 314"/>
                  <a:gd name="T9" fmla="*/ 25 h 240"/>
                  <a:gd name="T10" fmla="*/ 0 w 314"/>
                  <a:gd name="T11" fmla="*/ 84 h 240"/>
                  <a:gd name="T12" fmla="*/ 0 w 314"/>
                  <a:gd name="T13" fmla="*/ 80 h 240"/>
                  <a:gd name="T14" fmla="*/ 0 w 314"/>
                  <a:gd name="T15" fmla="*/ 88 h 240"/>
                  <a:gd name="T16" fmla="*/ 0 w 314"/>
                  <a:gd name="T17" fmla="*/ 88 h 240"/>
                  <a:gd name="T18" fmla="*/ 0 w 314"/>
                  <a:gd name="T19" fmla="*/ 135 h 240"/>
                  <a:gd name="T20" fmla="*/ 46 w 314"/>
                  <a:gd name="T21" fmla="*/ 201 h 240"/>
                  <a:gd name="T22" fmla="*/ 268 w 314"/>
                  <a:gd name="T23" fmla="*/ 206 h 240"/>
                  <a:gd name="T24" fmla="*/ 314 w 314"/>
                  <a:gd name="T25" fmla="*/ 143 h 240"/>
                  <a:gd name="T26" fmla="*/ 314 w 314"/>
                  <a:gd name="T27" fmla="*/ 88 h 240"/>
                  <a:gd name="T28" fmla="*/ 314 w 314"/>
                  <a:gd name="T29" fmla="*/ 92 h 240"/>
                  <a:gd name="T30" fmla="*/ 57 w 314"/>
                  <a:gd name="T31" fmla="*/ 44 h 240"/>
                  <a:gd name="T32" fmla="*/ 57 w 314"/>
                  <a:gd name="T33" fmla="*/ 44 h 240"/>
                  <a:gd name="T34" fmla="*/ 157 w 314"/>
                  <a:gd name="T35" fmla="*/ 23 h 240"/>
                  <a:gd name="T36" fmla="*/ 257 w 314"/>
                  <a:gd name="T37" fmla="*/ 49 h 240"/>
                  <a:gd name="T38" fmla="*/ 292 w 314"/>
                  <a:gd name="T39" fmla="*/ 95 h 240"/>
                  <a:gd name="T40" fmla="*/ 257 w 314"/>
                  <a:gd name="T41" fmla="*/ 140 h 240"/>
                  <a:gd name="T42" fmla="*/ 157 w 314"/>
                  <a:gd name="T43" fmla="*/ 161 h 240"/>
                  <a:gd name="T44" fmla="*/ 57 w 314"/>
                  <a:gd name="T45" fmla="*/ 135 h 240"/>
                  <a:gd name="T46" fmla="*/ 21 w 314"/>
                  <a:gd name="T47" fmla="*/ 89 h 240"/>
                  <a:gd name="T48" fmla="*/ 57 w 314"/>
                  <a:gd name="T49" fmla="*/ 44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14" h="240">
                    <a:moveTo>
                      <a:pt x="314" y="92"/>
                    </a:moveTo>
                    <a:lnTo>
                      <a:pt x="314" y="92"/>
                    </a:lnTo>
                    <a:cubicBezTo>
                      <a:pt x="312" y="70"/>
                      <a:pt x="297" y="48"/>
                      <a:pt x="268" y="30"/>
                    </a:cubicBezTo>
                    <a:cubicBezTo>
                      <a:pt x="237" y="12"/>
                      <a:pt x="197" y="2"/>
                      <a:pt x="157" y="1"/>
                    </a:cubicBezTo>
                    <a:cubicBezTo>
                      <a:pt x="117" y="0"/>
                      <a:pt x="76" y="8"/>
                      <a:pt x="46" y="25"/>
                    </a:cubicBezTo>
                    <a:cubicBezTo>
                      <a:pt x="17" y="41"/>
                      <a:pt x="2" y="62"/>
                      <a:pt x="0" y="84"/>
                    </a:cubicBezTo>
                    <a:cubicBezTo>
                      <a:pt x="0" y="83"/>
                      <a:pt x="0" y="81"/>
                      <a:pt x="0" y="80"/>
                    </a:cubicBezTo>
                    <a:lnTo>
                      <a:pt x="0" y="88"/>
                    </a:lnTo>
                    <a:lnTo>
                      <a:pt x="0" y="88"/>
                    </a:lnTo>
                    <a:lnTo>
                      <a:pt x="0" y="135"/>
                    </a:lnTo>
                    <a:cubicBezTo>
                      <a:pt x="0" y="158"/>
                      <a:pt x="15" y="182"/>
                      <a:pt x="46" y="201"/>
                    </a:cubicBezTo>
                    <a:cubicBezTo>
                      <a:pt x="107" y="237"/>
                      <a:pt x="207" y="240"/>
                      <a:pt x="268" y="206"/>
                    </a:cubicBezTo>
                    <a:cubicBezTo>
                      <a:pt x="299" y="189"/>
                      <a:pt x="314" y="166"/>
                      <a:pt x="314" y="143"/>
                    </a:cubicBezTo>
                    <a:lnTo>
                      <a:pt x="314" y="88"/>
                    </a:lnTo>
                    <a:cubicBezTo>
                      <a:pt x="314" y="89"/>
                      <a:pt x="314" y="90"/>
                      <a:pt x="314" y="92"/>
                    </a:cubicBezTo>
                    <a:close/>
                    <a:moveTo>
                      <a:pt x="57" y="44"/>
                    </a:moveTo>
                    <a:lnTo>
                      <a:pt x="57" y="44"/>
                    </a:lnTo>
                    <a:cubicBezTo>
                      <a:pt x="83" y="29"/>
                      <a:pt x="119" y="22"/>
                      <a:pt x="157" y="23"/>
                    </a:cubicBezTo>
                    <a:cubicBezTo>
                      <a:pt x="195" y="24"/>
                      <a:pt x="231" y="33"/>
                      <a:pt x="257" y="49"/>
                    </a:cubicBezTo>
                    <a:cubicBezTo>
                      <a:pt x="280" y="62"/>
                      <a:pt x="292" y="79"/>
                      <a:pt x="292" y="95"/>
                    </a:cubicBezTo>
                    <a:cubicBezTo>
                      <a:pt x="292" y="111"/>
                      <a:pt x="280" y="127"/>
                      <a:pt x="257" y="140"/>
                    </a:cubicBezTo>
                    <a:cubicBezTo>
                      <a:pt x="231" y="154"/>
                      <a:pt x="195" y="162"/>
                      <a:pt x="157" y="161"/>
                    </a:cubicBezTo>
                    <a:cubicBezTo>
                      <a:pt x="119" y="160"/>
                      <a:pt x="83" y="151"/>
                      <a:pt x="57" y="135"/>
                    </a:cubicBezTo>
                    <a:cubicBezTo>
                      <a:pt x="34" y="122"/>
                      <a:pt x="21" y="105"/>
                      <a:pt x="21" y="89"/>
                    </a:cubicBezTo>
                    <a:cubicBezTo>
                      <a:pt x="21" y="73"/>
                      <a:pt x="34" y="56"/>
                      <a:pt x="57" y="44"/>
                    </a:cubicBezTo>
                    <a:close/>
                  </a:path>
                </a:pathLst>
              </a:custGeom>
              <a:solidFill>
                <a:srgbClr val="E96F14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48" name="Freeform 44"/>
              <p:cNvSpPr>
                <a:spLocks/>
              </p:cNvSpPr>
              <p:nvPr/>
            </p:nvSpPr>
            <p:spPr bwMode="auto">
              <a:xfrm>
                <a:off x="7689850" y="4643438"/>
                <a:ext cx="233362" cy="160338"/>
              </a:xfrm>
              <a:custGeom>
                <a:avLst/>
                <a:gdLst>
                  <a:gd name="T0" fmla="*/ 170 w 216"/>
                  <a:gd name="T1" fmla="*/ 63 h 148"/>
                  <a:gd name="T2" fmla="*/ 170 w 216"/>
                  <a:gd name="T3" fmla="*/ 63 h 148"/>
                  <a:gd name="T4" fmla="*/ 0 w 216"/>
                  <a:gd name="T5" fmla="*/ 79 h 148"/>
                  <a:gd name="T6" fmla="*/ 0 w 216"/>
                  <a:gd name="T7" fmla="*/ 134 h 148"/>
                  <a:gd name="T8" fmla="*/ 170 w 216"/>
                  <a:gd name="T9" fmla="*/ 118 h 148"/>
                  <a:gd name="T10" fmla="*/ 216 w 216"/>
                  <a:gd name="T11" fmla="*/ 55 h 148"/>
                  <a:gd name="T12" fmla="*/ 216 w 216"/>
                  <a:gd name="T13" fmla="*/ 0 h 148"/>
                  <a:gd name="T14" fmla="*/ 170 w 216"/>
                  <a:gd name="T15" fmla="*/ 63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6" h="148">
                    <a:moveTo>
                      <a:pt x="170" y="63"/>
                    </a:moveTo>
                    <a:lnTo>
                      <a:pt x="170" y="63"/>
                    </a:lnTo>
                    <a:cubicBezTo>
                      <a:pt x="124" y="88"/>
                      <a:pt x="57" y="93"/>
                      <a:pt x="0" y="79"/>
                    </a:cubicBezTo>
                    <a:lnTo>
                      <a:pt x="0" y="134"/>
                    </a:lnTo>
                    <a:cubicBezTo>
                      <a:pt x="57" y="148"/>
                      <a:pt x="124" y="143"/>
                      <a:pt x="170" y="118"/>
                    </a:cubicBezTo>
                    <a:cubicBezTo>
                      <a:pt x="201" y="101"/>
                      <a:pt x="216" y="78"/>
                      <a:pt x="216" y="55"/>
                    </a:cubicBezTo>
                    <a:lnTo>
                      <a:pt x="216" y="0"/>
                    </a:lnTo>
                    <a:cubicBezTo>
                      <a:pt x="216" y="23"/>
                      <a:pt x="201" y="46"/>
                      <a:pt x="170" y="63"/>
                    </a:cubicBezTo>
                    <a:close/>
                  </a:path>
                </a:pathLst>
              </a:custGeom>
              <a:solidFill>
                <a:srgbClr val="E96F14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49" name="Freeform 45"/>
              <p:cNvSpPr>
                <a:spLocks/>
              </p:cNvSpPr>
              <p:nvPr/>
            </p:nvSpPr>
            <p:spPr bwMode="auto">
              <a:xfrm>
                <a:off x="7689850" y="4729163"/>
                <a:ext cx="233362" cy="160338"/>
              </a:xfrm>
              <a:custGeom>
                <a:avLst/>
                <a:gdLst>
                  <a:gd name="T0" fmla="*/ 170 w 216"/>
                  <a:gd name="T1" fmla="*/ 63 h 148"/>
                  <a:gd name="T2" fmla="*/ 170 w 216"/>
                  <a:gd name="T3" fmla="*/ 63 h 148"/>
                  <a:gd name="T4" fmla="*/ 0 w 216"/>
                  <a:gd name="T5" fmla="*/ 79 h 148"/>
                  <a:gd name="T6" fmla="*/ 0 w 216"/>
                  <a:gd name="T7" fmla="*/ 134 h 148"/>
                  <a:gd name="T8" fmla="*/ 170 w 216"/>
                  <a:gd name="T9" fmla="*/ 118 h 148"/>
                  <a:gd name="T10" fmla="*/ 216 w 216"/>
                  <a:gd name="T11" fmla="*/ 55 h 148"/>
                  <a:gd name="T12" fmla="*/ 216 w 216"/>
                  <a:gd name="T13" fmla="*/ 0 h 148"/>
                  <a:gd name="T14" fmla="*/ 170 w 216"/>
                  <a:gd name="T15" fmla="*/ 63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6" h="148">
                    <a:moveTo>
                      <a:pt x="170" y="63"/>
                    </a:moveTo>
                    <a:lnTo>
                      <a:pt x="170" y="63"/>
                    </a:lnTo>
                    <a:cubicBezTo>
                      <a:pt x="124" y="88"/>
                      <a:pt x="57" y="93"/>
                      <a:pt x="0" y="79"/>
                    </a:cubicBezTo>
                    <a:lnTo>
                      <a:pt x="0" y="134"/>
                    </a:lnTo>
                    <a:cubicBezTo>
                      <a:pt x="57" y="148"/>
                      <a:pt x="124" y="143"/>
                      <a:pt x="170" y="118"/>
                    </a:cubicBezTo>
                    <a:cubicBezTo>
                      <a:pt x="201" y="101"/>
                      <a:pt x="216" y="78"/>
                      <a:pt x="216" y="55"/>
                    </a:cubicBezTo>
                    <a:lnTo>
                      <a:pt x="216" y="0"/>
                    </a:lnTo>
                    <a:cubicBezTo>
                      <a:pt x="216" y="23"/>
                      <a:pt x="201" y="46"/>
                      <a:pt x="170" y="63"/>
                    </a:cubicBezTo>
                    <a:close/>
                  </a:path>
                </a:pathLst>
              </a:custGeom>
              <a:solidFill>
                <a:srgbClr val="E96F14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50" name="Freeform 46"/>
              <p:cNvSpPr>
                <a:spLocks/>
              </p:cNvSpPr>
              <p:nvPr/>
            </p:nvSpPr>
            <p:spPr bwMode="auto">
              <a:xfrm>
                <a:off x="7689850" y="4811713"/>
                <a:ext cx="233362" cy="160338"/>
              </a:xfrm>
              <a:custGeom>
                <a:avLst/>
                <a:gdLst>
                  <a:gd name="T0" fmla="*/ 170 w 216"/>
                  <a:gd name="T1" fmla="*/ 63 h 149"/>
                  <a:gd name="T2" fmla="*/ 170 w 216"/>
                  <a:gd name="T3" fmla="*/ 63 h 149"/>
                  <a:gd name="T4" fmla="*/ 0 w 216"/>
                  <a:gd name="T5" fmla="*/ 79 h 149"/>
                  <a:gd name="T6" fmla="*/ 0 w 216"/>
                  <a:gd name="T7" fmla="*/ 135 h 149"/>
                  <a:gd name="T8" fmla="*/ 170 w 216"/>
                  <a:gd name="T9" fmla="*/ 119 h 149"/>
                  <a:gd name="T10" fmla="*/ 216 w 216"/>
                  <a:gd name="T11" fmla="*/ 55 h 149"/>
                  <a:gd name="T12" fmla="*/ 216 w 216"/>
                  <a:gd name="T13" fmla="*/ 0 h 149"/>
                  <a:gd name="T14" fmla="*/ 170 w 216"/>
                  <a:gd name="T15" fmla="*/ 63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6" h="149">
                    <a:moveTo>
                      <a:pt x="170" y="63"/>
                    </a:moveTo>
                    <a:lnTo>
                      <a:pt x="170" y="63"/>
                    </a:lnTo>
                    <a:cubicBezTo>
                      <a:pt x="124" y="89"/>
                      <a:pt x="57" y="94"/>
                      <a:pt x="0" y="79"/>
                    </a:cubicBezTo>
                    <a:lnTo>
                      <a:pt x="0" y="135"/>
                    </a:lnTo>
                    <a:cubicBezTo>
                      <a:pt x="57" y="149"/>
                      <a:pt x="124" y="144"/>
                      <a:pt x="170" y="119"/>
                    </a:cubicBezTo>
                    <a:cubicBezTo>
                      <a:pt x="201" y="102"/>
                      <a:pt x="216" y="79"/>
                      <a:pt x="216" y="55"/>
                    </a:cubicBezTo>
                    <a:lnTo>
                      <a:pt x="216" y="0"/>
                    </a:lnTo>
                    <a:cubicBezTo>
                      <a:pt x="216" y="24"/>
                      <a:pt x="201" y="46"/>
                      <a:pt x="170" y="63"/>
                    </a:cubicBezTo>
                    <a:close/>
                  </a:path>
                </a:pathLst>
              </a:custGeom>
              <a:solidFill>
                <a:srgbClr val="E96F14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51" name="Freeform 47"/>
              <p:cNvSpPr>
                <a:spLocks/>
              </p:cNvSpPr>
              <p:nvPr/>
            </p:nvSpPr>
            <p:spPr bwMode="auto">
              <a:xfrm>
                <a:off x="7319963" y="4910138"/>
                <a:ext cx="339725" cy="173038"/>
              </a:xfrm>
              <a:custGeom>
                <a:avLst/>
                <a:gdLst>
                  <a:gd name="T0" fmla="*/ 269 w 315"/>
                  <a:gd name="T1" fmla="*/ 70 h 160"/>
                  <a:gd name="T2" fmla="*/ 269 w 315"/>
                  <a:gd name="T3" fmla="*/ 70 h 160"/>
                  <a:gd name="T4" fmla="*/ 47 w 315"/>
                  <a:gd name="T5" fmla="*/ 65 h 160"/>
                  <a:gd name="T6" fmla="*/ 0 w 315"/>
                  <a:gd name="T7" fmla="*/ 0 h 160"/>
                  <a:gd name="T8" fmla="*/ 0 w 315"/>
                  <a:gd name="T9" fmla="*/ 55 h 160"/>
                  <a:gd name="T10" fmla="*/ 47 w 315"/>
                  <a:gd name="T11" fmla="*/ 120 h 160"/>
                  <a:gd name="T12" fmla="*/ 269 w 315"/>
                  <a:gd name="T13" fmla="*/ 126 h 160"/>
                  <a:gd name="T14" fmla="*/ 315 w 315"/>
                  <a:gd name="T15" fmla="*/ 63 h 160"/>
                  <a:gd name="T16" fmla="*/ 315 w 315"/>
                  <a:gd name="T17" fmla="*/ 7 h 160"/>
                  <a:gd name="T18" fmla="*/ 269 w 315"/>
                  <a:gd name="T19" fmla="*/ 70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15" h="160">
                    <a:moveTo>
                      <a:pt x="269" y="70"/>
                    </a:moveTo>
                    <a:lnTo>
                      <a:pt x="269" y="70"/>
                    </a:lnTo>
                    <a:cubicBezTo>
                      <a:pt x="207" y="104"/>
                      <a:pt x="108" y="102"/>
                      <a:pt x="47" y="65"/>
                    </a:cubicBezTo>
                    <a:cubicBezTo>
                      <a:pt x="16" y="47"/>
                      <a:pt x="0" y="23"/>
                      <a:pt x="0" y="0"/>
                    </a:cubicBezTo>
                    <a:lnTo>
                      <a:pt x="0" y="55"/>
                    </a:lnTo>
                    <a:cubicBezTo>
                      <a:pt x="0" y="78"/>
                      <a:pt x="16" y="102"/>
                      <a:pt x="47" y="120"/>
                    </a:cubicBezTo>
                    <a:cubicBezTo>
                      <a:pt x="108" y="157"/>
                      <a:pt x="207" y="160"/>
                      <a:pt x="269" y="126"/>
                    </a:cubicBezTo>
                    <a:cubicBezTo>
                      <a:pt x="299" y="109"/>
                      <a:pt x="315" y="86"/>
                      <a:pt x="315" y="63"/>
                    </a:cubicBezTo>
                    <a:lnTo>
                      <a:pt x="315" y="7"/>
                    </a:lnTo>
                    <a:cubicBezTo>
                      <a:pt x="315" y="31"/>
                      <a:pt x="299" y="53"/>
                      <a:pt x="269" y="70"/>
                    </a:cubicBezTo>
                    <a:close/>
                  </a:path>
                </a:pathLst>
              </a:custGeom>
              <a:solidFill>
                <a:srgbClr val="E96F14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52" name="Freeform 48"/>
              <p:cNvSpPr>
                <a:spLocks/>
              </p:cNvSpPr>
              <p:nvPr/>
            </p:nvSpPr>
            <p:spPr bwMode="auto">
              <a:xfrm>
                <a:off x="7689850" y="4895850"/>
                <a:ext cx="233362" cy="160338"/>
              </a:xfrm>
              <a:custGeom>
                <a:avLst/>
                <a:gdLst>
                  <a:gd name="T0" fmla="*/ 170 w 216"/>
                  <a:gd name="T1" fmla="*/ 63 h 149"/>
                  <a:gd name="T2" fmla="*/ 170 w 216"/>
                  <a:gd name="T3" fmla="*/ 63 h 149"/>
                  <a:gd name="T4" fmla="*/ 0 w 216"/>
                  <a:gd name="T5" fmla="*/ 79 h 149"/>
                  <a:gd name="T6" fmla="*/ 0 w 216"/>
                  <a:gd name="T7" fmla="*/ 135 h 149"/>
                  <a:gd name="T8" fmla="*/ 170 w 216"/>
                  <a:gd name="T9" fmla="*/ 119 h 149"/>
                  <a:gd name="T10" fmla="*/ 216 w 216"/>
                  <a:gd name="T11" fmla="*/ 56 h 149"/>
                  <a:gd name="T12" fmla="*/ 216 w 216"/>
                  <a:gd name="T13" fmla="*/ 0 h 149"/>
                  <a:gd name="T14" fmla="*/ 170 w 216"/>
                  <a:gd name="T15" fmla="*/ 63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6" h="149">
                    <a:moveTo>
                      <a:pt x="170" y="63"/>
                    </a:moveTo>
                    <a:lnTo>
                      <a:pt x="170" y="63"/>
                    </a:lnTo>
                    <a:cubicBezTo>
                      <a:pt x="124" y="89"/>
                      <a:pt x="57" y="94"/>
                      <a:pt x="0" y="79"/>
                    </a:cubicBezTo>
                    <a:lnTo>
                      <a:pt x="0" y="135"/>
                    </a:lnTo>
                    <a:cubicBezTo>
                      <a:pt x="57" y="149"/>
                      <a:pt x="124" y="144"/>
                      <a:pt x="170" y="119"/>
                    </a:cubicBezTo>
                    <a:cubicBezTo>
                      <a:pt x="201" y="102"/>
                      <a:pt x="216" y="79"/>
                      <a:pt x="216" y="56"/>
                    </a:cubicBezTo>
                    <a:lnTo>
                      <a:pt x="216" y="0"/>
                    </a:lnTo>
                    <a:cubicBezTo>
                      <a:pt x="216" y="24"/>
                      <a:pt x="201" y="46"/>
                      <a:pt x="170" y="63"/>
                    </a:cubicBezTo>
                    <a:close/>
                  </a:path>
                </a:pathLst>
              </a:custGeom>
              <a:solidFill>
                <a:srgbClr val="E96F14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53" name="Freeform 49"/>
              <p:cNvSpPr>
                <a:spLocks/>
              </p:cNvSpPr>
              <p:nvPr/>
            </p:nvSpPr>
            <p:spPr bwMode="auto">
              <a:xfrm>
                <a:off x="7319963" y="4995863"/>
                <a:ext cx="339725" cy="173038"/>
              </a:xfrm>
              <a:custGeom>
                <a:avLst/>
                <a:gdLst>
                  <a:gd name="T0" fmla="*/ 269 w 315"/>
                  <a:gd name="T1" fmla="*/ 71 h 160"/>
                  <a:gd name="T2" fmla="*/ 269 w 315"/>
                  <a:gd name="T3" fmla="*/ 71 h 160"/>
                  <a:gd name="T4" fmla="*/ 47 w 315"/>
                  <a:gd name="T5" fmla="*/ 65 h 160"/>
                  <a:gd name="T6" fmla="*/ 0 w 315"/>
                  <a:gd name="T7" fmla="*/ 0 h 160"/>
                  <a:gd name="T8" fmla="*/ 0 w 315"/>
                  <a:gd name="T9" fmla="*/ 55 h 160"/>
                  <a:gd name="T10" fmla="*/ 47 w 315"/>
                  <a:gd name="T11" fmla="*/ 120 h 160"/>
                  <a:gd name="T12" fmla="*/ 269 w 315"/>
                  <a:gd name="T13" fmla="*/ 126 h 160"/>
                  <a:gd name="T14" fmla="*/ 315 w 315"/>
                  <a:gd name="T15" fmla="*/ 63 h 160"/>
                  <a:gd name="T16" fmla="*/ 315 w 315"/>
                  <a:gd name="T17" fmla="*/ 8 h 160"/>
                  <a:gd name="T18" fmla="*/ 269 w 315"/>
                  <a:gd name="T19" fmla="*/ 71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15" h="160">
                    <a:moveTo>
                      <a:pt x="269" y="71"/>
                    </a:moveTo>
                    <a:lnTo>
                      <a:pt x="269" y="71"/>
                    </a:lnTo>
                    <a:cubicBezTo>
                      <a:pt x="207" y="105"/>
                      <a:pt x="108" y="102"/>
                      <a:pt x="47" y="65"/>
                    </a:cubicBezTo>
                    <a:cubicBezTo>
                      <a:pt x="16" y="47"/>
                      <a:pt x="0" y="23"/>
                      <a:pt x="0" y="0"/>
                    </a:cubicBezTo>
                    <a:lnTo>
                      <a:pt x="0" y="55"/>
                    </a:lnTo>
                    <a:cubicBezTo>
                      <a:pt x="0" y="78"/>
                      <a:pt x="16" y="102"/>
                      <a:pt x="47" y="120"/>
                    </a:cubicBezTo>
                    <a:cubicBezTo>
                      <a:pt x="108" y="157"/>
                      <a:pt x="207" y="160"/>
                      <a:pt x="269" y="126"/>
                    </a:cubicBezTo>
                    <a:cubicBezTo>
                      <a:pt x="299" y="109"/>
                      <a:pt x="315" y="86"/>
                      <a:pt x="315" y="63"/>
                    </a:cubicBezTo>
                    <a:lnTo>
                      <a:pt x="315" y="8"/>
                    </a:lnTo>
                    <a:cubicBezTo>
                      <a:pt x="315" y="31"/>
                      <a:pt x="299" y="54"/>
                      <a:pt x="269" y="71"/>
                    </a:cubicBezTo>
                    <a:close/>
                  </a:path>
                </a:pathLst>
              </a:custGeom>
              <a:solidFill>
                <a:srgbClr val="E96F14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54" name="Freeform 50"/>
              <p:cNvSpPr>
                <a:spLocks/>
              </p:cNvSpPr>
              <p:nvPr/>
            </p:nvSpPr>
            <p:spPr bwMode="auto">
              <a:xfrm>
                <a:off x="7689850" y="4981575"/>
                <a:ext cx="233362" cy="161925"/>
              </a:xfrm>
              <a:custGeom>
                <a:avLst/>
                <a:gdLst>
                  <a:gd name="T0" fmla="*/ 170 w 216"/>
                  <a:gd name="T1" fmla="*/ 63 h 149"/>
                  <a:gd name="T2" fmla="*/ 170 w 216"/>
                  <a:gd name="T3" fmla="*/ 63 h 149"/>
                  <a:gd name="T4" fmla="*/ 0 w 216"/>
                  <a:gd name="T5" fmla="*/ 79 h 149"/>
                  <a:gd name="T6" fmla="*/ 0 w 216"/>
                  <a:gd name="T7" fmla="*/ 135 h 149"/>
                  <a:gd name="T8" fmla="*/ 170 w 216"/>
                  <a:gd name="T9" fmla="*/ 119 h 149"/>
                  <a:gd name="T10" fmla="*/ 216 w 216"/>
                  <a:gd name="T11" fmla="*/ 56 h 149"/>
                  <a:gd name="T12" fmla="*/ 216 w 216"/>
                  <a:gd name="T13" fmla="*/ 0 h 149"/>
                  <a:gd name="T14" fmla="*/ 170 w 216"/>
                  <a:gd name="T15" fmla="*/ 63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6" h="149">
                    <a:moveTo>
                      <a:pt x="170" y="63"/>
                    </a:moveTo>
                    <a:lnTo>
                      <a:pt x="170" y="63"/>
                    </a:lnTo>
                    <a:cubicBezTo>
                      <a:pt x="124" y="89"/>
                      <a:pt x="57" y="94"/>
                      <a:pt x="0" y="79"/>
                    </a:cubicBezTo>
                    <a:lnTo>
                      <a:pt x="0" y="135"/>
                    </a:lnTo>
                    <a:cubicBezTo>
                      <a:pt x="57" y="149"/>
                      <a:pt x="124" y="144"/>
                      <a:pt x="170" y="119"/>
                    </a:cubicBezTo>
                    <a:cubicBezTo>
                      <a:pt x="201" y="102"/>
                      <a:pt x="216" y="79"/>
                      <a:pt x="216" y="56"/>
                    </a:cubicBezTo>
                    <a:lnTo>
                      <a:pt x="216" y="0"/>
                    </a:lnTo>
                    <a:cubicBezTo>
                      <a:pt x="216" y="24"/>
                      <a:pt x="201" y="47"/>
                      <a:pt x="170" y="63"/>
                    </a:cubicBezTo>
                    <a:close/>
                  </a:path>
                </a:pathLst>
              </a:custGeom>
              <a:solidFill>
                <a:srgbClr val="E96F14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</p:grpSp>
        <p:sp>
          <p:nvSpPr>
            <p:cNvPr id="55" name="ZoneTexte 54"/>
            <p:cNvSpPr txBox="1"/>
            <p:nvPr/>
          </p:nvSpPr>
          <p:spPr>
            <a:xfrm>
              <a:off x="6614924" y="5167693"/>
              <a:ext cx="62068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400" b="1" dirty="0" smtClean="0">
                  <a:solidFill>
                    <a:srgbClr val="0067AC"/>
                  </a:solidFill>
                </a:rPr>
                <a:t>Actifs</a:t>
              </a:r>
              <a:endParaRPr lang="pt-BR" sz="1400" b="1" dirty="0">
                <a:solidFill>
                  <a:srgbClr val="0067AC"/>
                </a:solidFill>
              </a:endParaRPr>
            </a:p>
          </p:txBody>
        </p:sp>
        <p:sp>
          <p:nvSpPr>
            <p:cNvPr id="56" name="ZoneTexte 55"/>
            <p:cNvSpPr txBox="1"/>
            <p:nvPr/>
          </p:nvSpPr>
          <p:spPr>
            <a:xfrm>
              <a:off x="7322348" y="5167693"/>
              <a:ext cx="62068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400" b="1" dirty="0" smtClean="0">
                  <a:solidFill>
                    <a:srgbClr val="0067AC"/>
                  </a:solidFill>
                </a:rPr>
                <a:t>Passif </a:t>
              </a:r>
              <a:endParaRPr lang="pt-BR" sz="1400" b="1" dirty="0">
                <a:solidFill>
                  <a:srgbClr val="0067AC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98601354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  <p:custDataLst>
              <p:tags r:id="rId1"/>
            </p:custDataLst>
          </p:nvPr>
        </p:nvSpPr>
        <p:spPr>
          <a:xfrm>
            <a:off x="542924" y="1636920"/>
            <a:ext cx="5724527" cy="2719037"/>
          </a:xfrm>
        </p:spPr>
        <p:txBody>
          <a:bodyPr/>
          <a:lstStyle/>
          <a:p>
            <a:r>
              <a:rPr dirty="0" smtClean="0"/>
              <a:t>Si le régime affiche un excédent, </a:t>
            </a:r>
            <a:r>
              <a:rPr dirty="0" err="1" smtClean="0"/>
              <a:t>il</a:t>
            </a:r>
            <a:r>
              <a:rPr lang="fr-CA" dirty="0" smtClean="0"/>
              <a:t> </a:t>
            </a:r>
            <a:r>
              <a:rPr dirty="0" err="1" smtClean="0"/>
              <a:t>est</a:t>
            </a:r>
            <a:r>
              <a:rPr dirty="0" smtClean="0"/>
              <a:t> dans une situation encore plus</a:t>
            </a:r>
            <a:r>
              <a:rPr lang="fr-CA" dirty="0" smtClean="0"/>
              <a:t> </a:t>
            </a:r>
            <a:r>
              <a:rPr dirty="0" smtClean="0"/>
              <a:t>enviable.</a:t>
            </a:r>
          </a:p>
          <a:p>
            <a:r>
              <a:rPr dirty="0" smtClean="0"/>
              <a:t>Cela se produit lorsque les projections montrent que le régime dispose de plus de fonds dont il a besoin pour </a:t>
            </a:r>
            <a:r>
              <a:rPr lang="en-US" b="1" dirty="0" err="1" smtClean="0"/>
              <a:t>s’acquitter</a:t>
            </a:r>
            <a:r>
              <a:rPr lang="en-US" b="1" dirty="0" smtClean="0"/>
              <a:t> </a:t>
            </a:r>
            <a:r>
              <a:rPr lang="en-US" b="1" dirty="0"/>
              <a:t>de toutes ses obligations au titre des rentes</a:t>
            </a:r>
            <a:r>
              <a:rPr dirty="0" smtClean="0"/>
              <a:t>.</a:t>
            </a:r>
          </a:p>
          <a:p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  <p:custDataLst>
              <p:tags r:id="rId2"/>
            </p:custDataLst>
          </p:nvPr>
        </p:nvSpPr>
        <p:spPr/>
        <p:txBody>
          <a:bodyPr/>
          <a:lstStyle/>
          <a:p>
            <a:r>
              <a:rPr dirty="0" smtClean="0"/>
              <a:t>Excédent de capitalisation</a:t>
            </a:r>
            <a:endParaRPr lang="fr-CA" dirty="0"/>
          </a:p>
        </p:txBody>
      </p:sp>
      <p:sp>
        <p:nvSpPr>
          <p:cNvPr id="6" name="Title 5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558645" y="415524"/>
            <a:ext cx="4292477" cy="278818"/>
          </a:xfrm>
          <a:prstGeom prst="rect">
            <a:avLst/>
          </a:prstGeom>
        </p:spPr>
        <p:txBody>
          <a:bodyPr vert="horz"/>
          <a:lstStyle>
            <a:lvl1pPr algn="l" defTabSz="457200" rtl="0" eaLnBrk="1" latinLnBrk="0" hangingPunct="1">
              <a:spcBef>
                <a:spcPct val="0"/>
              </a:spcBef>
              <a:buNone/>
              <a:defRPr sz="1000" b="1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dist"/>
            <a:r>
              <a:rPr dirty="0" smtClean="0"/>
              <a:t>TROIS PRINCIPAUX RÉSULTATS OU ÉTATS DE CAPITALISATION</a:t>
            </a:r>
            <a:endParaRPr lang="fr-CA" dirty="0"/>
          </a:p>
        </p:txBody>
      </p:sp>
      <p:sp>
        <p:nvSpPr>
          <p:cNvPr id="7" name="TextBox 6"/>
          <p:cNvSpPr txBox="1"/>
          <p:nvPr>
            <p:custDataLst>
              <p:tags r:id="rId4"/>
            </p:custDataLst>
          </p:nvPr>
        </p:nvSpPr>
        <p:spPr>
          <a:xfrm>
            <a:off x="6543508" y="414120"/>
            <a:ext cx="20431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 smtClean="0">
                <a:solidFill>
                  <a:srgbClr val="FFFFFF"/>
                </a:solidFill>
              </a:rPr>
              <a:t>7</a:t>
            </a:r>
            <a:endParaRPr lang="fr-CA" sz="1000" b="1" dirty="0">
              <a:solidFill>
                <a:srgbClr val="FFFFFF"/>
              </a:solidFill>
            </a:endParaRPr>
          </a:p>
        </p:txBody>
      </p:sp>
      <p:grpSp>
        <p:nvGrpSpPr>
          <p:cNvPr id="46" name="Groupe 45"/>
          <p:cNvGrpSpPr/>
          <p:nvPr>
            <p:custDataLst>
              <p:tags r:id="rId5"/>
            </p:custDataLst>
          </p:nvPr>
        </p:nvGrpSpPr>
        <p:grpSpPr>
          <a:xfrm>
            <a:off x="6267451" y="3676651"/>
            <a:ext cx="2005013" cy="2005013"/>
            <a:chOff x="6267451" y="3676651"/>
            <a:chExt cx="2005013" cy="2005013"/>
          </a:xfrm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6267451" y="3676651"/>
              <a:ext cx="2005013" cy="2005013"/>
            </a:xfrm>
            <a:custGeom>
              <a:avLst/>
              <a:gdLst>
                <a:gd name="T0" fmla="*/ 1858 w 1858"/>
                <a:gd name="T1" fmla="*/ 929 h 1858"/>
                <a:gd name="T2" fmla="*/ 1858 w 1858"/>
                <a:gd name="T3" fmla="*/ 929 h 1858"/>
                <a:gd name="T4" fmla="*/ 929 w 1858"/>
                <a:gd name="T5" fmla="*/ 1858 h 1858"/>
                <a:gd name="T6" fmla="*/ 0 w 1858"/>
                <a:gd name="T7" fmla="*/ 929 h 1858"/>
                <a:gd name="T8" fmla="*/ 929 w 1858"/>
                <a:gd name="T9" fmla="*/ 0 h 1858"/>
                <a:gd name="T10" fmla="*/ 1858 w 1858"/>
                <a:gd name="T11" fmla="*/ 929 h 1858"/>
                <a:gd name="T12" fmla="*/ 1858 w 1858"/>
                <a:gd name="T13" fmla="*/ 929 h 1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58" h="1858">
                  <a:moveTo>
                    <a:pt x="1858" y="929"/>
                  </a:moveTo>
                  <a:lnTo>
                    <a:pt x="1858" y="929"/>
                  </a:lnTo>
                  <a:cubicBezTo>
                    <a:pt x="1858" y="1442"/>
                    <a:pt x="1442" y="1858"/>
                    <a:pt x="929" y="1858"/>
                  </a:cubicBezTo>
                  <a:cubicBezTo>
                    <a:pt x="416" y="1858"/>
                    <a:pt x="0" y="1442"/>
                    <a:pt x="0" y="929"/>
                  </a:cubicBezTo>
                  <a:cubicBezTo>
                    <a:pt x="0" y="416"/>
                    <a:pt x="416" y="0"/>
                    <a:pt x="929" y="0"/>
                  </a:cubicBezTo>
                  <a:cubicBezTo>
                    <a:pt x="1442" y="0"/>
                    <a:pt x="1858" y="416"/>
                    <a:pt x="1858" y="929"/>
                  </a:cubicBezTo>
                  <a:lnTo>
                    <a:pt x="1858" y="929"/>
                  </a:lnTo>
                  <a:close/>
                </a:path>
              </a:pathLst>
            </a:custGeom>
            <a:noFill/>
            <a:ln w="106363" cap="flat">
              <a:solidFill>
                <a:srgbClr val="9B8FC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7" name="Freeform 23"/>
            <p:cNvSpPr>
              <a:spLocks/>
            </p:cNvSpPr>
            <p:nvPr/>
          </p:nvSpPr>
          <p:spPr bwMode="auto">
            <a:xfrm>
              <a:off x="6680201" y="4470401"/>
              <a:ext cx="104775" cy="115888"/>
            </a:xfrm>
            <a:custGeom>
              <a:avLst/>
              <a:gdLst>
                <a:gd name="T0" fmla="*/ 43 w 97"/>
                <a:gd name="T1" fmla="*/ 79 h 106"/>
                <a:gd name="T2" fmla="*/ 43 w 97"/>
                <a:gd name="T3" fmla="*/ 79 h 106"/>
                <a:gd name="T4" fmla="*/ 6 w 97"/>
                <a:gd name="T5" fmla="*/ 72 h 106"/>
                <a:gd name="T6" fmla="*/ 0 w 97"/>
                <a:gd name="T7" fmla="*/ 87 h 106"/>
                <a:gd name="T8" fmla="*/ 37 w 97"/>
                <a:gd name="T9" fmla="*/ 93 h 106"/>
                <a:gd name="T10" fmla="*/ 37 w 97"/>
                <a:gd name="T11" fmla="*/ 106 h 106"/>
                <a:gd name="T12" fmla="*/ 58 w 97"/>
                <a:gd name="T13" fmla="*/ 106 h 106"/>
                <a:gd name="T14" fmla="*/ 58 w 97"/>
                <a:gd name="T15" fmla="*/ 93 h 106"/>
                <a:gd name="T16" fmla="*/ 97 w 97"/>
                <a:gd name="T17" fmla="*/ 70 h 106"/>
                <a:gd name="T18" fmla="*/ 61 w 97"/>
                <a:gd name="T19" fmla="*/ 45 h 106"/>
                <a:gd name="T20" fmla="*/ 35 w 97"/>
                <a:gd name="T21" fmla="*/ 33 h 106"/>
                <a:gd name="T22" fmla="*/ 53 w 97"/>
                <a:gd name="T23" fmla="*/ 26 h 106"/>
                <a:gd name="T24" fmla="*/ 85 w 97"/>
                <a:gd name="T25" fmla="*/ 31 h 106"/>
                <a:gd name="T26" fmla="*/ 91 w 97"/>
                <a:gd name="T27" fmla="*/ 17 h 106"/>
                <a:gd name="T28" fmla="*/ 59 w 97"/>
                <a:gd name="T29" fmla="*/ 12 h 106"/>
                <a:gd name="T30" fmla="*/ 59 w 97"/>
                <a:gd name="T31" fmla="*/ 1 h 106"/>
                <a:gd name="T32" fmla="*/ 38 w 97"/>
                <a:gd name="T33" fmla="*/ 0 h 106"/>
                <a:gd name="T34" fmla="*/ 38 w 97"/>
                <a:gd name="T35" fmla="*/ 12 h 106"/>
                <a:gd name="T36" fmla="*/ 1 w 97"/>
                <a:gd name="T37" fmla="*/ 35 h 106"/>
                <a:gd name="T38" fmla="*/ 40 w 97"/>
                <a:gd name="T39" fmla="*/ 59 h 106"/>
                <a:gd name="T40" fmla="*/ 64 w 97"/>
                <a:gd name="T41" fmla="*/ 71 h 106"/>
                <a:gd name="T42" fmla="*/ 43 w 97"/>
                <a:gd name="T43" fmla="*/ 79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7" h="106">
                  <a:moveTo>
                    <a:pt x="43" y="79"/>
                  </a:moveTo>
                  <a:lnTo>
                    <a:pt x="43" y="79"/>
                  </a:lnTo>
                  <a:cubicBezTo>
                    <a:pt x="28" y="78"/>
                    <a:pt x="15" y="75"/>
                    <a:pt x="6" y="72"/>
                  </a:cubicBezTo>
                  <a:lnTo>
                    <a:pt x="0" y="87"/>
                  </a:lnTo>
                  <a:cubicBezTo>
                    <a:pt x="8" y="90"/>
                    <a:pt x="22" y="93"/>
                    <a:pt x="37" y="93"/>
                  </a:cubicBezTo>
                  <a:lnTo>
                    <a:pt x="37" y="106"/>
                  </a:lnTo>
                  <a:lnTo>
                    <a:pt x="58" y="106"/>
                  </a:lnTo>
                  <a:lnTo>
                    <a:pt x="58" y="93"/>
                  </a:lnTo>
                  <a:cubicBezTo>
                    <a:pt x="84" y="91"/>
                    <a:pt x="97" y="82"/>
                    <a:pt x="97" y="70"/>
                  </a:cubicBezTo>
                  <a:cubicBezTo>
                    <a:pt x="97" y="58"/>
                    <a:pt x="87" y="51"/>
                    <a:pt x="61" y="45"/>
                  </a:cubicBezTo>
                  <a:cubicBezTo>
                    <a:pt x="42" y="40"/>
                    <a:pt x="35" y="37"/>
                    <a:pt x="35" y="33"/>
                  </a:cubicBezTo>
                  <a:cubicBezTo>
                    <a:pt x="35" y="30"/>
                    <a:pt x="39" y="26"/>
                    <a:pt x="53" y="26"/>
                  </a:cubicBezTo>
                  <a:cubicBezTo>
                    <a:pt x="69" y="27"/>
                    <a:pt x="79" y="30"/>
                    <a:pt x="85" y="31"/>
                  </a:cubicBezTo>
                  <a:lnTo>
                    <a:pt x="91" y="17"/>
                  </a:lnTo>
                  <a:cubicBezTo>
                    <a:pt x="84" y="15"/>
                    <a:pt x="74" y="13"/>
                    <a:pt x="59" y="12"/>
                  </a:cubicBezTo>
                  <a:lnTo>
                    <a:pt x="59" y="1"/>
                  </a:lnTo>
                  <a:lnTo>
                    <a:pt x="38" y="0"/>
                  </a:lnTo>
                  <a:lnTo>
                    <a:pt x="38" y="12"/>
                  </a:lnTo>
                  <a:cubicBezTo>
                    <a:pt x="15" y="15"/>
                    <a:pt x="1" y="23"/>
                    <a:pt x="1" y="35"/>
                  </a:cubicBezTo>
                  <a:cubicBezTo>
                    <a:pt x="1" y="47"/>
                    <a:pt x="17" y="54"/>
                    <a:pt x="40" y="59"/>
                  </a:cubicBezTo>
                  <a:cubicBezTo>
                    <a:pt x="57" y="63"/>
                    <a:pt x="64" y="66"/>
                    <a:pt x="64" y="71"/>
                  </a:cubicBezTo>
                  <a:cubicBezTo>
                    <a:pt x="64" y="76"/>
                    <a:pt x="55" y="79"/>
                    <a:pt x="43" y="79"/>
                  </a:cubicBezTo>
                  <a:close/>
                </a:path>
              </a:pathLst>
            </a:custGeom>
            <a:solidFill>
              <a:srgbClr val="E96F14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8" name="Freeform 24"/>
            <p:cNvSpPr>
              <a:spLocks/>
            </p:cNvSpPr>
            <p:nvPr/>
          </p:nvSpPr>
          <p:spPr bwMode="auto">
            <a:xfrm>
              <a:off x="6970713" y="4262438"/>
              <a:ext cx="104775" cy="114300"/>
            </a:xfrm>
            <a:custGeom>
              <a:avLst/>
              <a:gdLst>
                <a:gd name="T0" fmla="*/ 43 w 97"/>
                <a:gd name="T1" fmla="*/ 78 h 106"/>
                <a:gd name="T2" fmla="*/ 43 w 97"/>
                <a:gd name="T3" fmla="*/ 78 h 106"/>
                <a:gd name="T4" fmla="*/ 6 w 97"/>
                <a:gd name="T5" fmla="*/ 72 h 106"/>
                <a:gd name="T6" fmla="*/ 0 w 97"/>
                <a:gd name="T7" fmla="*/ 87 h 106"/>
                <a:gd name="T8" fmla="*/ 37 w 97"/>
                <a:gd name="T9" fmla="*/ 93 h 106"/>
                <a:gd name="T10" fmla="*/ 37 w 97"/>
                <a:gd name="T11" fmla="*/ 105 h 106"/>
                <a:gd name="T12" fmla="*/ 59 w 97"/>
                <a:gd name="T13" fmla="*/ 106 h 106"/>
                <a:gd name="T14" fmla="*/ 59 w 97"/>
                <a:gd name="T15" fmla="*/ 93 h 106"/>
                <a:gd name="T16" fmla="*/ 97 w 97"/>
                <a:gd name="T17" fmla="*/ 70 h 106"/>
                <a:gd name="T18" fmla="*/ 61 w 97"/>
                <a:gd name="T19" fmla="*/ 45 h 106"/>
                <a:gd name="T20" fmla="*/ 35 w 97"/>
                <a:gd name="T21" fmla="*/ 33 h 106"/>
                <a:gd name="T22" fmla="*/ 53 w 97"/>
                <a:gd name="T23" fmla="*/ 26 h 106"/>
                <a:gd name="T24" fmla="*/ 85 w 97"/>
                <a:gd name="T25" fmla="*/ 31 h 106"/>
                <a:gd name="T26" fmla="*/ 91 w 97"/>
                <a:gd name="T27" fmla="*/ 17 h 106"/>
                <a:gd name="T28" fmla="*/ 60 w 97"/>
                <a:gd name="T29" fmla="*/ 12 h 106"/>
                <a:gd name="T30" fmla="*/ 60 w 97"/>
                <a:gd name="T31" fmla="*/ 0 h 106"/>
                <a:gd name="T32" fmla="*/ 38 w 97"/>
                <a:gd name="T33" fmla="*/ 0 h 106"/>
                <a:gd name="T34" fmla="*/ 38 w 97"/>
                <a:gd name="T35" fmla="*/ 12 h 106"/>
                <a:gd name="T36" fmla="*/ 1 w 97"/>
                <a:gd name="T37" fmla="*/ 34 h 106"/>
                <a:gd name="T38" fmla="*/ 41 w 97"/>
                <a:gd name="T39" fmla="*/ 59 h 106"/>
                <a:gd name="T40" fmla="*/ 64 w 97"/>
                <a:gd name="T41" fmla="*/ 71 h 106"/>
                <a:gd name="T42" fmla="*/ 43 w 97"/>
                <a:gd name="T43" fmla="*/ 7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7" h="106">
                  <a:moveTo>
                    <a:pt x="43" y="78"/>
                  </a:moveTo>
                  <a:lnTo>
                    <a:pt x="43" y="78"/>
                  </a:lnTo>
                  <a:cubicBezTo>
                    <a:pt x="29" y="78"/>
                    <a:pt x="16" y="75"/>
                    <a:pt x="6" y="72"/>
                  </a:cubicBezTo>
                  <a:lnTo>
                    <a:pt x="0" y="87"/>
                  </a:lnTo>
                  <a:cubicBezTo>
                    <a:pt x="8" y="90"/>
                    <a:pt x="22" y="92"/>
                    <a:pt x="37" y="93"/>
                  </a:cubicBezTo>
                  <a:lnTo>
                    <a:pt x="37" y="105"/>
                  </a:lnTo>
                  <a:lnTo>
                    <a:pt x="59" y="106"/>
                  </a:lnTo>
                  <a:lnTo>
                    <a:pt x="59" y="93"/>
                  </a:lnTo>
                  <a:cubicBezTo>
                    <a:pt x="84" y="91"/>
                    <a:pt x="97" y="81"/>
                    <a:pt x="97" y="70"/>
                  </a:cubicBezTo>
                  <a:cubicBezTo>
                    <a:pt x="97" y="58"/>
                    <a:pt x="87" y="51"/>
                    <a:pt x="61" y="45"/>
                  </a:cubicBezTo>
                  <a:cubicBezTo>
                    <a:pt x="42" y="40"/>
                    <a:pt x="35" y="37"/>
                    <a:pt x="35" y="33"/>
                  </a:cubicBezTo>
                  <a:cubicBezTo>
                    <a:pt x="35" y="29"/>
                    <a:pt x="39" y="26"/>
                    <a:pt x="53" y="26"/>
                  </a:cubicBezTo>
                  <a:cubicBezTo>
                    <a:pt x="69" y="26"/>
                    <a:pt x="79" y="30"/>
                    <a:pt x="85" y="31"/>
                  </a:cubicBezTo>
                  <a:lnTo>
                    <a:pt x="91" y="17"/>
                  </a:lnTo>
                  <a:cubicBezTo>
                    <a:pt x="84" y="14"/>
                    <a:pt x="74" y="12"/>
                    <a:pt x="60" y="12"/>
                  </a:cubicBezTo>
                  <a:lnTo>
                    <a:pt x="60" y="0"/>
                  </a:lnTo>
                  <a:lnTo>
                    <a:pt x="38" y="0"/>
                  </a:lnTo>
                  <a:lnTo>
                    <a:pt x="38" y="12"/>
                  </a:lnTo>
                  <a:cubicBezTo>
                    <a:pt x="15" y="14"/>
                    <a:pt x="1" y="23"/>
                    <a:pt x="1" y="34"/>
                  </a:cubicBezTo>
                  <a:cubicBezTo>
                    <a:pt x="1" y="47"/>
                    <a:pt x="17" y="54"/>
                    <a:pt x="41" y="59"/>
                  </a:cubicBezTo>
                  <a:cubicBezTo>
                    <a:pt x="57" y="62"/>
                    <a:pt x="64" y="66"/>
                    <a:pt x="64" y="71"/>
                  </a:cubicBezTo>
                  <a:cubicBezTo>
                    <a:pt x="64" y="76"/>
                    <a:pt x="55" y="79"/>
                    <a:pt x="43" y="78"/>
                  </a:cubicBezTo>
                  <a:close/>
                </a:path>
              </a:pathLst>
            </a:custGeom>
            <a:solidFill>
              <a:srgbClr val="E96F14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9" name="Freeform 25"/>
            <p:cNvSpPr>
              <a:spLocks noEditPoints="1"/>
            </p:cNvSpPr>
            <p:nvPr/>
          </p:nvSpPr>
          <p:spPr bwMode="auto">
            <a:xfrm>
              <a:off x="6538913" y="4421188"/>
              <a:ext cx="379413" cy="288925"/>
            </a:xfrm>
            <a:custGeom>
              <a:avLst/>
              <a:gdLst>
                <a:gd name="T0" fmla="*/ 351 w 351"/>
                <a:gd name="T1" fmla="*/ 102 h 268"/>
                <a:gd name="T2" fmla="*/ 351 w 351"/>
                <a:gd name="T3" fmla="*/ 102 h 268"/>
                <a:gd name="T4" fmla="*/ 300 w 351"/>
                <a:gd name="T5" fmla="*/ 34 h 268"/>
                <a:gd name="T6" fmla="*/ 176 w 351"/>
                <a:gd name="T7" fmla="*/ 1 h 268"/>
                <a:gd name="T8" fmla="*/ 52 w 351"/>
                <a:gd name="T9" fmla="*/ 28 h 268"/>
                <a:gd name="T10" fmla="*/ 0 w 351"/>
                <a:gd name="T11" fmla="*/ 94 h 268"/>
                <a:gd name="T12" fmla="*/ 0 w 351"/>
                <a:gd name="T13" fmla="*/ 89 h 268"/>
                <a:gd name="T14" fmla="*/ 0 w 351"/>
                <a:gd name="T15" fmla="*/ 98 h 268"/>
                <a:gd name="T16" fmla="*/ 0 w 351"/>
                <a:gd name="T17" fmla="*/ 99 h 268"/>
                <a:gd name="T18" fmla="*/ 0 w 351"/>
                <a:gd name="T19" fmla="*/ 151 h 268"/>
                <a:gd name="T20" fmla="*/ 52 w 351"/>
                <a:gd name="T21" fmla="*/ 224 h 268"/>
                <a:gd name="T22" fmla="*/ 300 w 351"/>
                <a:gd name="T23" fmla="*/ 230 h 268"/>
                <a:gd name="T24" fmla="*/ 351 w 351"/>
                <a:gd name="T25" fmla="*/ 159 h 268"/>
                <a:gd name="T26" fmla="*/ 351 w 351"/>
                <a:gd name="T27" fmla="*/ 98 h 268"/>
                <a:gd name="T28" fmla="*/ 351 w 351"/>
                <a:gd name="T29" fmla="*/ 102 h 268"/>
                <a:gd name="T30" fmla="*/ 64 w 351"/>
                <a:gd name="T31" fmla="*/ 49 h 268"/>
                <a:gd name="T32" fmla="*/ 64 w 351"/>
                <a:gd name="T33" fmla="*/ 49 h 268"/>
                <a:gd name="T34" fmla="*/ 176 w 351"/>
                <a:gd name="T35" fmla="*/ 25 h 268"/>
                <a:gd name="T36" fmla="*/ 288 w 351"/>
                <a:gd name="T37" fmla="*/ 54 h 268"/>
                <a:gd name="T38" fmla="*/ 327 w 351"/>
                <a:gd name="T39" fmla="*/ 106 h 268"/>
                <a:gd name="T40" fmla="*/ 288 w 351"/>
                <a:gd name="T41" fmla="*/ 156 h 268"/>
                <a:gd name="T42" fmla="*/ 176 w 351"/>
                <a:gd name="T43" fmla="*/ 180 h 268"/>
                <a:gd name="T44" fmla="*/ 64 w 351"/>
                <a:gd name="T45" fmla="*/ 151 h 268"/>
                <a:gd name="T46" fmla="*/ 24 w 351"/>
                <a:gd name="T47" fmla="*/ 99 h 268"/>
                <a:gd name="T48" fmla="*/ 64 w 351"/>
                <a:gd name="T49" fmla="*/ 49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51" h="268">
                  <a:moveTo>
                    <a:pt x="351" y="102"/>
                  </a:moveTo>
                  <a:lnTo>
                    <a:pt x="351" y="102"/>
                  </a:lnTo>
                  <a:cubicBezTo>
                    <a:pt x="349" y="78"/>
                    <a:pt x="332" y="53"/>
                    <a:pt x="300" y="34"/>
                  </a:cubicBezTo>
                  <a:cubicBezTo>
                    <a:pt x="265" y="13"/>
                    <a:pt x="221" y="2"/>
                    <a:pt x="176" y="1"/>
                  </a:cubicBezTo>
                  <a:cubicBezTo>
                    <a:pt x="131" y="0"/>
                    <a:pt x="86" y="9"/>
                    <a:pt x="52" y="28"/>
                  </a:cubicBezTo>
                  <a:cubicBezTo>
                    <a:pt x="19" y="46"/>
                    <a:pt x="2" y="69"/>
                    <a:pt x="0" y="94"/>
                  </a:cubicBezTo>
                  <a:cubicBezTo>
                    <a:pt x="0" y="92"/>
                    <a:pt x="0" y="91"/>
                    <a:pt x="0" y="89"/>
                  </a:cubicBezTo>
                  <a:lnTo>
                    <a:pt x="0" y="98"/>
                  </a:lnTo>
                  <a:lnTo>
                    <a:pt x="0" y="99"/>
                  </a:lnTo>
                  <a:lnTo>
                    <a:pt x="0" y="151"/>
                  </a:lnTo>
                  <a:cubicBezTo>
                    <a:pt x="0" y="177"/>
                    <a:pt x="17" y="203"/>
                    <a:pt x="52" y="224"/>
                  </a:cubicBezTo>
                  <a:cubicBezTo>
                    <a:pt x="120" y="265"/>
                    <a:pt x="231" y="268"/>
                    <a:pt x="300" y="230"/>
                  </a:cubicBezTo>
                  <a:cubicBezTo>
                    <a:pt x="334" y="211"/>
                    <a:pt x="351" y="185"/>
                    <a:pt x="351" y="159"/>
                  </a:cubicBezTo>
                  <a:lnTo>
                    <a:pt x="351" y="98"/>
                  </a:lnTo>
                  <a:cubicBezTo>
                    <a:pt x="351" y="99"/>
                    <a:pt x="351" y="101"/>
                    <a:pt x="351" y="102"/>
                  </a:cubicBezTo>
                  <a:close/>
                  <a:moveTo>
                    <a:pt x="64" y="49"/>
                  </a:moveTo>
                  <a:lnTo>
                    <a:pt x="64" y="49"/>
                  </a:lnTo>
                  <a:cubicBezTo>
                    <a:pt x="93" y="33"/>
                    <a:pt x="133" y="24"/>
                    <a:pt x="176" y="25"/>
                  </a:cubicBezTo>
                  <a:cubicBezTo>
                    <a:pt x="218" y="26"/>
                    <a:pt x="258" y="37"/>
                    <a:pt x="288" y="54"/>
                  </a:cubicBezTo>
                  <a:cubicBezTo>
                    <a:pt x="313" y="70"/>
                    <a:pt x="327" y="88"/>
                    <a:pt x="327" y="106"/>
                  </a:cubicBezTo>
                  <a:cubicBezTo>
                    <a:pt x="327" y="124"/>
                    <a:pt x="313" y="142"/>
                    <a:pt x="288" y="156"/>
                  </a:cubicBezTo>
                  <a:cubicBezTo>
                    <a:pt x="258" y="172"/>
                    <a:pt x="218" y="181"/>
                    <a:pt x="176" y="180"/>
                  </a:cubicBezTo>
                  <a:cubicBezTo>
                    <a:pt x="133" y="179"/>
                    <a:pt x="93" y="168"/>
                    <a:pt x="64" y="151"/>
                  </a:cubicBezTo>
                  <a:cubicBezTo>
                    <a:pt x="39" y="136"/>
                    <a:pt x="24" y="117"/>
                    <a:pt x="24" y="99"/>
                  </a:cubicBezTo>
                  <a:cubicBezTo>
                    <a:pt x="24" y="81"/>
                    <a:pt x="39" y="63"/>
                    <a:pt x="64" y="49"/>
                  </a:cubicBezTo>
                  <a:close/>
                </a:path>
              </a:pathLst>
            </a:custGeom>
            <a:solidFill>
              <a:srgbClr val="E96F14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0" name="Freeform 26"/>
            <p:cNvSpPr>
              <a:spLocks/>
            </p:cNvSpPr>
            <p:nvPr/>
          </p:nvSpPr>
          <p:spPr bwMode="auto">
            <a:xfrm>
              <a:off x="6538913" y="4614863"/>
              <a:ext cx="379413" cy="192088"/>
            </a:xfrm>
            <a:custGeom>
              <a:avLst/>
              <a:gdLst>
                <a:gd name="T0" fmla="*/ 300 w 351"/>
                <a:gd name="T1" fmla="*/ 79 h 178"/>
                <a:gd name="T2" fmla="*/ 300 w 351"/>
                <a:gd name="T3" fmla="*/ 79 h 178"/>
                <a:gd name="T4" fmla="*/ 52 w 351"/>
                <a:gd name="T5" fmla="*/ 73 h 178"/>
                <a:gd name="T6" fmla="*/ 0 w 351"/>
                <a:gd name="T7" fmla="*/ 0 h 178"/>
                <a:gd name="T8" fmla="*/ 0 w 351"/>
                <a:gd name="T9" fmla="*/ 61 h 178"/>
                <a:gd name="T10" fmla="*/ 52 w 351"/>
                <a:gd name="T11" fmla="*/ 134 h 178"/>
                <a:gd name="T12" fmla="*/ 300 w 351"/>
                <a:gd name="T13" fmla="*/ 140 h 178"/>
                <a:gd name="T14" fmla="*/ 351 w 351"/>
                <a:gd name="T15" fmla="*/ 70 h 178"/>
                <a:gd name="T16" fmla="*/ 351 w 351"/>
                <a:gd name="T17" fmla="*/ 8 h 178"/>
                <a:gd name="T18" fmla="*/ 300 w 351"/>
                <a:gd name="T19" fmla="*/ 79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1" h="178">
                  <a:moveTo>
                    <a:pt x="300" y="79"/>
                  </a:moveTo>
                  <a:lnTo>
                    <a:pt x="300" y="79"/>
                  </a:lnTo>
                  <a:cubicBezTo>
                    <a:pt x="231" y="116"/>
                    <a:pt x="120" y="114"/>
                    <a:pt x="52" y="73"/>
                  </a:cubicBezTo>
                  <a:cubicBezTo>
                    <a:pt x="17" y="52"/>
                    <a:pt x="0" y="26"/>
                    <a:pt x="0" y="0"/>
                  </a:cubicBezTo>
                  <a:lnTo>
                    <a:pt x="0" y="61"/>
                  </a:lnTo>
                  <a:cubicBezTo>
                    <a:pt x="0" y="87"/>
                    <a:pt x="17" y="114"/>
                    <a:pt x="52" y="134"/>
                  </a:cubicBezTo>
                  <a:cubicBezTo>
                    <a:pt x="120" y="175"/>
                    <a:pt x="231" y="178"/>
                    <a:pt x="300" y="140"/>
                  </a:cubicBezTo>
                  <a:cubicBezTo>
                    <a:pt x="334" y="121"/>
                    <a:pt x="351" y="96"/>
                    <a:pt x="351" y="70"/>
                  </a:cubicBezTo>
                  <a:lnTo>
                    <a:pt x="351" y="8"/>
                  </a:lnTo>
                  <a:cubicBezTo>
                    <a:pt x="351" y="34"/>
                    <a:pt x="334" y="60"/>
                    <a:pt x="300" y="79"/>
                  </a:cubicBezTo>
                  <a:close/>
                </a:path>
              </a:pathLst>
            </a:custGeom>
            <a:solidFill>
              <a:srgbClr val="E96F14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1" name="Freeform 27"/>
            <p:cNvSpPr>
              <a:spLocks noEditPoints="1"/>
            </p:cNvSpPr>
            <p:nvPr/>
          </p:nvSpPr>
          <p:spPr bwMode="auto">
            <a:xfrm>
              <a:off x="6832601" y="4210051"/>
              <a:ext cx="377825" cy="287338"/>
            </a:xfrm>
            <a:custGeom>
              <a:avLst/>
              <a:gdLst>
                <a:gd name="T0" fmla="*/ 350 w 351"/>
                <a:gd name="T1" fmla="*/ 102 h 267"/>
                <a:gd name="T2" fmla="*/ 350 w 351"/>
                <a:gd name="T3" fmla="*/ 102 h 267"/>
                <a:gd name="T4" fmla="*/ 299 w 351"/>
                <a:gd name="T5" fmla="*/ 33 h 267"/>
                <a:gd name="T6" fmla="*/ 175 w 351"/>
                <a:gd name="T7" fmla="*/ 1 h 267"/>
                <a:gd name="T8" fmla="*/ 51 w 351"/>
                <a:gd name="T9" fmla="*/ 27 h 267"/>
                <a:gd name="T10" fmla="*/ 0 w 351"/>
                <a:gd name="T11" fmla="*/ 93 h 267"/>
                <a:gd name="T12" fmla="*/ 0 w 351"/>
                <a:gd name="T13" fmla="*/ 89 h 267"/>
                <a:gd name="T14" fmla="*/ 0 w 351"/>
                <a:gd name="T15" fmla="*/ 98 h 267"/>
                <a:gd name="T16" fmla="*/ 0 w 351"/>
                <a:gd name="T17" fmla="*/ 98 h 267"/>
                <a:gd name="T18" fmla="*/ 0 w 351"/>
                <a:gd name="T19" fmla="*/ 151 h 267"/>
                <a:gd name="T20" fmla="*/ 51 w 351"/>
                <a:gd name="T21" fmla="*/ 223 h 267"/>
                <a:gd name="T22" fmla="*/ 299 w 351"/>
                <a:gd name="T23" fmla="*/ 229 h 267"/>
                <a:gd name="T24" fmla="*/ 351 w 351"/>
                <a:gd name="T25" fmla="*/ 159 h 267"/>
                <a:gd name="T26" fmla="*/ 351 w 351"/>
                <a:gd name="T27" fmla="*/ 97 h 267"/>
                <a:gd name="T28" fmla="*/ 350 w 351"/>
                <a:gd name="T29" fmla="*/ 102 h 267"/>
                <a:gd name="T30" fmla="*/ 63 w 351"/>
                <a:gd name="T31" fmla="*/ 49 h 267"/>
                <a:gd name="T32" fmla="*/ 63 w 351"/>
                <a:gd name="T33" fmla="*/ 49 h 267"/>
                <a:gd name="T34" fmla="*/ 175 w 351"/>
                <a:gd name="T35" fmla="*/ 25 h 267"/>
                <a:gd name="T36" fmla="*/ 287 w 351"/>
                <a:gd name="T37" fmla="*/ 54 h 267"/>
                <a:gd name="T38" fmla="*/ 327 w 351"/>
                <a:gd name="T39" fmla="*/ 106 h 267"/>
                <a:gd name="T40" fmla="*/ 287 w 351"/>
                <a:gd name="T41" fmla="*/ 156 h 267"/>
                <a:gd name="T42" fmla="*/ 175 w 351"/>
                <a:gd name="T43" fmla="*/ 179 h 267"/>
                <a:gd name="T44" fmla="*/ 63 w 351"/>
                <a:gd name="T45" fmla="*/ 150 h 267"/>
                <a:gd name="T46" fmla="*/ 24 w 351"/>
                <a:gd name="T47" fmla="*/ 99 h 267"/>
                <a:gd name="T48" fmla="*/ 63 w 351"/>
                <a:gd name="T49" fmla="*/ 49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51" h="267">
                  <a:moveTo>
                    <a:pt x="350" y="102"/>
                  </a:moveTo>
                  <a:lnTo>
                    <a:pt x="350" y="102"/>
                  </a:lnTo>
                  <a:cubicBezTo>
                    <a:pt x="349" y="77"/>
                    <a:pt x="332" y="53"/>
                    <a:pt x="299" y="33"/>
                  </a:cubicBezTo>
                  <a:cubicBezTo>
                    <a:pt x="265" y="13"/>
                    <a:pt x="220" y="2"/>
                    <a:pt x="175" y="1"/>
                  </a:cubicBezTo>
                  <a:cubicBezTo>
                    <a:pt x="130" y="0"/>
                    <a:pt x="85" y="9"/>
                    <a:pt x="51" y="27"/>
                  </a:cubicBezTo>
                  <a:cubicBezTo>
                    <a:pt x="19" y="45"/>
                    <a:pt x="2" y="69"/>
                    <a:pt x="0" y="93"/>
                  </a:cubicBezTo>
                  <a:cubicBezTo>
                    <a:pt x="0" y="92"/>
                    <a:pt x="0" y="90"/>
                    <a:pt x="0" y="89"/>
                  </a:cubicBezTo>
                  <a:lnTo>
                    <a:pt x="0" y="98"/>
                  </a:lnTo>
                  <a:lnTo>
                    <a:pt x="0" y="98"/>
                  </a:lnTo>
                  <a:lnTo>
                    <a:pt x="0" y="151"/>
                  </a:lnTo>
                  <a:cubicBezTo>
                    <a:pt x="0" y="176"/>
                    <a:pt x="17" y="203"/>
                    <a:pt x="51" y="223"/>
                  </a:cubicBezTo>
                  <a:cubicBezTo>
                    <a:pt x="120" y="265"/>
                    <a:pt x="231" y="267"/>
                    <a:pt x="299" y="229"/>
                  </a:cubicBezTo>
                  <a:cubicBezTo>
                    <a:pt x="334" y="210"/>
                    <a:pt x="351" y="185"/>
                    <a:pt x="351" y="159"/>
                  </a:cubicBezTo>
                  <a:lnTo>
                    <a:pt x="351" y="97"/>
                  </a:lnTo>
                  <a:cubicBezTo>
                    <a:pt x="351" y="99"/>
                    <a:pt x="351" y="100"/>
                    <a:pt x="350" y="102"/>
                  </a:cubicBezTo>
                  <a:close/>
                  <a:moveTo>
                    <a:pt x="63" y="49"/>
                  </a:moveTo>
                  <a:lnTo>
                    <a:pt x="63" y="49"/>
                  </a:lnTo>
                  <a:cubicBezTo>
                    <a:pt x="93" y="32"/>
                    <a:pt x="133" y="24"/>
                    <a:pt x="175" y="25"/>
                  </a:cubicBezTo>
                  <a:cubicBezTo>
                    <a:pt x="218" y="26"/>
                    <a:pt x="258" y="36"/>
                    <a:pt x="287" y="54"/>
                  </a:cubicBezTo>
                  <a:cubicBezTo>
                    <a:pt x="312" y="69"/>
                    <a:pt x="327" y="88"/>
                    <a:pt x="327" y="106"/>
                  </a:cubicBezTo>
                  <a:cubicBezTo>
                    <a:pt x="327" y="124"/>
                    <a:pt x="312" y="142"/>
                    <a:pt x="287" y="156"/>
                  </a:cubicBezTo>
                  <a:cubicBezTo>
                    <a:pt x="258" y="172"/>
                    <a:pt x="218" y="180"/>
                    <a:pt x="175" y="179"/>
                  </a:cubicBezTo>
                  <a:cubicBezTo>
                    <a:pt x="133" y="178"/>
                    <a:pt x="93" y="168"/>
                    <a:pt x="63" y="150"/>
                  </a:cubicBezTo>
                  <a:cubicBezTo>
                    <a:pt x="38" y="135"/>
                    <a:pt x="24" y="116"/>
                    <a:pt x="24" y="99"/>
                  </a:cubicBezTo>
                  <a:cubicBezTo>
                    <a:pt x="24" y="81"/>
                    <a:pt x="38" y="63"/>
                    <a:pt x="63" y="49"/>
                  </a:cubicBezTo>
                  <a:close/>
                </a:path>
              </a:pathLst>
            </a:custGeom>
            <a:solidFill>
              <a:srgbClr val="E96F14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2" name="Freeform 28"/>
            <p:cNvSpPr>
              <a:spLocks/>
            </p:cNvSpPr>
            <p:nvPr/>
          </p:nvSpPr>
          <p:spPr bwMode="auto">
            <a:xfrm>
              <a:off x="6951663" y="4411663"/>
              <a:ext cx="258763" cy="179388"/>
            </a:xfrm>
            <a:custGeom>
              <a:avLst/>
              <a:gdLst>
                <a:gd name="T0" fmla="*/ 189 w 241"/>
                <a:gd name="T1" fmla="*/ 70 h 166"/>
                <a:gd name="T2" fmla="*/ 189 w 241"/>
                <a:gd name="T3" fmla="*/ 70 h 166"/>
                <a:gd name="T4" fmla="*/ 0 w 241"/>
                <a:gd name="T5" fmla="*/ 88 h 166"/>
                <a:gd name="T6" fmla="*/ 0 w 241"/>
                <a:gd name="T7" fmla="*/ 150 h 166"/>
                <a:gd name="T8" fmla="*/ 189 w 241"/>
                <a:gd name="T9" fmla="*/ 132 h 166"/>
                <a:gd name="T10" fmla="*/ 241 w 241"/>
                <a:gd name="T11" fmla="*/ 61 h 166"/>
                <a:gd name="T12" fmla="*/ 241 w 241"/>
                <a:gd name="T13" fmla="*/ 0 h 166"/>
                <a:gd name="T14" fmla="*/ 189 w 241"/>
                <a:gd name="T15" fmla="*/ 7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1" h="166">
                  <a:moveTo>
                    <a:pt x="189" y="70"/>
                  </a:moveTo>
                  <a:lnTo>
                    <a:pt x="189" y="70"/>
                  </a:lnTo>
                  <a:cubicBezTo>
                    <a:pt x="138" y="99"/>
                    <a:pt x="63" y="104"/>
                    <a:pt x="0" y="88"/>
                  </a:cubicBezTo>
                  <a:lnTo>
                    <a:pt x="0" y="150"/>
                  </a:lnTo>
                  <a:cubicBezTo>
                    <a:pt x="63" y="166"/>
                    <a:pt x="138" y="160"/>
                    <a:pt x="189" y="132"/>
                  </a:cubicBezTo>
                  <a:cubicBezTo>
                    <a:pt x="224" y="113"/>
                    <a:pt x="241" y="87"/>
                    <a:pt x="241" y="61"/>
                  </a:cubicBezTo>
                  <a:lnTo>
                    <a:pt x="241" y="0"/>
                  </a:lnTo>
                  <a:cubicBezTo>
                    <a:pt x="241" y="26"/>
                    <a:pt x="224" y="51"/>
                    <a:pt x="189" y="70"/>
                  </a:cubicBezTo>
                  <a:close/>
                </a:path>
              </a:pathLst>
            </a:custGeom>
            <a:solidFill>
              <a:srgbClr val="E96F14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3" name="Freeform 29"/>
            <p:cNvSpPr>
              <a:spLocks/>
            </p:cNvSpPr>
            <p:nvPr/>
          </p:nvSpPr>
          <p:spPr bwMode="auto">
            <a:xfrm>
              <a:off x="6951663" y="4508501"/>
              <a:ext cx="258763" cy="177800"/>
            </a:xfrm>
            <a:custGeom>
              <a:avLst/>
              <a:gdLst>
                <a:gd name="T0" fmla="*/ 189 w 241"/>
                <a:gd name="T1" fmla="*/ 71 h 166"/>
                <a:gd name="T2" fmla="*/ 189 w 241"/>
                <a:gd name="T3" fmla="*/ 71 h 166"/>
                <a:gd name="T4" fmla="*/ 0 w 241"/>
                <a:gd name="T5" fmla="*/ 89 h 166"/>
                <a:gd name="T6" fmla="*/ 0 w 241"/>
                <a:gd name="T7" fmla="*/ 150 h 166"/>
                <a:gd name="T8" fmla="*/ 189 w 241"/>
                <a:gd name="T9" fmla="*/ 132 h 166"/>
                <a:gd name="T10" fmla="*/ 241 w 241"/>
                <a:gd name="T11" fmla="*/ 62 h 166"/>
                <a:gd name="T12" fmla="*/ 241 w 241"/>
                <a:gd name="T13" fmla="*/ 0 h 166"/>
                <a:gd name="T14" fmla="*/ 189 w 241"/>
                <a:gd name="T15" fmla="*/ 71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1" h="166">
                  <a:moveTo>
                    <a:pt x="189" y="71"/>
                  </a:moveTo>
                  <a:lnTo>
                    <a:pt x="189" y="71"/>
                  </a:lnTo>
                  <a:cubicBezTo>
                    <a:pt x="138" y="99"/>
                    <a:pt x="63" y="105"/>
                    <a:pt x="0" y="89"/>
                  </a:cubicBezTo>
                  <a:lnTo>
                    <a:pt x="0" y="150"/>
                  </a:lnTo>
                  <a:cubicBezTo>
                    <a:pt x="63" y="166"/>
                    <a:pt x="138" y="161"/>
                    <a:pt x="189" y="132"/>
                  </a:cubicBezTo>
                  <a:cubicBezTo>
                    <a:pt x="224" y="113"/>
                    <a:pt x="241" y="88"/>
                    <a:pt x="241" y="62"/>
                  </a:cubicBezTo>
                  <a:lnTo>
                    <a:pt x="241" y="0"/>
                  </a:lnTo>
                  <a:cubicBezTo>
                    <a:pt x="241" y="26"/>
                    <a:pt x="224" y="52"/>
                    <a:pt x="189" y="71"/>
                  </a:cubicBezTo>
                  <a:close/>
                </a:path>
              </a:pathLst>
            </a:custGeom>
            <a:solidFill>
              <a:srgbClr val="E96F14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4" name="Freeform 30"/>
            <p:cNvSpPr>
              <a:spLocks/>
            </p:cNvSpPr>
            <p:nvPr/>
          </p:nvSpPr>
          <p:spPr bwMode="auto">
            <a:xfrm>
              <a:off x="6951663" y="4598988"/>
              <a:ext cx="258763" cy="179388"/>
            </a:xfrm>
            <a:custGeom>
              <a:avLst/>
              <a:gdLst>
                <a:gd name="T0" fmla="*/ 189 w 241"/>
                <a:gd name="T1" fmla="*/ 70 h 166"/>
                <a:gd name="T2" fmla="*/ 189 w 241"/>
                <a:gd name="T3" fmla="*/ 70 h 166"/>
                <a:gd name="T4" fmla="*/ 0 w 241"/>
                <a:gd name="T5" fmla="*/ 88 h 166"/>
                <a:gd name="T6" fmla="*/ 0 w 241"/>
                <a:gd name="T7" fmla="*/ 150 h 166"/>
                <a:gd name="T8" fmla="*/ 189 w 241"/>
                <a:gd name="T9" fmla="*/ 132 h 166"/>
                <a:gd name="T10" fmla="*/ 241 w 241"/>
                <a:gd name="T11" fmla="*/ 61 h 166"/>
                <a:gd name="T12" fmla="*/ 241 w 241"/>
                <a:gd name="T13" fmla="*/ 0 h 166"/>
                <a:gd name="T14" fmla="*/ 189 w 241"/>
                <a:gd name="T15" fmla="*/ 7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1" h="166">
                  <a:moveTo>
                    <a:pt x="189" y="70"/>
                  </a:moveTo>
                  <a:lnTo>
                    <a:pt x="189" y="70"/>
                  </a:lnTo>
                  <a:cubicBezTo>
                    <a:pt x="138" y="98"/>
                    <a:pt x="63" y="104"/>
                    <a:pt x="0" y="88"/>
                  </a:cubicBezTo>
                  <a:lnTo>
                    <a:pt x="0" y="150"/>
                  </a:lnTo>
                  <a:cubicBezTo>
                    <a:pt x="63" y="166"/>
                    <a:pt x="138" y="160"/>
                    <a:pt x="189" y="132"/>
                  </a:cubicBezTo>
                  <a:cubicBezTo>
                    <a:pt x="224" y="113"/>
                    <a:pt x="241" y="87"/>
                    <a:pt x="241" y="61"/>
                  </a:cubicBezTo>
                  <a:lnTo>
                    <a:pt x="241" y="0"/>
                  </a:lnTo>
                  <a:cubicBezTo>
                    <a:pt x="241" y="26"/>
                    <a:pt x="224" y="51"/>
                    <a:pt x="189" y="70"/>
                  </a:cubicBezTo>
                  <a:close/>
                </a:path>
              </a:pathLst>
            </a:custGeom>
            <a:solidFill>
              <a:srgbClr val="E96F14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5" name="Freeform 31"/>
            <p:cNvSpPr>
              <a:spLocks/>
            </p:cNvSpPr>
            <p:nvPr/>
          </p:nvSpPr>
          <p:spPr bwMode="auto">
            <a:xfrm>
              <a:off x="6538913" y="4708526"/>
              <a:ext cx="379413" cy="192088"/>
            </a:xfrm>
            <a:custGeom>
              <a:avLst/>
              <a:gdLst>
                <a:gd name="T0" fmla="*/ 300 w 351"/>
                <a:gd name="T1" fmla="*/ 79 h 178"/>
                <a:gd name="T2" fmla="*/ 300 w 351"/>
                <a:gd name="T3" fmla="*/ 79 h 178"/>
                <a:gd name="T4" fmla="*/ 52 w 351"/>
                <a:gd name="T5" fmla="*/ 73 h 178"/>
                <a:gd name="T6" fmla="*/ 0 w 351"/>
                <a:gd name="T7" fmla="*/ 0 h 178"/>
                <a:gd name="T8" fmla="*/ 0 w 351"/>
                <a:gd name="T9" fmla="*/ 62 h 178"/>
                <a:gd name="T10" fmla="*/ 52 w 351"/>
                <a:gd name="T11" fmla="*/ 134 h 178"/>
                <a:gd name="T12" fmla="*/ 300 w 351"/>
                <a:gd name="T13" fmla="*/ 140 h 178"/>
                <a:gd name="T14" fmla="*/ 351 w 351"/>
                <a:gd name="T15" fmla="*/ 70 h 178"/>
                <a:gd name="T16" fmla="*/ 351 w 351"/>
                <a:gd name="T17" fmla="*/ 8 h 178"/>
                <a:gd name="T18" fmla="*/ 300 w 351"/>
                <a:gd name="T19" fmla="*/ 79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1" h="178">
                  <a:moveTo>
                    <a:pt x="300" y="79"/>
                  </a:moveTo>
                  <a:lnTo>
                    <a:pt x="300" y="79"/>
                  </a:lnTo>
                  <a:cubicBezTo>
                    <a:pt x="231" y="117"/>
                    <a:pt x="120" y="114"/>
                    <a:pt x="52" y="73"/>
                  </a:cubicBezTo>
                  <a:cubicBezTo>
                    <a:pt x="17" y="52"/>
                    <a:pt x="0" y="26"/>
                    <a:pt x="0" y="0"/>
                  </a:cubicBezTo>
                  <a:lnTo>
                    <a:pt x="0" y="62"/>
                  </a:lnTo>
                  <a:cubicBezTo>
                    <a:pt x="0" y="87"/>
                    <a:pt x="17" y="114"/>
                    <a:pt x="52" y="134"/>
                  </a:cubicBezTo>
                  <a:cubicBezTo>
                    <a:pt x="120" y="176"/>
                    <a:pt x="231" y="178"/>
                    <a:pt x="300" y="140"/>
                  </a:cubicBezTo>
                  <a:cubicBezTo>
                    <a:pt x="334" y="121"/>
                    <a:pt x="351" y="96"/>
                    <a:pt x="351" y="70"/>
                  </a:cubicBezTo>
                  <a:lnTo>
                    <a:pt x="351" y="8"/>
                  </a:lnTo>
                  <a:cubicBezTo>
                    <a:pt x="351" y="34"/>
                    <a:pt x="334" y="60"/>
                    <a:pt x="300" y="79"/>
                  </a:cubicBezTo>
                  <a:close/>
                </a:path>
              </a:pathLst>
            </a:custGeom>
            <a:solidFill>
              <a:srgbClr val="E96F14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6" name="Freeform 32"/>
            <p:cNvSpPr>
              <a:spLocks/>
            </p:cNvSpPr>
            <p:nvPr/>
          </p:nvSpPr>
          <p:spPr bwMode="auto">
            <a:xfrm>
              <a:off x="6951663" y="4694238"/>
              <a:ext cx="258763" cy="177800"/>
            </a:xfrm>
            <a:custGeom>
              <a:avLst/>
              <a:gdLst>
                <a:gd name="T0" fmla="*/ 189 w 241"/>
                <a:gd name="T1" fmla="*/ 70 h 166"/>
                <a:gd name="T2" fmla="*/ 189 w 241"/>
                <a:gd name="T3" fmla="*/ 70 h 166"/>
                <a:gd name="T4" fmla="*/ 0 w 241"/>
                <a:gd name="T5" fmla="*/ 88 h 166"/>
                <a:gd name="T6" fmla="*/ 0 w 241"/>
                <a:gd name="T7" fmla="*/ 150 h 166"/>
                <a:gd name="T8" fmla="*/ 189 w 241"/>
                <a:gd name="T9" fmla="*/ 132 h 166"/>
                <a:gd name="T10" fmla="*/ 241 w 241"/>
                <a:gd name="T11" fmla="*/ 61 h 166"/>
                <a:gd name="T12" fmla="*/ 241 w 241"/>
                <a:gd name="T13" fmla="*/ 0 h 166"/>
                <a:gd name="T14" fmla="*/ 189 w 241"/>
                <a:gd name="T15" fmla="*/ 7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1" h="166">
                  <a:moveTo>
                    <a:pt x="189" y="70"/>
                  </a:moveTo>
                  <a:lnTo>
                    <a:pt x="189" y="70"/>
                  </a:lnTo>
                  <a:cubicBezTo>
                    <a:pt x="138" y="99"/>
                    <a:pt x="63" y="104"/>
                    <a:pt x="0" y="88"/>
                  </a:cubicBezTo>
                  <a:lnTo>
                    <a:pt x="0" y="150"/>
                  </a:lnTo>
                  <a:cubicBezTo>
                    <a:pt x="63" y="166"/>
                    <a:pt x="138" y="160"/>
                    <a:pt x="189" y="132"/>
                  </a:cubicBezTo>
                  <a:cubicBezTo>
                    <a:pt x="224" y="113"/>
                    <a:pt x="241" y="87"/>
                    <a:pt x="241" y="61"/>
                  </a:cubicBezTo>
                  <a:lnTo>
                    <a:pt x="241" y="0"/>
                  </a:lnTo>
                  <a:cubicBezTo>
                    <a:pt x="241" y="26"/>
                    <a:pt x="224" y="51"/>
                    <a:pt x="189" y="70"/>
                  </a:cubicBezTo>
                  <a:close/>
                </a:path>
              </a:pathLst>
            </a:custGeom>
            <a:solidFill>
              <a:srgbClr val="E96F14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7" name="Freeform 33"/>
            <p:cNvSpPr>
              <a:spLocks/>
            </p:cNvSpPr>
            <p:nvPr/>
          </p:nvSpPr>
          <p:spPr bwMode="auto">
            <a:xfrm>
              <a:off x="6538913" y="4805363"/>
              <a:ext cx="379413" cy="192088"/>
            </a:xfrm>
            <a:custGeom>
              <a:avLst/>
              <a:gdLst>
                <a:gd name="T0" fmla="*/ 300 w 351"/>
                <a:gd name="T1" fmla="*/ 79 h 179"/>
                <a:gd name="T2" fmla="*/ 300 w 351"/>
                <a:gd name="T3" fmla="*/ 79 h 179"/>
                <a:gd name="T4" fmla="*/ 52 w 351"/>
                <a:gd name="T5" fmla="*/ 73 h 179"/>
                <a:gd name="T6" fmla="*/ 0 w 351"/>
                <a:gd name="T7" fmla="*/ 0 h 179"/>
                <a:gd name="T8" fmla="*/ 0 w 351"/>
                <a:gd name="T9" fmla="*/ 62 h 179"/>
                <a:gd name="T10" fmla="*/ 52 w 351"/>
                <a:gd name="T11" fmla="*/ 135 h 179"/>
                <a:gd name="T12" fmla="*/ 300 w 351"/>
                <a:gd name="T13" fmla="*/ 141 h 179"/>
                <a:gd name="T14" fmla="*/ 351 w 351"/>
                <a:gd name="T15" fmla="*/ 70 h 179"/>
                <a:gd name="T16" fmla="*/ 351 w 351"/>
                <a:gd name="T17" fmla="*/ 9 h 179"/>
                <a:gd name="T18" fmla="*/ 300 w 351"/>
                <a:gd name="T19" fmla="*/ 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1" h="179">
                  <a:moveTo>
                    <a:pt x="300" y="79"/>
                  </a:moveTo>
                  <a:lnTo>
                    <a:pt x="300" y="79"/>
                  </a:lnTo>
                  <a:cubicBezTo>
                    <a:pt x="231" y="117"/>
                    <a:pt x="120" y="114"/>
                    <a:pt x="52" y="73"/>
                  </a:cubicBezTo>
                  <a:cubicBezTo>
                    <a:pt x="17" y="53"/>
                    <a:pt x="0" y="26"/>
                    <a:pt x="0" y="0"/>
                  </a:cubicBezTo>
                  <a:lnTo>
                    <a:pt x="0" y="62"/>
                  </a:lnTo>
                  <a:cubicBezTo>
                    <a:pt x="0" y="88"/>
                    <a:pt x="17" y="114"/>
                    <a:pt x="52" y="135"/>
                  </a:cubicBezTo>
                  <a:cubicBezTo>
                    <a:pt x="120" y="176"/>
                    <a:pt x="231" y="179"/>
                    <a:pt x="300" y="141"/>
                  </a:cubicBezTo>
                  <a:cubicBezTo>
                    <a:pt x="334" y="122"/>
                    <a:pt x="351" y="96"/>
                    <a:pt x="351" y="70"/>
                  </a:cubicBezTo>
                  <a:lnTo>
                    <a:pt x="351" y="9"/>
                  </a:lnTo>
                  <a:cubicBezTo>
                    <a:pt x="351" y="35"/>
                    <a:pt x="334" y="60"/>
                    <a:pt x="300" y="79"/>
                  </a:cubicBezTo>
                  <a:close/>
                </a:path>
              </a:pathLst>
            </a:custGeom>
            <a:solidFill>
              <a:srgbClr val="E96F14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8" name="Freeform 34"/>
            <p:cNvSpPr>
              <a:spLocks/>
            </p:cNvSpPr>
            <p:nvPr/>
          </p:nvSpPr>
          <p:spPr bwMode="auto">
            <a:xfrm>
              <a:off x="6951663" y="4789488"/>
              <a:ext cx="258763" cy="179388"/>
            </a:xfrm>
            <a:custGeom>
              <a:avLst/>
              <a:gdLst>
                <a:gd name="T0" fmla="*/ 189 w 241"/>
                <a:gd name="T1" fmla="*/ 71 h 166"/>
                <a:gd name="T2" fmla="*/ 189 w 241"/>
                <a:gd name="T3" fmla="*/ 71 h 166"/>
                <a:gd name="T4" fmla="*/ 0 w 241"/>
                <a:gd name="T5" fmla="*/ 89 h 166"/>
                <a:gd name="T6" fmla="*/ 0 w 241"/>
                <a:gd name="T7" fmla="*/ 150 h 166"/>
                <a:gd name="T8" fmla="*/ 189 w 241"/>
                <a:gd name="T9" fmla="*/ 132 h 166"/>
                <a:gd name="T10" fmla="*/ 241 w 241"/>
                <a:gd name="T11" fmla="*/ 62 h 166"/>
                <a:gd name="T12" fmla="*/ 241 w 241"/>
                <a:gd name="T13" fmla="*/ 0 h 166"/>
                <a:gd name="T14" fmla="*/ 189 w 241"/>
                <a:gd name="T15" fmla="*/ 71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1" h="166">
                  <a:moveTo>
                    <a:pt x="189" y="71"/>
                  </a:moveTo>
                  <a:lnTo>
                    <a:pt x="189" y="71"/>
                  </a:lnTo>
                  <a:cubicBezTo>
                    <a:pt x="138" y="99"/>
                    <a:pt x="63" y="105"/>
                    <a:pt x="0" y="89"/>
                  </a:cubicBezTo>
                  <a:lnTo>
                    <a:pt x="0" y="150"/>
                  </a:lnTo>
                  <a:cubicBezTo>
                    <a:pt x="63" y="166"/>
                    <a:pt x="138" y="161"/>
                    <a:pt x="189" y="132"/>
                  </a:cubicBezTo>
                  <a:cubicBezTo>
                    <a:pt x="224" y="113"/>
                    <a:pt x="241" y="88"/>
                    <a:pt x="241" y="62"/>
                  </a:cubicBezTo>
                  <a:lnTo>
                    <a:pt x="241" y="0"/>
                  </a:lnTo>
                  <a:cubicBezTo>
                    <a:pt x="241" y="26"/>
                    <a:pt x="224" y="52"/>
                    <a:pt x="189" y="71"/>
                  </a:cubicBezTo>
                  <a:close/>
                </a:path>
              </a:pathLst>
            </a:custGeom>
            <a:solidFill>
              <a:srgbClr val="E96F14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9" name="Freeform 35"/>
            <p:cNvSpPr>
              <a:spLocks/>
            </p:cNvSpPr>
            <p:nvPr/>
          </p:nvSpPr>
          <p:spPr bwMode="auto">
            <a:xfrm>
              <a:off x="7618413" y="4470401"/>
              <a:ext cx="104775" cy="115888"/>
            </a:xfrm>
            <a:custGeom>
              <a:avLst/>
              <a:gdLst>
                <a:gd name="T0" fmla="*/ 43 w 97"/>
                <a:gd name="T1" fmla="*/ 79 h 106"/>
                <a:gd name="T2" fmla="*/ 43 w 97"/>
                <a:gd name="T3" fmla="*/ 79 h 106"/>
                <a:gd name="T4" fmla="*/ 6 w 97"/>
                <a:gd name="T5" fmla="*/ 72 h 106"/>
                <a:gd name="T6" fmla="*/ 0 w 97"/>
                <a:gd name="T7" fmla="*/ 87 h 106"/>
                <a:gd name="T8" fmla="*/ 37 w 97"/>
                <a:gd name="T9" fmla="*/ 93 h 106"/>
                <a:gd name="T10" fmla="*/ 37 w 97"/>
                <a:gd name="T11" fmla="*/ 106 h 106"/>
                <a:gd name="T12" fmla="*/ 58 w 97"/>
                <a:gd name="T13" fmla="*/ 106 h 106"/>
                <a:gd name="T14" fmla="*/ 58 w 97"/>
                <a:gd name="T15" fmla="*/ 93 h 106"/>
                <a:gd name="T16" fmla="*/ 97 w 97"/>
                <a:gd name="T17" fmla="*/ 70 h 106"/>
                <a:gd name="T18" fmla="*/ 61 w 97"/>
                <a:gd name="T19" fmla="*/ 45 h 106"/>
                <a:gd name="T20" fmla="*/ 35 w 97"/>
                <a:gd name="T21" fmla="*/ 33 h 106"/>
                <a:gd name="T22" fmla="*/ 53 w 97"/>
                <a:gd name="T23" fmla="*/ 26 h 106"/>
                <a:gd name="T24" fmla="*/ 85 w 97"/>
                <a:gd name="T25" fmla="*/ 31 h 106"/>
                <a:gd name="T26" fmla="*/ 91 w 97"/>
                <a:gd name="T27" fmla="*/ 17 h 106"/>
                <a:gd name="T28" fmla="*/ 59 w 97"/>
                <a:gd name="T29" fmla="*/ 12 h 106"/>
                <a:gd name="T30" fmla="*/ 59 w 97"/>
                <a:gd name="T31" fmla="*/ 1 h 106"/>
                <a:gd name="T32" fmla="*/ 38 w 97"/>
                <a:gd name="T33" fmla="*/ 0 h 106"/>
                <a:gd name="T34" fmla="*/ 38 w 97"/>
                <a:gd name="T35" fmla="*/ 12 h 106"/>
                <a:gd name="T36" fmla="*/ 1 w 97"/>
                <a:gd name="T37" fmla="*/ 35 h 106"/>
                <a:gd name="T38" fmla="*/ 40 w 97"/>
                <a:gd name="T39" fmla="*/ 59 h 106"/>
                <a:gd name="T40" fmla="*/ 64 w 97"/>
                <a:gd name="T41" fmla="*/ 71 h 106"/>
                <a:gd name="T42" fmla="*/ 43 w 97"/>
                <a:gd name="T43" fmla="*/ 79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7" h="106">
                  <a:moveTo>
                    <a:pt x="43" y="79"/>
                  </a:moveTo>
                  <a:lnTo>
                    <a:pt x="43" y="79"/>
                  </a:lnTo>
                  <a:cubicBezTo>
                    <a:pt x="28" y="78"/>
                    <a:pt x="15" y="75"/>
                    <a:pt x="6" y="72"/>
                  </a:cubicBezTo>
                  <a:lnTo>
                    <a:pt x="0" y="87"/>
                  </a:lnTo>
                  <a:cubicBezTo>
                    <a:pt x="8" y="90"/>
                    <a:pt x="22" y="93"/>
                    <a:pt x="37" y="93"/>
                  </a:cubicBezTo>
                  <a:lnTo>
                    <a:pt x="37" y="106"/>
                  </a:lnTo>
                  <a:lnTo>
                    <a:pt x="58" y="106"/>
                  </a:lnTo>
                  <a:lnTo>
                    <a:pt x="58" y="93"/>
                  </a:lnTo>
                  <a:cubicBezTo>
                    <a:pt x="84" y="91"/>
                    <a:pt x="97" y="82"/>
                    <a:pt x="97" y="70"/>
                  </a:cubicBezTo>
                  <a:cubicBezTo>
                    <a:pt x="97" y="58"/>
                    <a:pt x="87" y="51"/>
                    <a:pt x="61" y="45"/>
                  </a:cubicBezTo>
                  <a:cubicBezTo>
                    <a:pt x="42" y="40"/>
                    <a:pt x="35" y="37"/>
                    <a:pt x="35" y="33"/>
                  </a:cubicBezTo>
                  <a:cubicBezTo>
                    <a:pt x="35" y="30"/>
                    <a:pt x="39" y="26"/>
                    <a:pt x="53" y="26"/>
                  </a:cubicBezTo>
                  <a:cubicBezTo>
                    <a:pt x="69" y="27"/>
                    <a:pt x="79" y="30"/>
                    <a:pt x="85" y="31"/>
                  </a:cubicBezTo>
                  <a:lnTo>
                    <a:pt x="91" y="17"/>
                  </a:lnTo>
                  <a:cubicBezTo>
                    <a:pt x="84" y="15"/>
                    <a:pt x="74" y="13"/>
                    <a:pt x="59" y="12"/>
                  </a:cubicBezTo>
                  <a:lnTo>
                    <a:pt x="59" y="1"/>
                  </a:lnTo>
                  <a:lnTo>
                    <a:pt x="38" y="0"/>
                  </a:lnTo>
                  <a:lnTo>
                    <a:pt x="38" y="12"/>
                  </a:lnTo>
                  <a:cubicBezTo>
                    <a:pt x="15" y="15"/>
                    <a:pt x="1" y="23"/>
                    <a:pt x="1" y="35"/>
                  </a:cubicBezTo>
                  <a:cubicBezTo>
                    <a:pt x="1" y="47"/>
                    <a:pt x="17" y="54"/>
                    <a:pt x="40" y="59"/>
                  </a:cubicBezTo>
                  <a:cubicBezTo>
                    <a:pt x="57" y="63"/>
                    <a:pt x="64" y="66"/>
                    <a:pt x="64" y="71"/>
                  </a:cubicBezTo>
                  <a:cubicBezTo>
                    <a:pt x="64" y="76"/>
                    <a:pt x="55" y="79"/>
                    <a:pt x="43" y="79"/>
                  </a:cubicBezTo>
                  <a:close/>
                </a:path>
              </a:pathLst>
            </a:custGeom>
            <a:solidFill>
              <a:srgbClr val="E96F14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0" name="Freeform 36"/>
            <p:cNvSpPr>
              <a:spLocks noEditPoints="1"/>
            </p:cNvSpPr>
            <p:nvPr/>
          </p:nvSpPr>
          <p:spPr bwMode="auto">
            <a:xfrm>
              <a:off x="7477126" y="4421188"/>
              <a:ext cx="379413" cy="288925"/>
            </a:xfrm>
            <a:custGeom>
              <a:avLst/>
              <a:gdLst>
                <a:gd name="T0" fmla="*/ 351 w 351"/>
                <a:gd name="T1" fmla="*/ 102 h 268"/>
                <a:gd name="T2" fmla="*/ 351 w 351"/>
                <a:gd name="T3" fmla="*/ 102 h 268"/>
                <a:gd name="T4" fmla="*/ 300 w 351"/>
                <a:gd name="T5" fmla="*/ 34 h 268"/>
                <a:gd name="T6" fmla="*/ 176 w 351"/>
                <a:gd name="T7" fmla="*/ 1 h 268"/>
                <a:gd name="T8" fmla="*/ 52 w 351"/>
                <a:gd name="T9" fmla="*/ 28 h 268"/>
                <a:gd name="T10" fmla="*/ 0 w 351"/>
                <a:gd name="T11" fmla="*/ 94 h 268"/>
                <a:gd name="T12" fmla="*/ 0 w 351"/>
                <a:gd name="T13" fmla="*/ 89 h 268"/>
                <a:gd name="T14" fmla="*/ 0 w 351"/>
                <a:gd name="T15" fmla="*/ 98 h 268"/>
                <a:gd name="T16" fmla="*/ 0 w 351"/>
                <a:gd name="T17" fmla="*/ 99 h 268"/>
                <a:gd name="T18" fmla="*/ 0 w 351"/>
                <a:gd name="T19" fmla="*/ 151 h 268"/>
                <a:gd name="T20" fmla="*/ 52 w 351"/>
                <a:gd name="T21" fmla="*/ 224 h 268"/>
                <a:gd name="T22" fmla="*/ 300 w 351"/>
                <a:gd name="T23" fmla="*/ 230 h 268"/>
                <a:gd name="T24" fmla="*/ 351 w 351"/>
                <a:gd name="T25" fmla="*/ 159 h 268"/>
                <a:gd name="T26" fmla="*/ 351 w 351"/>
                <a:gd name="T27" fmla="*/ 98 h 268"/>
                <a:gd name="T28" fmla="*/ 351 w 351"/>
                <a:gd name="T29" fmla="*/ 102 h 268"/>
                <a:gd name="T30" fmla="*/ 64 w 351"/>
                <a:gd name="T31" fmla="*/ 49 h 268"/>
                <a:gd name="T32" fmla="*/ 64 w 351"/>
                <a:gd name="T33" fmla="*/ 49 h 268"/>
                <a:gd name="T34" fmla="*/ 176 w 351"/>
                <a:gd name="T35" fmla="*/ 25 h 268"/>
                <a:gd name="T36" fmla="*/ 288 w 351"/>
                <a:gd name="T37" fmla="*/ 54 h 268"/>
                <a:gd name="T38" fmla="*/ 327 w 351"/>
                <a:gd name="T39" fmla="*/ 106 h 268"/>
                <a:gd name="T40" fmla="*/ 288 w 351"/>
                <a:gd name="T41" fmla="*/ 156 h 268"/>
                <a:gd name="T42" fmla="*/ 176 w 351"/>
                <a:gd name="T43" fmla="*/ 180 h 268"/>
                <a:gd name="T44" fmla="*/ 64 w 351"/>
                <a:gd name="T45" fmla="*/ 151 h 268"/>
                <a:gd name="T46" fmla="*/ 24 w 351"/>
                <a:gd name="T47" fmla="*/ 99 h 268"/>
                <a:gd name="T48" fmla="*/ 64 w 351"/>
                <a:gd name="T49" fmla="*/ 49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51" h="268">
                  <a:moveTo>
                    <a:pt x="351" y="102"/>
                  </a:moveTo>
                  <a:lnTo>
                    <a:pt x="351" y="102"/>
                  </a:lnTo>
                  <a:cubicBezTo>
                    <a:pt x="349" y="78"/>
                    <a:pt x="332" y="53"/>
                    <a:pt x="300" y="34"/>
                  </a:cubicBezTo>
                  <a:cubicBezTo>
                    <a:pt x="266" y="13"/>
                    <a:pt x="221" y="2"/>
                    <a:pt x="176" y="1"/>
                  </a:cubicBezTo>
                  <a:cubicBezTo>
                    <a:pt x="131" y="0"/>
                    <a:pt x="86" y="9"/>
                    <a:pt x="52" y="28"/>
                  </a:cubicBezTo>
                  <a:cubicBezTo>
                    <a:pt x="19" y="46"/>
                    <a:pt x="2" y="69"/>
                    <a:pt x="0" y="94"/>
                  </a:cubicBezTo>
                  <a:cubicBezTo>
                    <a:pt x="0" y="92"/>
                    <a:pt x="0" y="91"/>
                    <a:pt x="0" y="89"/>
                  </a:cubicBezTo>
                  <a:lnTo>
                    <a:pt x="0" y="98"/>
                  </a:lnTo>
                  <a:lnTo>
                    <a:pt x="0" y="99"/>
                  </a:lnTo>
                  <a:lnTo>
                    <a:pt x="0" y="151"/>
                  </a:lnTo>
                  <a:cubicBezTo>
                    <a:pt x="0" y="177"/>
                    <a:pt x="17" y="203"/>
                    <a:pt x="52" y="224"/>
                  </a:cubicBezTo>
                  <a:cubicBezTo>
                    <a:pt x="120" y="265"/>
                    <a:pt x="231" y="268"/>
                    <a:pt x="300" y="230"/>
                  </a:cubicBezTo>
                  <a:cubicBezTo>
                    <a:pt x="334" y="211"/>
                    <a:pt x="351" y="185"/>
                    <a:pt x="351" y="159"/>
                  </a:cubicBezTo>
                  <a:lnTo>
                    <a:pt x="351" y="98"/>
                  </a:lnTo>
                  <a:cubicBezTo>
                    <a:pt x="351" y="99"/>
                    <a:pt x="351" y="101"/>
                    <a:pt x="351" y="102"/>
                  </a:cubicBezTo>
                  <a:close/>
                  <a:moveTo>
                    <a:pt x="64" y="49"/>
                  </a:moveTo>
                  <a:lnTo>
                    <a:pt x="64" y="49"/>
                  </a:lnTo>
                  <a:cubicBezTo>
                    <a:pt x="93" y="33"/>
                    <a:pt x="133" y="24"/>
                    <a:pt x="176" y="25"/>
                  </a:cubicBezTo>
                  <a:cubicBezTo>
                    <a:pt x="218" y="26"/>
                    <a:pt x="258" y="37"/>
                    <a:pt x="288" y="54"/>
                  </a:cubicBezTo>
                  <a:cubicBezTo>
                    <a:pt x="313" y="70"/>
                    <a:pt x="327" y="88"/>
                    <a:pt x="327" y="106"/>
                  </a:cubicBezTo>
                  <a:cubicBezTo>
                    <a:pt x="327" y="124"/>
                    <a:pt x="313" y="142"/>
                    <a:pt x="288" y="156"/>
                  </a:cubicBezTo>
                  <a:cubicBezTo>
                    <a:pt x="258" y="172"/>
                    <a:pt x="218" y="181"/>
                    <a:pt x="176" y="180"/>
                  </a:cubicBezTo>
                  <a:cubicBezTo>
                    <a:pt x="133" y="179"/>
                    <a:pt x="93" y="168"/>
                    <a:pt x="64" y="151"/>
                  </a:cubicBezTo>
                  <a:cubicBezTo>
                    <a:pt x="39" y="136"/>
                    <a:pt x="24" y="117"/>
                    <a:pt x="24" y="99"/>
                  </a:cubicBezTo>
                  <a:cubicBezTo>
                    <a:pt x="24" y="81"/>
                    <a:pt x="39" y="63"/>
                    <a:pt x="64" y="49"/>
                  </a:cubicBezTo>
                  <a:close/>
                </a:path>
              </a:pathLst>
            </a:custGeom>
            <a:solidFill>
              <a:srgbClr val="E96F14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1" name="Freeform 37"/>
            <p:cNvSpPr>
              <a:spLocks/>
            </p:cNvSpPr>
            <p:nvPr/>
          </p:nvSpPr>
          <p:spPr bwMode="auto">
            <a:xfrm>
              <a:off x="7477126" y="4614863"/>
              <a:ext cx="379413" cy="192088"/>
            </a:xfrm>
            <a:custGeom>
              <a:avLst/>
              <a:gdLst>
                <a:gd name="T0" fmla="*/ 300 w 351"/>
                <a:gd name="T1" fmla="*/ 79 h 178"/>
                <a:gd name="T2" fmla="*/ 300 w 351"/>
                <a:gd name="T3" fmla="*/ 79 h 178"/>
                <a:gd name="T4" fmla="*/ 52 w 351"/>
                <a:gd name="T5" fmla="*/ 73 h 178"/>
                <a:gd name="T6" fmla="*/ 0 w 351"/>
                <a:gd name="T7" fmla="*/ 0 h 178"/>
                <a:gd name="T8" fmla="*/ 0 w 351"/>
                <a:gd name="T9" fmla="*/ 61 h 178"/>
                <a:gd name="T10" fmla="*/ 52 w 351"/>
                <a:gd name="T11" fmla="*/ 134 h 178"/>
                <a:gd name="T12" fmla="*/ 300 w 351"/>
                <a:gd name="T13" fmla="*/ 140 h 178"/>
                <a:gd name="T14" fmla="*/ 351 w 351"/>
                <a:gd name="T15" fmla="*/ 70 h 178"/>
                <a:gd name="T16" fmla="*/ 351 w 351"/>
                <a:gd name="T17" fmla="*/ 8 h 178"/>
                <a:gd name="T18" fmla="*/ 300 w 351"/>
                <a:gd name="T19" fmla="*/ 79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1" h="178">
                  <a:moveTo>
                    <a:pt x="300" y="79"/>
                  </a:moveTo>
                  <a:lnTo>
                    <a:pt x="300" y="79"/>
                  </a:lnTo>
                  <a:cubicBezTo>
                    <a:pt x="231" y="116"/>
                    <a:pt x="120" y="114"/>
                    <a:pt x="52" y="73"/>
                  </a:cubicBezTo>
                  <a:cubicBezTo>
                    <a:pt x="17" y="52"/>
                    <a:pt x="0" y="26"/>
                    <a:pt x="0" y="0"/>
                  </a:cubicBezTo>
                  <a:lnTo>
                    <a:pt x="0" y="61"/>
                  </a:lnTo>
                  <a:cubicBezTo>
                    <a:pt x="0" y="87"/>
                    <a:pt x="17" y="114"/>
                    <a:pt x="52" y="134"/>
                  </a:cubicBezTo>
                  <a:cubicBezTo>
                    <a:pt x="120" y="175"/>
                    <a:pt x="231" y="178"/>
                    <a:pt x="300" y="140"/>
                  </a:cubicBezTo>
                  <a:cubicBezTo>
                    <a:pt x="334" y="121"/>
                    <a:pt x="351" y="96"/>
                    <a:pt x="351" y="70"/>
                  </a:cubicBezTo>
                  <a:lnTo>
                    <a:pt x="351" y="8"/>
                  </a:lnTo>
                  <a:cubicBezTo>
                    <a:pt x="351" y="34"/>
                    <a:pt x="334" y="60"/>
                    <a:pt x="300" y="79"/>
                  </a:cubicBezTo>
                  <a:close/>
                </a:path>
              </a:pathLst>
            </a:custGeom>
            <a:solidFill>
              <a:srgbClr val="E96F14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2" name="Freeform 38"/>
            <p:cNvSpPr>
              <a:spLocks/>
            </p:cNvSpPr>
            <p:nvPr/>
          </p:nvSpPr>
          <p:spPr bwMode="auto">
            <a:xfrm>
              <a:off x="7477126" y="4708526"/>
              <a:ext cx="379413" cy="192088"/>
            </a:xfrm>
            <a:custGeom>
              <a:avLst/>
              <a:gdLst>
                <a:gd name="T0" fmla="*/ 300 w 351"/>
                <a:gd name="T1" fmla="*/ 79 h 178"/>
                <a:gd name="T2" fmla="*/ 300 w 351"/>
                <a:gd name="T3" fmla="*/ 79 h 178"/>
                <a:gd name="T4" fmla="*/ 52 w 351"/>
                <a:gd name="T5" fmla="*/ 73 h 178"/>
                <a:gd name="T6" fmla="*/ 0 w 351"/>
                <a:gd name="T7" fmla="*/ 0 h 178"/>
                <a:gd name="T8" fmla="*/ 0 w 351"/>
                <a:gd name="T9" fmla="*/ 62 h 178"/>
                <a:gd name="T10" fmla="*/ 52 w 351"/>
                <a:gd name="T11" fmla="*/ 134 h 178"/>
                <a:gd name="T12" fmla="*/ 300 w 351"/>
                <a:gd name="T13" fmla="*/ 140 h 178"/>
                <a:gd name="T14" fmla="*/ 351 w 351"/>
                <a:gd name="T15" fmla="*/ 70 h 178"/>
                <a:gd name="T16" fmla="*/ 351 w 351"/>
                <a:gd name="T17" fmla="*/ 8 h 178"/>
                <a:gd name="T18" fmla="*/ 300 w 351"/>
                <a:gd name="T19" fmla="*/ 79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1" h="178">
                  <a:moveTo>
                    <a:pt x="300" y="79"/>
                  </a:moveTo>
                  <a:lnTo>
                    <a:pt x="300" y="79"/>
                  </a:lnTo>
                  <a:cubicBezTo>
                    <a:pt x="231" y="117"/>
                    <a:pt x="120" y="114"/>
                    <a:pt x="52" y="73"/>
                  </a:cubicBezTo>
                  <a:cubicBezTo>
                    <a:pt x="17" y="52"/>
                    <a:pt x="0" y="26"/>
                    <a:pt x="0" y="0"/>
                  </a:cubicBezTo>
                  <a:lnTo>
                    <a:pt x="0" y="62"/>
                  </a:lnTo>
                  <a:cubicBezTo>
                    <a:pt x="0" y="87"/>
                    <a:pt x="17" y="114"/>
                    <a:pt x="52" y="134"/>
                  </a:cubicBezTo>
                  <a:cubicBezTo>
                    <a:pt x="120" y="176"/>
                    <a:pt x="231" y="178"/>
                    <a:pt x="300" y="140"/>
                  </a:cubicBezTo>
                  <a:cubicBezTo>
                    <a:pt x="334" y="121"/>
                    <a:pt x="351" y="96"/>
                    <a:pt x="351" y="70"/>
                  </a:cubicBezTo>
                  <a:lnTo>
                    <a:pt x="351" y="8"/>
                  </a:lnTo>
                  <a:cubicBezTo>
                    <a:pt x="351" y="34"/>
                    <a:pt x="334" y="60"/>
                    <a:pt x="300" y="79"/>
                  </a:cubicBezTo>
                  <a:close/>
                </a:path>
              </a:pathLst>
            </a:custGeom>
            <a:solidFill>
              <a:srgbClr val="E96F14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3" name="Freeform 39"/>
            <p:cNvSpPr>
              <a:spLocks/>
            </p:cNvSpPr>
            <p:nvPr/>
          </p:nvSpPr>
          <p:spPr bwMode="auto">
            <a:xfrm>
              <a:off x="7477126" y="4805363"/>
              <a:ext cx="379413" cy="192088"/>
            </a:xfrm>
            <a:custGeom>
              <a:avLst/>
              <a:gdLst>
                <a:gd name="T0" fmla="*/ 300 w 351"/>
                <a:gd name="T1" fmla="*/ 79 h 179"/>
                <a:gd name="T2" fmla="*/ 300 w 351"/>
                <a:gd name="T3" fmla="*/ 79 h 179"/>
                <a:gd name="T4" fmla="*/ 52 w 351"/>
                <a:gd name="T5" fmla="*/ 73 h 179"/>
                <a:gd name="T6" fmla="*/ 0 w 351"/>
                <a:gd name="T7" fmla="*/ 0 h 179"/>
                <a:gd name="T8" fmla="*/ 0 w 351"/>
                <a:gd name="T9" fmla="*/ 62 h 179"/>
                <a:gd name="T10" fmla="*/ 52 w 351"/>
                <a:gd name="T11" fmla="*/ 135 h 179"/>
                <a:gd name="T12" fmla="*/ 300 w 351"/>
                <a:gd name="T13" fmla="*/ 141 h 179"/>
                <a:gd name="T14" fmla="*/ 351 w 351"/>
                <a:gd name="T15" fmla="*/ 70 h 179"/>
                <a:gd name="T16" fmla="*/ 351 w 351"/>
                <a:gd name="T17" fmla="*/ 9 h 179"/>
                <a:gd name="T18" fmla="*/ 300 w 351"/>
                <a:gd name="T19" fmla="*/ 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1" h="179">
                  <a:moveTo>
                    <a:pt x="300" y="79"/>
                  </a:moveTo>
                  <a:lnTo>
                    <a:pt x="300" y="79"/>
                  </a:lnTo>
                  <a:cubicBezTo>
                    <a:pt x="231" y="117"/>
                    <a:pt x="120" y="114"/>
                    <a:pt x="52" y="73"/>
                  </a:cubicBezTo>
                  <a:cubicBezTo>
                    <a:pt x="17" y="53"/>
                    <a:pt x="0" y="26"/>
                    <a:pt x="0" y="0"/>
                  </a:cubicBezTo>
                  <a:lnTo>
                    <a:pt x="0" y="62"/>
                  </a:lnTo>
                  <a:cubicBezTo>
                    <a:pt x="0" y="88"/>
                    <a:pt x="17" y="114"/>
                    <a:pt x="52" y="135"/>
                  </a:cubicBezTo>
                  <a:cubicBezTo>
                    <a:pt x="120" y="176"/>
                    <a:pt x="231" y="179"/>
                    <a:pt x="300" y="141"/>
                  </a:cubicBezTo>
                  <a:cubicBezTo>
                    <a:pt x="334" y="122"/>
                    <a:pt x="351" y="96"/>
                    <a:pt x="351" y="70"/>
                  </a:cubicBezTo>
                  <a:lnTo>
                    <a:pt x="351" y="9"/>
                  </a:lnTo>
                  <a:cubicBezTo>
                    <a:pt x="351" y="35"/>
                    <a:pt x="334" y="60"/>
                    <a:pt x="300" y="79"/>
                  </a:cubicBezTo>
                  <a:close/>
                </a:path>
              </a:pathLst>
            </a:custGeom>
            <a:solidFill>
              <a:srgbClr val="E96F14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4" name="ZoneTexte 43"/>
            <p:cNvSpPr txBox="1"/>
            <p:nvPr/>
          </p:nvSpPr>
          <p:spPr>
            <a:xfrm>
              <a:off x="6614924" y="5011579"/>
              <a:ext cx="60292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400" b="1" dirty="0" smtClean="0">
                  <a:solidFill>
                    <a:srgbClr val="7C6CC0"/>
                  </a:solidFill>
                </a:rPr>
                <a:t>Actifs</a:t>
              </a:r>
              <a:endParaRPr lang="pt-BR" sz="1400" b="1" dirty="0">
                <a:solidFill>
                  <a:srgbClr val="7C6CC0"/>
                </a:solidFill>
              </a:endParaRPr>
            </a:p>
          </p:txBody>
        </p:sp>
        <p:sp>
          <p:nvSpPr>
            <p:cNvPr id="45" name="ZoneTexte 44"/>
            <p:cNvSpPr txBox="1"/>
            <p:nvPr/>
          </p:nvSpPr>
          <p:spPr>
            <a:xfrm>
              <a:off x="7378103" y="5011579"/>
              <a:ext cx="65081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400" b="1" dirty="0" smtClean="0">
                  <a:solidFill>
                    <a:srgbClr val="7C6CC0"/>
                  </a:solidFill>
                </a:rPr>
                <a:t>Passif </a:t>
              </a:r>
              <a:endParaRPr lang="pt-BR" sz="1400" b="1" dirty="0">
                <a:solidFill>
                  <a:srgbClr val="7C6CC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5029243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  <p:custDataLst>
              <p:tags r:id="rId1"/>
            </p:custDataLst>
          </p:nvPr>
        </p:nvSpPr>
        <p:spPr>
          <a:xfrm>
            <a:off x="542924" y="1636920"/>
            <a:ext cx="6303170" cy="2719037"/>
          </a:xfrm>
        </p:spPr>
        <p:txBody>
          <a:bodyPr/>
          <a:lstStyle/>
          <a:p>
            <a:r>
              <a:rPr dirty="0" smtClean="0"/>
              <a:t>Toutefois, lorsque </a:t>
            </a:r>
            <a:r>
              <a:rPr lang="en-US" b="1" dirty="0"/>
              <a:t>le coût associé aux rentes futures est supérieur à </a:t>
            </a:r>
            <a:r>
              <a:rPr lang="en-US" b="1" dirty="0" err="1" smtClean="0"/>
              <a:t>l’actif</a:t>
            </a:r>
            <a:r>
              <a:rPr lang="en-US" b="1" dirty="0" smtClean="0"/>
              <a:t> </a:t>
            </a:r>
            <a:r>
              <a:rPr lang="en-US" b="1" dirty="0"/>
              <a:t>du régime</a:t>
            </a:r>
            <a:r>
              <a:rPr dirty="0" smtClean="0"/>
              <a:t>, ce dernier affiche une insuffisance de capitalisation.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  <p:custDataLst>
              <p:tags r:id="rId2"/>
            </p:custDataLst>
          </p:nvPr>
        </p:nvSpPr>
        <p:spPr/>
        <p:txBody>
          <a:bodyPr/>
          <a:lstStyle/>
          <a:p>
            <a:r>
              <a:rPr dirty="0" smtClean="0"/>
              <a:t>Insuffisance de capitalisation</a:t>
            </a:r>
            <a:endParaRPr lang="fr-CA" dirty="0"/>
          </a:p>
        </p:txBody>
      </p:sp>
      <p:sp>
        <p:nvSpPr>
          <p:cNvPr id="5" name="Title 5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558645" y="415524"/>
            <a:ext cx="4292477" cy="278818"/>
          </a:xfrm>
          <a:prstGeom prst="rect">
            <a:avLst/>
          </a:prstGeom>
        </p:spPr>
        <p:txBody>
          <a:bodyPr vert="horz"/>
          <a:lstStyle>
            <a:lvl1pPr algn="l" defTabSz="457200" rtl="0" eaLnBrk="1" latinLnBrk="0" hangingPunct="1">
              <a:spcBef>
                <a:spcPct val="0"/>
              </a:spcBef>
              <a:buNone/>
              <a:defRPr sz="1000" b="1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dist"/>
            <a:r>
              <a:rPr dirty="0" smtClean="0"/>
              <a:t>TROIS PRINCIPAUX RÉSULTATS OU ÉTATS DE CAPITALISATION</a:t>
            </a:r>
            <a:endParaRPr lang="fr-CA" dirty="0"/>
          </a:p>
        </p:txBody>
      </p:sp>
      <p:sp>
        <p:nvSpPr>
          <p:cNvPr id="6" name="TextBox 5"/>
          <p:cNvSpPr txBox="1"/>
          <p:nvPr>
            <p:custDataLst>
              <p:tags r:id="rId4"/>
            </p:custDataLst>
          </p:nvPr>
        </p:nvSpPr>
        <p:spPr>
          <a:xfrm>
            <a:off x="6543508" y="414120"/>
            <a:ext cx="20431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 smtClean="0">
                <a:solidFill>
                  <a:srgbClr val="FFFFFF"/>
                </a:solidFill>
              </a:rPr>
              <a:t>8</a:t>
            </a:r>
            <a:endParaRPr lang="fr-CA" sz="1000" b="1" dirty="0">
              <a:solidFill>
                <a:srgbClr val="FFFFFF"/>
              </a:solidFill>
            </a:endParaRPr>
          </a:p>
        </p:txBody>
      </p:sp>
      <p:grpSp>
        <p:nvGrpSpPr>
          <p:cNvPr id="47" name="Groupe 46"/>
          <p:cNvGrpSpPr/>
          <p:nvPr>
            <p:custDataLst>
              <p:tags r:id="rId5"/>
            </p:custDataLst>
          </p:nvPr>
        </p:nvGrpSpPr>
        <p:grpSpPr>
          <a:xfrm>
            <a:off x="6267450" y="3676651"/>
            <a:ext cx="2005014" cy="2005013"/>
            <a:chOff x="6267450" y="3676651"/>
            <a:chExt cx="2005014" cy="2005013"/>
          </a:xfrm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6267450" y="3678238"/>
              <a:ext cx="2003425" cy="2003425"/>
            </a:xfrm>
            <a:custGeom>
              <a:avLst/>
              <a:gdLst>
                <a:gd name="T0" fmla="*/ 1858 w 1858"/>
                <a:gd name="T1" fmla="*/ 929 h 1858"/>
                <a:gd name="T2" fmla="*/ 1858 w 1858"/>
                <a:gd name="T3" fmla="*/ 929 h 1858"/>
                <a:gd name="T4" fmla="*/ 929 w 1858"/>
                <a:gd name="T5" fmla="*/ 1858 h 1858"/>
                <a:gd name="T6" fmla="*/ 0 w 1858"/>
                <a:gd name="T7" fmla="*/ 929 h 1858"/>
                <a:gd name="T8" fmla="*/ 929 w 1858"/>
                <a:gd name="T9" fmla="*/ 0 h 1858"/>
                <a:gd name="T10" fmla="*/ 1858 w 1858"/>
                <a:gd name="T11" fmla="*/ 929 h 1858"/>
                <a:gd name="T12" fmla="*/ 1858 w 1858"/>
                <a:gd name="T13" fmla="*/ 929 h 1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58" h="1858">
                  <a:moveTo>
                    <a:pt x="1858" y="929"/>
                  </a:moveTo>
                  <a:lnTo>
                    <a:pt x="1858" y="929"/>
                  </a:lnTo>
                  <a:cubicBezTo>
                    <a:pt x="1858" y="1442"/>
                    <a:pt x="1442" y="1858"/>
                    <a:pt x="929" y="1858"/>
                  </a:cubicBezTo>
                  <a:cubicBezTo>
                    <a:pt x="416" y="1858"/>
                    <a:pt x="0" y="1442"/>
                    <a:pt x="0" y="929"/>
                  </a:cubicBezTo>
                  <a:cubicBezTo>
                    <a:pt x="0" y="416"/>
                    <a:pt x="416" y="0"/>
                    <a:pt x="929" y="0"/>
                  </a:cubicBezTo>
                  <a:cubicBezTo>
                    <a:pt x="1442" y="0"/>
                    <a:pt x="1858" y="416"/>
                    <a:pt x="1858" y="929"/>
                  </a:cubicBezTo>
                  <a:lnTo>
                    <a:pt x="1858" y="929"/>
                  </a:lnTo>
                  <a:close/>
                </a:path>
              </a:pathLst>
            </a:custGeom>
            <a:noFill/>
            <a:ln w="106363" cap="flat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7" name="Freeform 23"/>
            <p:cNvSpPr>
              <a:spLocks/>
            </p:cNvSpPr>
            <p:nvPr/>
          </p:nvSpPr>
          <p:spPr bwMode="auto">
            <a:xfrm>
              <a:off x="6792913" y="4471988"/>
              <a:ext cx="106362" cy="114300"/>
            </a:xfrm>
            <a:custGeom>
              <a:avLst/>
              <a:gdLst>
                <a:gd name="T0" fmla="*/ 43 w 98"/>
                <a:gd name="T1" fmla="*/ 79 h 106"/>
                <a:gd name="T2" fmla="*/ 43 w 98"/>
                <a:gd name="T3" fmla="*/ 79 h 106"/>
                <a:gd name="T4" fmla="*/ 7 w 98"/>
                <a:gd name="T5" fmla="*/ 72 h 106"/>
                <a:gd name="T6" fmla="*/ 0 w 98"/>
                <a:gd name="T7" fmla="*/ 87 h 106"/>
                <a:gd name="T8" fmla="*/ 38 w 98"/>
                <a:gd name="T9" fmla="*/ 93 h 106"/>
                <a:gd name="T10" fmla="*/ 38 w 98"/>
                <a:gd name="T11" fmla="*/ 106 h 106"/>
                <a:gd name="T12" fmla="*/ 59 w 98"/>
                <a:gd name="T13" fmla="*/ 106 h 106"/>
                <a:gd name="T14" fmla="*/ 59 w 98"/>
                <a:gd name="T15" fmla="*/ 93 h 106"/>
                <a:gd name="T16" fmla="*/ 98 w 98"/>
                <a:gd name="T17" fmla="*/ 70 h 106"/>
                <a:gd name="T18" fmla="*/ 61 w 98"/>
                <a:gd name="T19" fmla="*/ 45 h 106"/>
                <a:gd name="T20" fmla="*/ 35 w 98"/>
                <a:gd name="T21" fmla="*/ 33 h 106"/>
                <a:gd name="T22" fmla="*/ 54 w 98"/>
                <a:gd name="T23" fmla="*/ 26 h 106"/>
                <a:gd name="T24" fmla="*/ 86 w 98"/>
                <a:gd name="T25" fmla="*/ 31 h 106"/>
                <a:gd name="T26" fmla="*/ 92 w 98"/>
                <a:gd name="T27" fmla="*/ 17 h 106"/>
                <a:gd name="T28" fmla="*/ 60 w 98"/>
                <a:gd name="T29" fmla="*/ 12 h 106"/>
                <a:gd name="T30" fmla="*/ 60 w 98"/>
                <a:gd name="T31" fmla="*/ 1 h 106"/>
                <a:gd name="T32" fmla="*/ 39 w 98"/>
                <a:gd name="T33" fmla="*/ 0 h 106"/>
                <a:gd name="T34" fmla="*/ 39 w 98"/>
                <a:gd name="T35" fmla="*/ 12 h 106"/>
                <a:gd name="T36" fmla="*/ 2 w 98"/>
                <a:gd name="T37" fmla="*/ 35 h 106"/>
                <a:gd name="T38" fmla="*/ 41 w 98"/>
                <a:gd name="T39" fmla="*/ 59 h 106"/>
                <a:gd name="T40" fmla="*/ 64 w 98"/>
                <a:gd name="T41" fmla="*/ 71 h 106"/>
                <a:gd name="T42" fmla="*/ 43 w 98"/>
                <a:gd name="T43" fmla="*/ 79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8" h="106">
                  <a:moveTo>
                    <a:pt x="43" y="79"/>
                  </a:moveTo>
                  <a:lnTo>
                    <a:pt x="43" y="79"/>
                  </a:lnTo>
                  <a:cubicBezTo>
                    <a:pt x="29" y="78"/>
                    <a:pt x="16" y="75"/>
                    <a:pt x="7" y="72"/>
                  </a:cubicBezTo>
                  <a:lnTo>
                    <a:pt x="0" y="87"/>
                  </a:lnTo>
                  <a:cubicBezTo>
                    <a:pt x="9" y="90"/>
                    <a:pt x="23" y="93"/>
                    <a:pt x="38" y="93"/>
                  </a:cubicBezTo>
                  <a:lnTo>
                    <a:pt x="38" y="106"/>
                  </a:lnTo>
                  <a:lnTo>
                    <a:pt x="59" y="106"/>
                  </a:lnTo>
                  <a:lnTo>
                    <a:pt x="59" y="93"/>
                  </a:lnTo>
                  <a:cubicBezTo>
                    <a:pt x="84" y="91"/>
                    <a:pt x="98" y="82"/>
                    <a:pt x="98" y="70"/>
                  </a:cubicBezTo>
                  <a:cubicBezTo>
                    <a:pt x="98" y="58"/>
                    <a:pt x="87" y="51"/>
                    <a:pt x="61" y="45"/>
                  </a:cubicBezTo>
                  <a:cubicBezTo>
                    <a:pt x="43" y="40"/>
                    <a:pt x="35" y="37"/>
                    <a:pt x="35" y="33"/>
                  </a:cubicBezTo>
                  <a:cubicBezTo>
                    <a:pt x="35" y="30"/>
                    <a:pt x="40" y="26"/>
                    <a:pt x="54" y="26"/>
                  </a:cubicBezTo>
                  <a:cubicBezTo>
                    <a:pt x="70" y="27"/>
                    <a:pt x="80" y="30"/>
                    <a:pt x="86" y="31"/>
                  </a:cubicBezTo>
                  <a:lnTo>
                    <a:pt x="92" y="17"/>
                  </a:lnTo>
                  <a:cubicBezTo>
                    <a:pt x="85" y="15"/>
                    <a:pt x="75" y="13"/>
                    <a:pt x="60" y="12"/>
                  </a:cubicBezTo>
                  <a:lnTo>
                    <a:pt x="60" y="1"/>
                  </a:lnTo>
                  <a:lnTo>
                    <a:pt x="39" y="0"/>
                  </a:lnTo>
                  <a:lnTo>
                    <a:pt x="39" y="12"/>
                  </a:lnTo>
                  <a:cubicBezTo>
                    <a:pt x="15" y="15"/>
                    <a:pt x="2" y="23"/>
                    <a:pt x="2" y="35"/>
                  </a:cubicBezTo>
                  <a:cubicBezTo>
                    <a:pt x="2" y="47"/>
                    <a:pt x="18" y="54"/>
                    <a:pt x="41" y="59"/>
                  </a:cubicBezTo>
                  <a:cubicBezTo>
                    <a:pt x="57" y="63"/>
                    <a:pt x="64" y="66"/>
                    <a:pt x="64" y="71"/>
                  </a:cubicBezTo>
                  <a:cubicBezTo>
                    <a:pt x="64" y="76"/>
                    <a:pt x="56" y="79"/>
                    <a:pt x="43" y="79"/>
                  </a:cubicBezTo>
                  <a:close/>
                </a:path>
              </a:pathLst>
            </a:custGeom>
            <a:solidFill>
              <a:srgbClr val="E96F14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8" name="Freeform 24"/>
            <p:cNvSpPr>
              <a:spLocks noEditPoints="1"/>
            </p:cNvSpPr>
            <p:nvPr/>
          </p:nvSpPr>
          <p:spPr bwMode="auto">
            <a:xfrm>
              <a:off x="6653213" y="4421188"/>
              <a:ext cx="377825" cy="288925"/>
            </a:xfrm>
            <a:custGeom>
              <a:avLst/>
              <a:gdLst>
                <a:gd name="T0" fmla="*/ 350 w 351"/>
                <a:gd name="T1" fmla="*/ 102 h 268"/>
                <a:gd name="T2" fmla="*/ 350 w 351"/>
                <a:gd name="T3" fmla="*/ 102 h 268"/>
                <a:gd name="T4" fmla="*/ 299 w 351"/>
                <a:gd name="T5" fmla="*/ 34 h 268"/>
                <a:gd name="T6" fmla="*/ 175 w 351"/>
                <a:gd name="T7" fmla="*/ 1 h 268"/>
                <a:gd name="T8" fmla="*/ 51 w 351"/>
                <a:gd name="T9" fmla="*/ 28 h 268"/>
                <a:gd name="T10" fmla="*/ 0 w 351"/>
                <a:gd name="T11" fmla="*/ 94 h 268"/>
                <a:gd name="T12" fmla="*/ 0 w 351"/>
                <a:gd name="T13" fmla="*/ 89 h 268"/>
                <a:gd name="T14" fmla="*/ 0 w 351"/>
                <a:gd name="T15" fmla="*/ 98 h 268"/>
                <a:gd name="T16" fmla="*/ 0 w 351"/>
                <a:gd name="T17" fmla="*/ 99 h 268"/>
                <a:gd name="T18" fmla="*/ 0 w 351"/>
                <a:gd name="T19" fmla="*/ 151 h 268"/>
                <a:gd name="T20" fmla="*/ 51 w 351"/>
                <a:gd name="T21" fmla="*/ 224 h 268"/>
                <a:gd name="T22" fmla="*/ 299 w 351"/>
                <a:gd name="T23" fmla="*/ 230 h 268"/>
                <a:gd name="T24" fmla="*/ 351 w 351"/>
                <a:gd name="T25" fmla="*/ 159 h 268"/>
                <a:gd name="T26" fmla="*/ 351 w 351"/>
                <a:gd name="T27" fmla="*/ 98 h 268"/>
                <a:gd name="T28" fmla="*/ 350 w 351"/>
                <a:gd name="T29" fmla="*/ 102 h 268"/>
                <a:gd name="T30" fmla="*/ 63 w 351"/>
                <a:gd name="T31" fmla="*/ 49 h 268"/>
                <a:gd name="T32" fmla="*/ 63 w 351"/>
                <a:gd name="T33" fmla="*/ 49 h 268"/>
                <a:gd name="T34" fmla="*/ 175 w 351"/>
                <a:gd name="T35" fmla="*/ 25 h 268"/>
                <a:gd name="T36" fmla="*/ 287 w 351"/>
                <a:gd name="T37" fmla="*/ 54 h 268"/>
                <a:gd name="T38" fmla="*/ 327 w 351"/>
                <a:gd name="T39" fmla="*/ 106 h 268"/>
                <a:gd name="T40" fmla="*/ 287 w 351"/>
                <a:gd name="T41" fmla="*/ 156 h 268"/>
                <a:gd name="T42" fmla="*/ 175 w 351"/>
                <a:gd name="T43" fmla="*/ 180 h 268"/>
                <a:gd name="T44" fmla="*/ 63 w 351"/>
                <a:gd name="T45" fmla="*/ 151 h 268"/>
                <a:gd name="T46" fmla="*/ 24 w 351"/>
                <a:gd name="T47" fmla="*/ 99 h 268"/>
                <a:gd name="T48" fmla="*/ 63 w 351"/>
                <a:gd name="T49" fmla="*/ 49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51" h="268">
                  <a:moveTo>
                    <a:pt x="350" y="102"/>
                  </a:moveTo>
                  <a:lnTo>
                    <a:pt x="350" y="102"/>
                  </a:lnTo>
                  <a:cubicBezTo>
                    <a:pt x="349" y="78"/>
                    <a:pt x="332" y="53"/>
                    <a:pt x="299" y="34"/>
                  </a:cubicBezTo>
                  <a:cubicBezTo>
                    <a:pt x="265" y="13"/>
                    <a:pt x="220" y="2"/>
                    <a:pt x="175" y="1"/>
                  </a:cubicBezTo>
                  <a:cubicBezTo>
                    <a:pt x="130" y="0"/>
                    <a:pt x="85" y="9"/>
                    <a:pt x="51" y="28"/>
                  </a:cubicBezTo>
                  <a:cubicBezTo>
                    <a:pt x="19" y="46"/>
                    <a:pt x="2" y="69"/>
                    <a:pt x="0" y="94"/>
                  </a:cubicBezTo>
                  <a:cubicBezTo>
                    <a:pt x="0" y="92"/>
                    <a:pt x="0" y="91"/>
                    <a:pt x="0" y="89"/>
                  </a:cubicBezTo>
                  <a:lnTo>
                    <a:pt x="0" y="98"/>
                  </a:lnTo>
                  <a:lnTo>
                    <a:pt x="0" y="99"/>
                  </a:lnTo>
                  <a:lnTo>
                    <a:pt x="0" y="151"/>
                  </a:lnTo>
                  <a:cubicBezTo>
                    <a:pt x="0" y="177"/>
                    <a:pt x="17" y="203"/>
                    <a:pt x="51" y="224"/>
                  </a:cubicBezTo>
                  <a:cubicBezTo>
                    <a:pt x="120" y="265"/>
                    <a:pt x="231" y="268"/>
                    <a:pt x="299" y="230"/>
                  </a:cubicBezTo>
                  <a:cubicBezTo>
                    <a:pt x="334" y="211"/>
                    <a:pt x="351" y="185"/>
                    <a:pt x="351" y="159"/>
                  </a:cubicBezTo>
                  <a:lnTo>
                    <a:pt x="351" y="98"/>
                  </a:lnTo>
                  <a:cubicBezTo>
                    <a:pt x="351" y="99"/>
                    <a:pt x="351" y="101"/>
                    <a:pt x="350" y="102"/>
                  </a:cubicBezTo>
                  <a:close/>
                  <a:moveTo>
                    <a:pt x="63" y="49"/>
                  </a:moveTo>
                  <a:lnTo>
                    <a:pt x="63" y="49"/>
                  </a:lnTo>
                  <a:cubicBezTo>
                    <a:pt x="93" y="33"/>
                    <a:pt x="133" y="24"/>
                    <a:pt x="175" y="25"/>
                  </a:cubicBezTo>
                  <a:cubicBezTo>
                    <a:pt x="218" y="26"/>
                    <a:pt x="258" y="37"/>
                    <a:pt x="287" y="54"/>
                  </a:cubicBezTo>
                  <a:cubicBezTo>
                    <a:pt x="312" y="70"/>
                    <a:pt x="327" y="88"/>
                    <a:pt x="327" y="106"/>
                  </a:cubicBezTo>
                  <a:cubicBezTo>
                    <a:pt x="327" y="124"/>
                    <a:pt x="312" y="142"/>
                    <a:pt x="287" y="156"/>
                  </a:cubicBezTo>
                  <a:cubicBezTo>
                    <a:pt x="258" y="172"/>
                    <a:pt x="218" y="181"/>
                    <a:pt x="175" y="180"/>
                  </a:cubicBezTo>
                  <a:cubicBezTo>
                    <a:pt x="133" y="179"/>
                    <a:pt x="93" y="168"/>
                    <a:pt x="63" y="151"/>
                  </a:cubicBezTo>
                  <a:cubicBezTo>
                    <a:pt x="38" y="136"/>
                    <a:pt x="24" y="117"/>
                    <a:pt x="24" y="99"/>
                  </a:cubicBezTo>
                  <a:cubicBezTo>
                    <a:pt x="24" y="81"/>
                    <a:pt x="38" y="63"/>
                    <a:pt x="63" y="49"/>
                  </a:cubicBezTo>
                  <a:close/>
                </a:path>
              </a:pathLst>
            </a:custGeom>
            <a:solidFill>
              <a:srgbClr val="E96F14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9" name="Freeform 25"/>
            <p:cNvSpPr>
              <a:spLocks/>
            </p:cNvSpPr>
            <p:nvPr/>
          </p:nvSpPr>
          <p:spPr bwMode="auto">
            <a:xfrm>
              <a:off x="6653213" y="4614863"/>
              <a:ext cx="377825" cy="192088"/>
            </a:xfrm>
            <a:custGeom>
              <a:avLst/>
              <a:gdLst>
                <a:gd name="T0" fmla="*/ 299 w 351"/>
                <a:gd name="T1" fmla="*/ 79 h 178"/>
                <a:gd name="T2" fmla="*/ 299 w 351"/>
                <a:gd name="T3" fmla="*/ 79 h 178"/>
                <a:gd name="T4" fmla="*/ 51 w 351"/>
                <a:gd name="T5" fmla="*/ 73 h 178"/>
                <a:gd name="T6" fmla="*/ 0 w 351"/>
                <a:gd name="T7" fmla="*/ 0 h 178"/>
                <a:gd name="T8" fmla="*/ 0 w 351"/>
                <a:gd name="T9" fmla="*/ 61 h 178"/>
                <a:gd name="T10" fmla="*/ 51 w 351"/>
                <a:gd name="T11" fmla="*/ 134 h 178"/>
                <a:gd name="T12" fmla="*/ 299 w 351"/>
                <a:gd name="T13" fmla="*/ 140 h 178"/>
                <a:gd name="T14" fmla="*/ 351 w 351"/>
                <a:gd name="T15" fmla="*/ 70 h 178"/>
                <a:gd name="T16" fmla="*/ 351 w 351"/>
                <a:gd name="T17" fmla="*/ 8 h 178"/>
                <a:gd name="T18" fmla="*/ 299 w 351"/>
                <a:gd name="T19" fmla="*/ 79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1" h="178">
                  <a:moveTo>
                    <a:pt x="299" y="79"/>
                  </a:moveTo>
                  <a:lnTo>
                    <a:pt x="299" y="79"/>
                  </a:lnTo>
                  <a:cubicBezTo>
                    <a:pt x="231" y="116"/>
                    <a:pt x="120" y="114"/>
                    <a:pt x="51" y="73"/>
                  </a:cubicBezTo>
                  <a:cubicBezTo>
                    <a:pt x="17" y="52"/>
                    <a:pt x="0" y="26"/>
                    <a:pt x="0" y="0"/>
                  </a:cubicBezTo>
                  <a:lnTo>
                    <a:pt x="0" y="61"/>
                  </a:lnTo>
                  <a:cubicBezTo>
                    <a:pt x="0" y="87"/>
                    <a:pt x="17" y="114"/>
                    <a:pt x="51" y="134"/>
                  </a:cubicBezTo>
                  <a:cubicBezTo>
                    <a:pt x="120" y="175"/>
                    <a:pt x="231" y="178"/>
                    <a:pt x="299" y="140"/>
                  </a:cubicBezTo>
                  <a:cubicBezTo>
                    <a:pt x="334" y="121"/>
                    <a:pt x="351" y="96"/>
                    <a:pt x="351" y="70"/>
                  </a:cubicBezTo>
                  <a:lnTo>
                    <a:pt x="351" y="8"/>
                  </a:lnTo>
                  <a:cubicBezTo>
                    <a:pt x="351" y="34"/>
                    <a:pt x="334" y="60"/>
                    <a:pt x="299" y="79"/>
                  </a:cubicBezTo>
                  <a:close/>
                </a:path>
              </a:pathLst>
            </a:custGeom>
            <a:solidFill>
              <a:srgbClr val="E96F14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0" name="Freeform 26"/>
            <p:cNvSpPr>
              <a:spLocks/>
            </p:cNvSpPr>
            <p:nvPr/>
          </p:nvSpPr>
          <p:spPr bwMode="auto">
            <a:xfrm>
              <a:off x="6653213" y="4710113"/>
              <a:ext cx="377825" cy="190500"/>
            </a:xfrm>
            <a:custGeom>
              <a:avLst/>
              <a:gdLst>
                <a:gd name="T0" fmla="*/ 299 w 351"/>
                <a:gd name="T1" fmla="*/ 79 h 178"/>
                <a:gd name="T2" fmla="*/ 299 w 351"/>
                <a:gd name="T3" fmla="*/ 79 h 178"/>
                <a:gd name="T4" fmla="*/ 51 w 351"/>
                <a:gd name="T5" fmla="*/ 73 h 178"/>
                <a:gd name="T6" fmla="*/ 0 w 351"/>
                <a:gd name="T7" fmla="*/ 0 h 178"/>
                <a:gd name="T8" fmla="*/ 0 w 351"/>
                <a:gd name="T9" fmla="*/ 62 h 178"/>
                <a:gd name="T10" fmla="*/ 51 w 351"/>
                <a:gd name="T11" fmla="*/ 134 h 178"/>
                <a:gd name="T12" fmla="*/ 299 w 351"/>
                <a:gd name="T13" fmla="*/ 140 h 178"/>
                <a:gd name="T14" fmla="*/ 351 w 351"/>
                <a:gd name="T15" fmla="*/ 70 h 178"/>
                <a:gd name="T16" fmla="*/ 351 w 351"/>
                <a:gd name="T17" fmla="*/ 8 h 178"/>
                <a:gd name="T18" fmla="*/ 299 w 351"/>
                <a:gd name="T19" fmla="*/ 79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1" h="178">
                  <a:moveTo>
                    <a:pt x="299" y="79"/>
                  </a:moveTo>
                  <a:lnTo>
                    <a:pt x="299" y="79"/>
                  </a:lnTo>
                  <a:cubicBezTo>
                    <a:pt x="231" y="117"/>
                    <a:pt x="120" y="114"/>
                    <a:pt x="51" y="73"/>
                  </a:cubicBezTo>
                  <a:cubicBezTo>
                    <a:pt x="17" y="52"/>
                    <a:pt x="0" y="26"/>
                    <a:pt x="0" y="0"/>
                  </a:cubicBezTo>
                  <a:lnTo>
                    <a:pt x="0" y="62"/>
                  </a:lnTo>
                  <a:cubicBezTo>
                    <a:pt x="0" y="87"/>
                    <a:pt x="17" y="114"/>
                    <a:pt x="51" y="134"/>
                  </a:cubicBezTo>
                  <a:cubicBezTo>
                    <a:pt x="120" y="176"/>
                    <a:pt x="231" y="178"/>
                    <a:pt x="299" y="140"/>
                  </a:cubicBezTo>
                  <a:cubicBezTo>
                    <a:pt x="334" y="121"/>
                    <a:pt x="351" y="96"/>
                    <a:pt x="351" y="70"/>
                  </a:cubicBezTo>
                  <a:lnTo>
                    <a:pt x="351" y="8"/>
                  </a:lnTo>
                  <a:cubicBezTo>
                    <a:pt x="351" y="34"/>
                    <a:pt x="334" y="60"/>
                    <a:pt x="299" y="79"/>
                  </a:cubicBezTo>
                  <a:close/>
                </a:path>
              </a:pathLst>
            </a:custGeom>
            <a:solidFill>
              <a:srgbClr val="E96F14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1" name="Freeform 27"/>
            <p:cNvSpPr>
              <a:spLocks/>
            </p:cNvSpPr>
            <p:nvPr/>
          </p:nvSpPr>
          <p:spPr bwMode="auto">
            <a:xfrm>
              <a:off x="6653213" y="4805363"/>
              <a:ext cx="377825" cy="193675"/>
            </a:xfrm>
            <a:custGeom>
              <a:avLst/>
              <a:gdLst>
                <a:gd name="T0" fmla="*/ 299 w 351"/>
                <a:gd name="T1" fmla="*/ 79 h 179"/>
                <a:gd name="T2" fmla="*/ 299 w 351"/>
                <a:gd name="T3" fmla="*/ 79 h 179"/>
                <a:gd name="T4" fmla="*/ 51 w 351"/>
                <a:gd name="T5" fmla="*/ 73 h 179"/>
                <a:gd name="T6" fmla="*/ 0 w 351"/>
                <a:gd name="T7" fmla="*/ 0 h 179"/>
                <a:gd name="T8" fmla="*/ 0 w 351"/>
                <a:gd name="T9" fmla="*/ 62 h 179"/>
                <a:gd name="T10" fmla="*/ 51 w 351"/>
                <a:gd name="T11" fmla="*/ 135 h 179"/>
                <a:gd name="T12" fmla="*/ 299 w 351"/>
                <a:gd name="T13" fmla="*/ 141 h 179"/>
                <a:gd name="T14" fmla="*/ 351 w 351"/>
                <a:gd name="T15" fmla="*/ 70 h 179"/>
                <a:gd name="T16" fmla="*/ 351 w 351"/>
                <a:gd name="T17" fmla="*/ 9 h 179"/>
                <a:gd name="T18" fmla="*/ 299 w 351"/>
                <a:gd name="T19" fmla="*/ 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1" h="179">
                  <a:moveTo>
                    <a:pt x="299" y="79"/>
                  </a:moveTo>
                  <a:lnTo>
                    <a:pt x="299" y="79"/>
                  </a:lnTo>
                  <a:cubicBezTo>
                    <a:pt x="231" y="117"/>
                    <a:pt x="120" y="114"/>
                    <a:pt x="51" y="73"/>
                  </a:cubicBezTo>
                  <a:cubicBezTo>
                    <a:pt x="17" y="53"/>
                    <a:pt x="0" y="26"/>
                    <a:pt x="0" y="0"/>
                  </a:cubicBezTo>
                  <a:lnTo>
                    <a:pt x="0" y="62"/>
                  </a:lnTo>
                  <a:cubicBezTo>
                    <a:pt x="0" y="88"/>
                    <a:pt x="17" y="114"/>
                    <a:pt x="51" y="135"/>
                  </a:cubicBezTo>
                  <a:cubicBezTo>
                    <a:pt x="120" y="176"/>
                    <a:pt x="231" y="179"/>
                    <a:pt x="299" y="141"/>
                  </a:cubicBezTo>
                  <a:cubicBezTo>
                    <a:pt x="334" y="122"/>
                    <a:pt x="351" y="96"/>
                    <a:pt x="351" y="70"/>
                  </a:cubicBezTo>
                  <a:lnTo>
                    <a:pt x="351" y="9"/>
                  </a:lnTo>
                  <a:cubicBezTo>
                    <a:pt x="351" y="35"/>
                    <a:pt x="334" y="60"/>
                    <a:pt x="299" y="79"/>
                  </a:cubicBezTo>
                  <a:close/>
                </a:path>
              </a:pathLst>
            </a:custGeom>
            <a:solidFill>
              <a:srgbClr val="E96F14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2" name="Freeform 28"/>
            <p:cNvSpPr>
              <a:spLocks/>
            </p:cNvSpPr>
            <p:nvPr/>
          </p:nvSpPr>
          <p:spPr bwMode="auto">
            <a:xfrm>
              <a:off x="7424738" y="4471988"/>
              <a:ext cx="106362" cy="114300"/>
            </a:xfrm>
            <a:custGeom>
              <a:avLst/>
              <a:gdLst>
                <a:gd name="T0" fmla="*/ 43 w 98"/>
                <a:gd name="T1" fmla="*/ 79 h 106"/>
                <a:gd name="T2" fmla="*/ 43 w 98"/>
                <a:gd name="T3" fmla="*/ 79 h 106"/>
                <a:gd name="T4" fmla="*/ 7 w 98"/>
                <a:gd name="T5" fmla="*/ 72 h 106"/>
                <a:gd name="T6" fmla="*/ 0 w 98"/>
                <a:gd name="T7" fmla="*/ 87 h 106"/>
                <a:gd name="T8" fmla="*/ 37 w 98"/>
                <a:gd name="T9" fmla="*/ 93 h 106"/>
                <a:gd name="T10" fmla="*/ 37 w 98"/>
                <a:gd name="T11" fmla="*/ 106 h 106"/>
                <a:gd name="T12" fmla="*/ 59 w 98"/>
                <a:gd name="T13" fmla="*/ 106 h 106"/>
                <a:gd name="T14" fmla="*/ 59 w 98"/>
                <a:gd name="T15" fmla="*/ 93 h 106"/>
                <a:gd name="T16" fmla="*/ 98 w 98"/>
                <a:gd name="T17" fmla="*/ 70 h 106"/>
                <a:gd name="T18" fmla="*/ 61 w 98"/>
                <a:gd name="T19" fmla="*/ 45 h 106"/>
                <a:gd name="T20" fmla="*/ 35 w 98"/>
                <a:gd name="T21" fmla="*/ 33 h 106"/>
                <a:gd name="T22" fmla="*/ 54 w 98"/>
                <a:gd name="T23" fmla="*/ 26 h 106"/>
                <a:gd name="T24" fmla="*/ 85 w 98"/>
                <a:gd name="T25" fmla="*/ 31 h 106"/>
                <a:gd name="T26" fmla="*/ 91 w 98"/>
                <a:gd name="T27" fmla="*/ 17 h 106"/>
                <a:gd name="T28" fmla="*/ 60 w 98"/>
                <a:gd name="T29" fmla="*/ 12 h 106"/>
                <a:gd name="T30" fmla="*/ 60 w 98"/>
                <a:gd name="T31" fmla="*/ 1 h 106"/>
                <a:gd name="T32" fmla="*/ 38 w 98"/>
                <a:gd name="T33" fmla="*/ 0 h 106"/>
                <a:gd name="T34" fmla="*/ 38 w 98"/>
                <a:gd name="T35" fmla="*/ 12 h 106"/>
                <a:gd name="T36" fmla="*/ 1 w 98"/>
                <a:gd name="T37" fmla="*/ 35 h 106"/>
                <a:gd name="T38" fmla="*/ 41 w 98"/>
                <a:gd name="T39" fmla="*/ 59 h 106"/>
                <a:gd name="T40" fmla="*/ 64 w 98"/>
                <a:gd name="T41" fmla="*/ 71 h 106"/>
                <a:gd name="T42" fmla="*/ 43 w 98"/>
                <a:gd name="T43" fmla="*/ 79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8" h="106">
                  <a:moveTo>
                    <a:pt x="43" y="79"/>
                  </a:moveTo>
                  <a:lnTo>
                    <a:pt x="43" y="79"/>
                  </a:lnTo>
                  <a:cubicBezTo>
                    <a:pt x="29" y="78"/>
                    <a:pt x="16" y="75"/>
                    <a:pt x="7" y="72"/>
                  </a:cubicBezTo>
                  <a:lnTo>
                    <a:pt x="0" y="87"/>
                  </a:lnTo>
                  <a:cubicBezTo>
                    <a:pt x="8" y="90"/>
                    <a:pt x="23" y="93"/>
                    <a:pt x="37" y="93"/>
                  </a:cubicBezTo>
                  <a:lnTo>
                    <a:pt x="37" y="106"/>
                  </a:lnTo>
                  <a:lnTo>
                    <a:pt x="59" y="106"/>
                  </a:lnTo>
                  <a:lnTo>
                    <a:pt x="59" y="93"/>
                  </a:lnTo>
                  <a:cubicBezTo>
                    <a:pt x="84" y="91"/>
                    <a:pt x="98" y="82"/>
                    <a:pt x="98" y="70"/>
                  </a:cubicBezTo>
                  <a:cubicBezTo>
                    <a:pt x="98" y="58"/>
                    <a:pt x="87" y="51"/>
                    <a:pt x="61" y="45"/>
                  </a:cubicBezTo>
                  <a:cubicBezTo>
                    <a:pt x="43" y="40"/>
                    <a:pt x="35" y="37"/>
                    <a:pt x="35" y="33"/>
                  </a:cubicBezTo>
                  <a:cubicBezTo>
                    <a:pt x="35" y="30"/>
                    <a:pt x="39" y="26"/>
                    <a:pt x="54" y="26"/>
                  </a:cubicBezTo>
                  <a:cubicBezTo>
                    <a:pt x="69" y="27"/>
                    <a:pt x="79" y="30"/>
                    <a:pt x="85" y="31"/>
                  </a:cubicBezTo>
                  <a:lnTo>
                    <a:pt x="91" y="17"/>
                  </a:lnTo>
                  <a:cubicBezTo>
                    <a:pt x="84" y="15"/>
                    <a:pt x="74" y="13"/>
                    <a:pt x="60" y="12"/>
                  </a:cubicBezTo>
                  <a:lnTo>
                    <a:pt x="60" y="1"/>
                  </a:lnTo>
                  <a:lnTo>
                    <a:pt x="38" y="0"/>
                  </a:lnTo>
                  <a:lnTo>
                    <a:pt x="38" y="12"/>
                  </a:lnTo>
                  <a:cubicBezTo>
                    <a:pt x="15" y="15"/>
                    <a:pt x="1" y="23"/>
                    <a:pt x="1" y="35"/>
                  </a:cubicBezTo>
                  <a:cubicBezTo>
                    <a:pt x="1" y="47"/>
                    <a:pt x="17" y="54"/>
                    <a:pt x="41" y="59"/>
                  </a:cubicBezTo>
                  <a:cubicBezTo>
                    <a:pt x="57" y="63"/>
                    <a:pt x="64" y="66"/>
                    <a:pt x="64" y="71"/>
                  </a:cubicBezTo>
                  <a:cubicBezTo>
                    <a:pt x="64" y="76"/>
                    <a:pt x="55" y="79"/>
                    <a:pt x="43" y="79"/>
                  </a:cubicBezTo>
                  <a:close/>
                </a:path>
              </a:pathLst>
            </a:custGeom>
            <a:solidFill>
              <a:srgbClr val="E96F14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3" name="Freeform 29"/>
            <p:cNvSpPr>
              <a:spLocks/>
            </p:cNvSpPr>
            <p:nvPr/>
          </p:nvSpPr>
          <p:spPr bwMode="auto">
            <a:xfrm>
              <a:off x="7715250" y="4264025"/>
              <a:ext cx="104775" cy="114300"/>
            </a:xfrm>
            <a:custGeom>
              <a:avLst/>
              <a:gdLst>
                <a:gd name="T0" fmla="*/ 43 w 98"/>
                <a:gd name="T1" fmla="*/ 78 h 106"/>
                <a:gd name="T2" fmla="*/ 43 w 98"/>
                <a:gd name="T3" fmla="*/ 78 h 106"/>
                <a:gd name="T4" fmla="*/ 7 w 98"/>
                <a:gd name="T5" fmla="*/ 72 h 106"/>
                <a:gd name="T6" fmla="*/ 0 w 98"/>
                <a:gd name="T7" fmla="*/ 87 h 106"/>
                <a:gd name="T8" fmla="*/ 37 w 98"/>
                <a:gd name="T9" fmla="*/ 93 h 106"/>
                <a:gd name="T10" fmla="*/ 37 w 98"/>
                <a:gd name="T11" fmla="*/ 105 h 106"/>
                <a:gd name="T12" fmla="*/ 59 w 98"/>
                <a:gd name="T13" fmla="*/ 106 h 106"/>
                <a:gd name="T14" fmla="*/ 59 w 98"/>
                <a:gd name="T15" fmla="*/ 93 h 106"/>
                <a:gd name="T16" fmla="*/ 98 w 98"/>
                <a:gd name="T17" fmla="*/ 70 h 106"/>
                <a:gd name="T18" fmla="*/ 61 w 98"/>
                <a:gd name="T19" fmla="*/ 45 h 106"/>
                <a:gd name="T20" fmla="*/ 35 w 98"/>
                <a:gd name="T21" fmla="*/ 33 h 106"/>
                <a:gd name="T22" fmla="*/ 54 w 98"/>
                <a:gd name="T23" fmla="*/ 26 h 106"/>
                <a:gd name="T24" fmla="*/ 85 w 98"/>
                <a:gd name="T25" fmla="*/ 31 h 106"/>
                <a:gd name="T26" fmla="*/ 92 w 98"/>
                <a:gd name="T27" fmla="*/ 17 h 106"/>
                <a:gd name="T28" fmla="*/ 60 w 98"/>
                <a:gd name="T29" fmla="*/ 12 h 106"/>
                <a:gd name="T30" fmla="*/ 60 w 98"/>
                <a:gd name="T31" fmla="*/ 0 h 106"/>
                <a:gd name="T32" fmla="*/ 38 w 98"/>
                <a:gd name="T33" fmla="*/ 0 h 106"/>
                <a:gd name="T34" fmla="*/ 38 w 98"/>
                <a:gd name="T35" fmla="*/ 12 h 106"/>
                <a:gd name="T36" fmla="*/ 1 w 98"/>
                <a:gd name="T37" fmla="*/ 34 h 106"/>
                <a:gd name="T38" fmla="*/ 41 w 98"/>
                <a:gd name="T39" fmla="*/ 59 h 106"/>
                <a:gd name="T40" fmla="*/ 64 w 98"/>
                <a:gd name="T41" fmla="*/ 71 h 106"/>
                <a:gd name="T42" fmla="*/ 43 w 98"/>
                <a:gd name="T43" fmla="*/ 7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8" h="106">
                  <a:moveTo>
                    <a:pt x="43" y="78"/>
                  </a:moveTo>
                  <a:lnTo>
                    <a:pt x="43" y="78"/>
                  </a:lnTo>
                  <a:cubicBezTo>
                    <a:pt x="29" y="78"/>
                    <a:pt x="16" y="75"/>
                    <a:pt x="7" y="72"/>
                  </a:cubicBezTo>
                  <a:lnTo>
                    <a:pt x="0" y="87"/>
                  </a:lnTo>
                  <a:cubicBezTo>
                    <a:pt x="8" y="90"/>
                    <a:pt x="23" y="92"/>
                    <a:pt x="37" y="93"/>
                  </a:cubicBezTo>
                  <a:lnTo>
                    <a:pt x="37" y="105"/>
                  </a:lnTo>
                  <a:lnTo>
                    <a:pt x="59" y="106"/>
                  </a:lnTo>
                  <a:lnTo>
                    <a:pt x="59" y="93"/>
                  </a:lnTo>
                  <a:cubicBezTo>
                    <a:pt x="84" y="91"/>
                    <a:pt x="98" y="81"/>
                    <a:pt x="98" y="70"/>
                  </a:cubicBezTo>
                  <a:cubicBezTo>
                    <a:pt x="98" y="58"/>
                    <a:pt x="87" y="51"/>
                    <a:pt x="61" y="45"/>
                  </a:cubicBezTo>
                  <a:cubicBezTo>
                    <a:pt x="43" y="40"/>
                    <a:pt x="35" y="37"/>
                    <a:pt x="35" y="33"/>
                  </a:cubicBezTo>
                  <a:cubicBezTo>
                    <a:pt x="35" y="29"/>
                    <a:pt x="39" y="26"/>
                    <a:pt x="54" y="26"/>
                  </a:cubicBezTo>
                  <a:cubicBezTo>
                    <a:pt x="69" y="26"/>
                    <a:pt x="80" y="30"/>
                    <a:pt x="85" y="31"/>
                  </a:cubicBezTo>
                  <a:lnTo>
                    <a:pt x="92" y="17"/>
                  </a:lnTo>
                  <a:cubicBezTo>
                    <a:pt x="84" y="14"/>
                    <a:pt x="75" y="12"/>
                    <a:pt x="60" y="12"/>
                  </a:cubicBezTo>
                  <a:lnTo>
                    <a:pt x="60" y="0"/>
                  </a:lnTo>
                  <a:lnTo>
                    <a:pt x="38" y="0"/>
                  </a:lnTo>
                  <a:lnTo>
                    <a:pt x="38" y="12"/>
                  </a:lnTo>
                  <a:cubicBezTo>
                    <a:pt x="15" y="14"/>
                    <a:pt x="1" y="23"/>
                    <a:pt x="1" y="34"/>
                  </a:cubicBezTo>
                  <a:cubicBezTo>
                    <a:pt x="1" y="47"/>
                    <a:pt x="17" y="54"/>
                    <a:pt x="41" y="59"/>
                  </a:cubicBezTo>
                  <a:cubicBezTo>
                    <a:pt x="57" y="62"/>
                    <a:pt x="64" y="66"/>
                    <a:pt x="64" y="71"/>
                  </a:cubicBezTo>
                  <a:cubicBezTo>
                    <a:pt x="64" y="76"/>
                    <a:pt x="55" y="79"/>
                    <a:pt x="43" y="78"/>
                  </a:cubicBezTo>
                  <a:close/>
                </a:path>
              </a:pathLst>
            </a:custGeom>
            <a:solidFill>
              <a:srgbClr val="E96F14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4" name="Freeform 30"/>
            <p:cNvSpPr>
              <a:spLocks noEditPoints="1"/>
            </p:cNvSpPr>
            <p:nvPr/>
          </p:nvSpPr>
          <p:spPr bwMode="auto">
            <a:xfrm>
              <a:off x="7283450" y="4421188"/>
              <a:ext cx="379412" cy="288925"/>
            </a:xfrm>
            <a:custGeom>
              <a:avLst/>
              <a:gdLst>
                <a:gd name="T0" fmla="*/ 351 w 351"/>
                <a:gd name="T1" fmla="*/ 102 h 268"/>
                <a:gd name="T2" fmla="*/ 351 w 351"/>
                <a:gd name="T3" fmla="*/ 102 h 268"/>
                <a:gd name="T4" fmla="*/ 300 w 351"/>
                <a:gd name="T5" fmla="*/ 34 h 268"/>
                <a:gd name="T6" fmla="*/ 176 w 351"/>
                <a:gd name="T7" fmla="*/ 1 h 268"/>
                <a:gd name="T8" fmla="*/ 52 w 351"/>
                <a:gd name="T9" fmla="*/ 28 h 268"/>
                <a:gd name="T10" fmla="*/ 1 w 351"/>
                <a:gd name="T11" fmla="*/ 94 h 268"/>
                <a:gd name="T12" fmla="*/ 0 w 351"/>
                <a:gd name="T13" fmla="*/ 89 h 268"/>
                <a:gd name="T14" fmla="*/ 0 w 351"/>
                <a:gd name="T15" fmla="*/ 98 h 268"/>
                <a:gd name="T16" fmla="*/ 0 w 351"/>
                <a:gd name="T17" fmla="*/ 99 h 268"/>
                <a:gd name="T18" fmla="*/ 0 w 351"/>
                <a:gd name="T19" fmla="*/ 151 h 268"/>
                <a:gd name="T20" fmla="*/ 52 w 351"/>
                <a:gd name="T21" fmla="*/ 224 h 268"/>
                <a:gd name="T22" fmla="*/ 300 w 351"/>
                <a:gd name="T23" fmla="*/ 230 h 268"/>
                <a:gd name="T24" fmla="*/ 351 w 351"/>
                <a:gd name="T25" fmla="*/ 159 h 268"/>
                <a:gd name="T26" fmla="*/ 351 w 351"/>
                <a:gd name="T27" fmla="*/ 98 h 268"/>
                <a:gd name="T28" fmla="*/ 351 w 351"/>
                <a:gd name="T29" fmla="*/ 102 h 268"/>
                <a:gd name="T30" fmla="*/ 64 w 351"/>
                <a:gd name="T31" fmla="*/ 49 h 268"/>
                <a:gd name="T32" fmla="*/ 64 w 351"/>
                <a:gd name="T33" fmla="*/ 49 h 268"/>
                <a:gd name="T34" fmla="*/ 176 w 351"/>
                <a:gd name="T35" fmla="*/ 25 h 268"/>
                <a:gd name="T36" fmla="*/ 288 w 351"/>
                <a:gd name="T37" fmla="*/ 54 h 268"/>
                <a:gd name="T38" fmla="*/ 327 w 351"/>
                <a:gd name="T39" fmla="*/ 106 h 268"/>
                <a:gd name="T40" fmla="*/ 288 w 351"/>
                <a:gd name="T41" fmla="*/ 156 h 268"/>
                <a:gd name="T42" fmla="*/ 176 w 351"/>
                <a:gd name="T43" fmla="*/ 180 h 268"/>
                <a:gd name="T44" fmla="*/ 64 w 351"/>
                <a:gd name="T45" fmla="*/ 151 h 268"/>
                <a:gd name="T46" fmla="*/ 24 w 351"/>
                <a:gd name="T47" fmla="*/ 99 h 268"/>
                <a:gd name="T48" fmla="*/ 64 w 351"/>
                <a:gd name="T49" fmla="*/ 49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51" h="268">
                  <a:moveTo>
                    <a:pt x="351" y="102"/>
                  </a:moveTo>
                  <a:lnTo>
                    <a:pt x="351" y="102"/>
                  </a:lnTo>
                  <a:cubicBezTo>
                    <a:pt x="349" y="78"/>
                    <a:pt x="332" y="53"/>
                    <a:pt x="300" y="34"/>
                  </a:cubicBezTo>
                  <a:cubicBezTo>
                    <a:pt x="266" y="13"/>
                    <a:pt x="221" y="2"/>
                    <a:pt x="176" y="1"/>
                  </a:cubicBezTo>
                  <a:cubicBezTo>
                    <a:pt x="131" y="0"/>
                    <a:pt x="86" y="9"/>
                    <a:pt x="52" y="28"/>
                  </a:cubicBezTo>
                  <a:cubicBezTo>
                    <a:pt x="19" y="46"/>
                    <a:pt x="3" y="69"/>
                    <a:pt x="1" y="94"/>
                  </a:cubicBezTo>
                  <a:cubicBezTo>
                    <a:pt x="1" y="92"/>
                    <a:pt x="0" y="91"/>
                    <a:pt x="0" y="89"/>
                  </a:cubicBezTo>
                  <a:lnTo>
                    <a:pt x="0" y="98"/>
                  </a:lnTo>
                  <a:lnTo>
                    <a:pt x="0" y="99"/>
                  </a:lnTo>
                  <a:lnTo>
                    <a:pt x="0" y="151"/>
                  </a:lnTo>
                  <a:cubicBezTo>
                    <a:pt x="0" y="177"/>
                    <a:pt x="17" y="203"/>
                    <a:pt x="52" y="224"/>
                  </a:cubicBezTo>
                  <a:cubicBezTo>
                    <a:pt x="120" y="265"/>
                    <a:pt x="231" y="268"/>
                    <a:pt x="300" y="230"/>
                  </a:cubicBezTo>
                  <a:cubicBezTo>
                    <a:pt x="334" y="211"/>
                    <a:pt x="351" y="185"/>
                    <a:pt x="351" y="159"/>
                  </a:cubicBezTo>
                  <a:lnTo>
                    <a:pt x="351" y="98"/>
                  </a:lnTo>
                  <a:cubicBezTo>
                    <a:pt x="351" y="99"/>
                    <a:pt x="351" y="101"/>
                    <a:pt x="351" y="102"/>
                  </a:cubicBezTo>
                  <a:close/>
                  <a:moveTo>
                    <a:pt x="64" y="49"/>
                  </a:moveTo>
                  <a:lnTo>
                    <a:pt x="64" y="49"/>
                  </a:lnTo>
                  <a:cubicBezTo>
                    <a:pt x="93" y="33"/>
                    <a:pt x="133" y="24"/>
                    <a:pt x="176" y="25"/>
                  </a:cubicBezTo>
                  <a:cubicBezTo>
                    <a:pt x="219" y="26"/>
                    <a:pt x="258" y="37"/>
                    <a:pt x="288" y="54"/>
                  </a:cubicBezTo>
                  <a:cubicBezTo>
                    <a:pt x="313" y="70"/>
                    <a:pt x="327" y="88"/>
                    <a:pt x="327" y="106"/>
                  </a:cubicBezTo>
                  <a:cubicBezTo>
                    <a:pt x="327" y="124"/>
                    <a:pt x="313" y="142"/>
                    <a:pt x="288" y="156"/>
                  </a:cubicBezTo>
                  <a:cubicBezTo>
                    <a:pt x="258" y="172"/>
                    <a:pt x="219" y="181"/>
                    <a:pt x="176" y="180"/>
                  </a:cubicBezTo>
                  <a:cubicBezTo>
                    <a:pt x="133" y="179"/>
                    <a:pt x="93" y="168"/>
                    <a:pt x="64" y="151"/>
                  </a:cubicBezTo>
                  <a:cubicBezTo>
                    <a:pt x="39" y="136"/>
                    <a:pt x="24" y="117"/>
                    <a:pt x="24" y="99"/>
                  </a:cubicBezTo>
                  <a:cubicBezTo>
                    <a:pt x="24" y="81"/>
                    <a:pt x="39" y="63"/>
                    <a:pt x="64" y="49"/>
                  </a:cubicBezTo>
                  <a:close/>
                </a:path>
              </a:pathLst>
            </a:custGeom>
            <a:solidFill>
              <a:srgbClr val="E96F14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5" name="Freeform 31"/>
            <p:cNvSpPr>
              <a:spLocks/>
            </p:cNvSpPr>
            <p:nvPr/>
          </p:nvSpPr>
          <p:spPr bwMode="auto">
            <a:xfrm>
              <a:off x="7283450" y="4614863"/>
              <a:ext cx="379412" cy="192088"/>
            </a:xfrm>
            <a:custGeom>
              <a:avLst/>
              <a:gdLst>
                <a:gd name="T0" fmla="*/ 300 w 351"/>
                <a:gd name="T1" fmla="*/ 79 h 178"/>
                <a:gd name="T2" fmla="*/ 300 w 351"/>
                <a:gd name="T3" fmla="*/ 79 h 178"/>
                <a:gd name="T4" fmla="*/ 52 w 351"/>
                <a:gd name="T5" fmla="*/ 73 h 178"/>
                <a:gd name="T6" fmla="*/ 0 w 351"/>
                <a:gd name="T7" fmla="*/ 0 h 178"/>
                <a:gd name="T8" fmla="*/ 0 w 351"/>
                <a:gd name="T9" fmla="*/ 61 h 178"/>
                <a:gd name="T10" fmla="*/ 52 w 351"/>
                <a:gd name="T11" fmla="*/ 134 h 178"/>
                <a:gd name="T12" fmla="*/ 300 w 351"/>
                <a:gd name="T13" fmla="*/ 140 h 178"/>
                <a:gd name="T14" fmla="*/ 351 w 351"/>
                <a:gd name="T15" fmla="*/ 70 h 178"/>
                <a:gd name="T16" fmla="*/ 351 w 351"/>
                <a:gd name="T17" fmla="*/ 8 h 178"/>
                <a:gd name="T18" fmla="*/ 300 w 351"/>
                <a:gd name="T19" fmla="*/ 79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1" h="178">
                  <a:moveTo>
                    <a:pt x="300" y="79"/>
                  </a:moveTo>
                  <a:lnTo>
                    <a:pt x="300" y="79"/>
                  </a:lnTo>
                  <a:cubicBezTo>
                    <a:pt x="231" y="116"/>
                    <a:pt x="120" y="114"/>
                    <a:pt x="52" y="73"/>
                  </a:cubicBezTo>
                  <a:cubicBezTo>
                    <a:pt x="17" y="52"/>
                    <a:pt x="0" y="26"/>
                    <a:pt x="0" y="0"/>
                  </a:cubicBezTo>
                  <a:lnTo>
                    <a:pt x="0" y="61"/>
                  </a:lnTo>
                  <a:cubicBezTo>
                    <a:pt x="0" y="87"/>
                    <a:pt x="17" y="114"/>
                    <a:pt x="52" y="134"/>
                  </a:cubicBezTo>
                  <a:cubicBezTo>
                    <a:pt x="120" y="175"/>
                    <a:pt x="231" y="178"/>
                    <a:pt x="300" y="140"/>
                  </a:cubicBezTo>
                  <a:cubicBezTo>
                    <a:pt x="334" y="121"/>
                    <a:pt x="351" y="96"/>
                    <a:pt x="351" y="70"/>
                  </a:cubicBezTo>
                  <a:lnTo>
                    <a:pt x="351" y="8"/>
                  </a:lnTo>
                  <a:cubicBezTo>
                    <a:pt x="351" y="34"/>
                    <a:pt x="334" y="60"/>
                    <a:pt x="300" y="79"/>
                  </a:cubicBezTo>
                  <a:close/>
                </a:path>
              </a:pathLst>
            </a:custGeom>
            <a:solidFill>
              <a:srgbClr val="E96F14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6" name="Freeform 32"/>
            <p:cNvSpPr>
              <a:spLocks noEditPoints="1"/>
            </p:cNvSpPr>
            <p:nvPr/>
          </p:nvSpPr>
          <p:spPr bwMode="auto">
            <a:xfrm>
              <a:off x="7577138" y="4211638"/>
              <a:ext cx="377825" cy="287338"/>
            </a:xfrm>
            <a:custGeom>
              <a:avLst/>
              <a:gdLst>
                <a:gd name="T0" fmla="*/ 351 w 351"/>
                <a:gd name="T1" fmla="*/ 102 h 267"/>
                <a:gd name="T2" fmla="*/ 351 w 351"/>
                <a:gd name="T3" fmla="*/ 102 h 267"/>
                <a:gd name="T4" fmla="*/ 300 w 351"/>
                <a:gd name="T5" fmla="*/ 33 h 267"/>
                <a:gd name="T6" fmla="*/ 176 w 351"/>
                <a:gd name="T7" fmla="*/ 1 h 267"/>
                <a:gd name="T8" fmla="*/ 51 w 351"/>
                <a:gd name="T9" fmla="*/ 27 h 267"/>
                <a:gd name="T10" fmla="*/ 0 w 351"/>
                <a:gd name="T11" fmla="*/ 93 h 267"/>
                <a:gd name="T12" fmla="*/ 0 w 351"/>
                <a:gd name="T13" fmla="*/ 89 h 267"/>
                <a:gd name="T14" fmla="*/ 0 w 351"/>
                <a:gd name="T15" fmla="*/ 98 h 267"/>
                <a:gd name="T16" fmla="*/ 0 w 351"/>
                <a:gd name="T17" fmla="*/ 98 h 267"/>
                <a:gd name="T18" fmla="*/ 0 w 351"/>
                <a:gd name="T19" fmla="*/ 151 h 267"/>
                <a:gd name="T20" fmla="*/ 51 w 351"/>
                <a:gd name="T21" fmla="*/ 223 h 267"/>
                <a:gd name="T22" fmla="*/ 300 w 351"/>
                <a:gd name="T23" fmla="*/ 229 h 267"/>
                <a:gd name="T24" fmla="*/ 351 w 351"/>
                <a:gd name="T25" fmla="*/ 159 h 267"/>
                <a:gd name="T26" fmla="*/ 351 w 351"/>
                <a:gd name="T27" fmla="*/ 97 h 267"/>
                <a:gd name="T28" fmla="*/ 351 w 351"/>
                <a:gd name="T29" fmla="*/ 102 h 267"/>
                <a:gd name="T30" fmla="*/ 63 w 351"/>
                <a:gd name="T31" fmla="*/ 49 h 267"/>
                <a:gd name="T32" fmla="*/ 63 w 351"/>
                <a:gd name="T33" fmla="*/ 49 h 267"/>
                <a:gd name="T34" fmla="*/ 176 w 351"/>
                <a:gd name="T35" fmla="*/ 25 h 267"/>
                <a:gd name="T36" fmla="*/ 288 w 351"/>
                <a:gd name="T37" fmla="*/ 54 h 267"/>
                <a:gd name="T38" fmla="*/ 327 w 351"/>
                <a:gd name="T39" fmla="*/ 106 h 267"/>
                <a:gd name="T40" fmla="*/ 288 w 351"/>
                <a:gd name="T41" fmla="*/ 156 h 267"/>
                <a:gd name="T42" fmla="*/ 176 w 351"/>
                <a:gd name="T43" fmla="*/ 179 h 267"/>
                <a:gd name="T44" fmla="*/ 63 w 351"/>
                <a:gd name="T45" fmla="*/ 150 h 267"/>
                <a:gd name="T46" fmla="*/ 24 w 351"/>
                <a:gd name="T47" fmla="*/ 99 h 267"/>
                <a:gd name="T48" fmla="*/ 63 w 351"/>
                <a:gd name="T49" fmla="*/ 49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51" h="267">
                  <a:moveTo>
                    <a:pt x="351" y="102"/>
                  </a:moveTo>
                  <a:lnTo>
                    <a:pt x="351" y="102"/>
                  </a:lnTo>
                  <a:cubicBezTo>
                    <a:pt x="349" y="77"/>
                    <a:pt x="332" y="53"/>
                    <a:pt x="300" y="33"/>
                  </a:cubicBezTo>
                  <a:cubicBezTo>
                    <a:pt x="265" y="13"/>
                    <a:pt x="220" y="2"/>
                    <a:pt x="176" y="1"/>
                  </a:cubicBezTo>
                  <a:cubicBezTo>
                    <a:pt x="131" y="0"/>
                    <a:pt x="86" y="9"/>
                    <a:pt x="51" y="27"/>
                  </a:cubicBezTo>
                  <a:cubicBezTo>
                    <a:pt x="19" y="45"/>
                    <a:pt x="2" y="69"/>
                    <a:pt x="0" y="93"/>
                  </a:cubicBezTo>
                  <a:cubicBezTo>
                    <a:pt x="0" y="92"/>
                    <a:pt x="0" y="90"/>
                    <a:pt x="0" y="89"/>
                  </a:cubicBezTo>
                  <a:lnTo>
                    <a:pt x="0" y="98"/>
                  </a:lnTo>
                  <a:lnTo>
                    <a:pt x="0" y="98"/>
                  </a:lnTo>
                  <a:lnTo>
                    <a:pt x="0" y="151"/>
                  </a:lnTo>
                  <a:cubicBezTo>
                    <a:pt x="0" y="176"/>
                    <a:pt x="17" y="203"/>
                    <a:pt x="51" y="223"/>
                  </a:cubicBezTo>
                  <a:cubicBezTo>
                    <a:pt x="120" y="265"/>
                    <a:pt x="231" y="267"/>
                    <a:pt x="300" y="229"/>
                  </a:cubicBezTo>
                  <a:cubicBezTo>
                    <a:pt x="334" y="210"/>
                    <a:pt x="351" y="185"/>
                    <a:pt x="351" y="159"/>
                  </a:cubicBezTo>
                  <a:lnTo>
                    <a:pt x="351" y="97"/>
                  </a:lnTo>
                  <a:cubicBezTo>
                    <a:pt x="351" y="99"/>
                    <a:pt x="351" y="100"/>
                    <a:pt x="351" y="102"/>
                  </a:cubicBezTo>
                  <a:close/>
                  <a:moveTo>
                    <a:pt x="63" y="49"/>
                  </a:moveTo>
                  <a:lnTo>
                    <a:pt x="63" y="49"/>
                  </a:lnTo>
                  <a:cubicBezTo>
                    <a:pt x="93" y="32"/>
                    <a:pt x="133" y="24"/>
                    <a:pt x="176" y="25"/>
                  </a:cubicBezTo>
                  <a:cubicBezTo>
                    <a:pt x="218" y="26"/>
                    <a:pt x="258" y="36"/>
                    <a:pt x="288" y="54"/>
                  </a:cubicBezTo>
                  <a:cubicBezTo>
                    <a:pt x="313" y="69"/>
                    <a:pt x="327" y="88"/>
                    <a:pt x="327" y="106"/>
                  </a:cubicBezTo>
                  <a:cubicBezTo>
                    <a:pt x="327" y="124"/>
                    <a:pt x="313" y="142"/>
                    <a:pt x="288" y="156"/>
                  </a:cubicBezTo>
                  <a:cubicBezTo>
                    <a:pt x="258" y="172"/>
                    <a:pt x="218" y="180"/>
                    <a:pt x="176" y="179"/>
                  </a:cubicBezTo>
                  <a:cubicBezTo>
                    <a:pt x="133" y="178"/>
                    <a:pt x="93" y="168"/>
                    <a:pt x="63" y="150"/>
                  </a:cubicBezTo>
                  <a:cubicBezTo>
                    <a:pt x="38" y="135"/>
                    <a:pt x="24" y="116"/>
                    <a:pt x="24" y="99"/>
                  </a:cubicBezTo>
                  <a:cubicBezTo>
                    <a:pt x="24" y="81"/>
                    <a:pt x="38" y="63"/>
                    <a:pt x="63" y="49"/>
                  </a:cubicBezTo>
                  <a:close/>
                </a:path>
              </a:pathLst>
            </a:custGeom>
            <a:solidFill>
              <a:srgbClr val="E96F14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7" name="Freeform 33"/>
            <p:cNvSpPr>
              <a:spLocks/>
            </p:cNvSpPr>
            <p:nvPr/>
          </p:nvSpPr>
          <p:spPr bwMode="auto">
            <a:xfrm>
              <a:off x="7696200" y="4413250"/>
              <a:ext cx="258762" cy="177800"/>
            </a:xfrm>
            <a:custGeom>
              <a:avLst/>
              <a:gdLst>
                <a:gd name="T0" fmla="*/ 190 w 241"/>
                <a:gd name="T1" fmla="*/ 70 h 166"/>
                <a:gd name="T2" fmla="*/ 190 w 241"/>
                <a:gd name="T3" fmla="*/ 70 h 166"/>
                <a:gd name="T4" fmla="*/ 0 w 241"/>
                <a:gd name="T5" fmla="*/ 88 h 166"/>
                <a:gd name="T6" fmla="*/ 0 w 241"/>
                <a:gd name="T7" fmla="*/ 150 h 166"/>
                <a:gd name="T8" fmla="*/ 190 w 241"/>
                <a:gd name="T9" fmla="*/ 132 h 166"/>
                <a:gd name="T10" fmla="*/ 241 w 241"/>
                <a:gd name="T11" fmla="*/ 61 h 166"/>
                <a:gd name="T12" fmla="*/ 241 w 241"/>
                <a:gd name="T13" fmla="*/ 0 h 166"/>
                <a:gd name="T14" fmla="*/ 190 w 241"/>
                <a:gd name="T15" fmla="*/ 7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1" h="166">
                  <a:moveTo>
                    <a:pt x="190" y="70"/>
                  </a:moveTo>
                  <a:lnTo>
                    <a:pt x="190" y="70"/>
                  </a:lnTo>
                  <a:cubicBezTo>
                    <a:pt x="138" y="99"/>
                    <a:pt x="63" y="104"/>
                    <a:pt x="0" y="88"/>
                  </a:cubicBezTo>
                  <a:lnTo>
                    <a:pt x="0" y="150"/>
                  </a:lnTo>
                  <a:cubicBezTo>
                    <a:pt x="63" y="166"/>
                    <a:pt x="138" y="160"/>
                    <a:pt x="190" y="132"/>
                  </a:cubicBezTo>
                  <a:cubicBezTo>
                    <a:pt x="224" y="113"/>
                    <a:pt x="241" y="87"/>
                    <a:pt x="241" y="61"/>
                  </a:cubicBezTo>
                  <a:lnTo>
                    <a:pt x="241" y="0"/>
                  </a:lnTo>
                  <a:cubicBezTo>
                    <a:pt x="241" y="26"/>
                    <a:pt x="224" y="51"/>
                    <a:pt x="190" y="70"/>
                  </a:cubicBezTo>
                  <a:close/>
                </a:path>
              </a:pathLst>
            </a:custGeom>
            <a:solidFill>
              <a:srgbClr val="E96F14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8" name="Freeform 34"/>
            <p:cNvSpPr>
              <a:spLocks/>
            </p:cNvSpPr>
            <p:nvPr/>
          </p:nvSpPr>
          <p:spPr bwMode="auto">
            <a:xfrm>
              <a:off x="7696200" y="4508500"/>
              <a:ext cx="258762" cy="179388"/>
            </a:xfrm>
            <a:custGeom>
              <a:avLst/>
              <a:gdLst>
                <a:gd name="T0" fmla="*/ 190 w 241"/>
                <a:gd name="T1" fmla="*/ 71 h 166"/>
                <a:gd name="T2" fmla="*/ 190 w 241"/>
                <a:gd name="T3" fmla="*/ 71 h 166"/>
                <a:gd name="T4" fmla="*/ 0 w 241"/>
                <a:gd name="T5" fmla="*/ 89 h 166"/>
                <a:gd name="T6" fmla="*/ 0 w 241"/>
                <a:gd name="T7" fmla="*/ 150 h 166"/>
                <a:gd name="T8" fmla="*/ 190 w 241"/>
                <a:gd name="T9" fmla="*/ 132 h 166"/>
                <a:gd name="T10" fmla="*/ 241 w 241"/>
                <a:gd name="T11" fmla="*/ 62 h 166"/>
                <a:gd name="T12" fmla="*/ 241 w 241"/>
                <a:gd name="T13" fmla="*/ 0 h 166"/>
                <a:gd name="T14" fmla="*/ 190 w 241"/>
                <a:gd name="T15" fmla="*/ 71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1" h="166">
                  <a:moveTo>
                    <a:pt x="190" y="71"/>
                  </a:moveTo>
                  <a:lnTo>
                    <a:pt x="190" y="71"/>
                  </a:lnTo>
                  <a:cubicBezTo>
                    <a:pt x="138" y="99"/>
                    <a:pt x="63" y="105"/>
                    <a:pt x="0" y="89"/>
                  </a:cubicBezTo>
                  <a:lnTo>
                    <a:pt x="0" y="150"/>
                  </a:lnTo>
                  <a:cubicBezTo>
                    <a:pt x="63" y="166"/>
                    <a:pt x="138" y="161"/>
                    <a:pt x="190" y="132"/>
                  </a:cubicBezTo>
                  <a:cubicBezTo>
                    <a:pt x="224" y="113"/>
                    <a:pt x="241" y="88"/>
                    <a:pt x="241" y="62"/>
                  </a:cubicBezTo>
                  <a:lnTo>
                    <a:pt x="241" y="0"/>
                  </a:lnTo>
                  <a:cubicBezTo>
                    <a:pt x="241" y="26"/>
                    <a:pt x="224" y="52"/>
                    <a:pt x="190" y="71"/>
                  </a:cubicBezTo>
                  <a:close/>
                </a:path>
              </a:pathLst>
            </a:custGeom>
            <a:solidFill>
              <a:srgbClr val="E96F14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9" name="Freeform 35"/>
            <p:cNvSpPr>
              <a:spLocks/>
            </p:cNvSpPr>
            <p:nvPr/>
          </p:nvSpPr>
          <p:spPr bwMode="auto">
            <a:xfrm>
              <a:off x="7696200" y="4600575"/>
              <a:ext cx="258762" cy="179388"/>
            </a:xfrm>
            <a:custGeom>
              <a:avLst/>
              <a:gdLst>
                <a:gd name="T0" fmla="*/ 190 w 241"/>
                <a:gd name="T1" fmla="*/ 70 h 166"/>
                <a:gd name="T2" fmla="*/ 190 w 241"/>
                <a:gd name="T3" fmla="*/ 70 h 166"/>
                <a:gd name="T4" fmla="*/ 0 w 241"/>
                <a:gd name="T5" fmla="*/ 88 h 166"/>
                <a:gd name="T6" fmla="*/ 0 w 241"/>
                <a:gd name="T7" fmla="*/ 150 h 166"/>
                <a:gd name="T8" fmla="*/ 190 w 241"/>
                <a:gd name="T9" fmla="*/ 132 h 166"/>
                <a:gd name="T10" fmla="*/ 241 w 241"/>
                <a:gd name="T11" fmla="*/ 61 h 166"/>
                <a:gd name="T12" fmla="*/ 241 w 241"/>
                <a:gd name="T13" fmla="*/ 0 h 166"/>
                <a:gd name="T14" fmla="*/ 190 w 241"/>
                <a:gd name="T15" fmla="*/ 7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1" h="166">
                  <a:moveTo>
                    <a:pt x="190" y="70"/>
                  </a:moveTo>
                  <a:lnTo>
                    <a:pt x="190" y="70"/>
                  </a:lnTo>
                  <a:cubicBezTo>
                    <a:pt x="138" y="98"/>
                    <a:pt x="63" y="104"/>
                    <a:pt x="0" y="88"/>
                  </a:cubicBezTo>
                  <a:lnTo>
                    <a:pt x="0" y="150"/>
                  </a:lnTo>
                  <a:cubicBezTo>
                    <a:pt x="63" y="166"/>
                    <a:pt x="138" y="160"/>
                    <a:pt x="190" y="132"/>
                  </a:cubicBezTo>
                  <a:cubicBezTo>
                    <a:pt x="224" y="113"/>
                    <a:pt x="241" y="87"/>
                    <a:pt x="241" y="61"/>
                  </a:cubicBezTo>
                  <a:lnTo>
                    <a:pt x="241" y="0"/>
                  </a:lnTo>
                  <a:cubicBezTo>
                    <a:pt x="241" y="26"/>
                    <a:pt x="224" y="51"/>
                    <a:pt x="190" y="70"/>
                  </a:cubicBezTo>
                  <a:close/>
                </a:path>
              </a:pathLst>
            </a:custGeom>
            <a:solidFill>
              <a:srgbClr val="E96F14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0" name="Freeform 36"/>
            <p:cNvSpPr>
              <a:spLocks/>
            </p:cNvSpPr>
            <p:nvPr/>
          </p:nvSpPr>
          <p:spPr bwMode="auto">
            <a:xfrm>
              <a:off x="7283450" y="4710113"/>
              <a:ext cx="379412" cy="190500"/>
            </a:xfrm>
            <a:custGeom>
              <a:avLst/>
              <a:gdLst>
                <a:gd name="T0" fmla="*/ 300 w 351"/>
                <a:gd name="T1" fmla="*/ 79 h 178"/>
                <a:gd name="T2" fmla="*/ 300 w 351"/>
                <a:gd name="T3" fmla="*/ 79 h 178"/>
                <a:gd name="T4" fmla="*/ 52 w 351"/>
                <a:gd name="T5" fmla="*/ 73 h 178"/>
                <a:gd name="T6" fmla="*/ 0 w 351"/>
                <a:gd name="T7" fmla="*/ 0 h 178"/>
                <a:gd name="T8" fmla="*/ 0 w 351"/>
                <a:gd name="T9" fmla="*/ 62 h 178"/>
                <a:gd name="T10" fmla="*/ 52 w 351"/>
                <a:gd name="T11" fmla="*/ 134 h 178"/>
                <a:gd name="T12" fmla="*/ 300 w 351"/>
                <a:gd name="T13" fmla="*/ 140 h 178"/>
                <a:gd name="T14" fmla="*/ 351 w 351"/>
                <a:gd name="T15" fmla="*/ 70 h 178"/>
                <a:gd name="T16" fmla="*/ 351 w 351"/>
                <a:gd name="T17" fmla="*/ 8 h 178"/>
                <a:gd name="T18" fmla="*/ 300 w 351"/>
                <a:gd name="T19" fmla="*/ 79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1" h="178">
                  <a:moveTo>
                    <a:pt x="300" y="79"/>
                  </a:moveTo>
                  <a:lnTo>
                    <a:pt x="300" y="79"/>
                  </a:lnTo>
                  <a:cubicBezTo>
                    <a:pt x="231" y="117"/>
                    <a:pt x="120" y="114"/>
                    <a:pt x="52" y="73"/>
                  </a:cubicBezTo>
                  <a:cubicBezTo>
                    <a:pt x="17" y="52"/>
                    <a:pt x="0" y="26"/>
                    <a:pt x="0" y="0"/>
                  </a:cubicBezTo>
                  <a:lnTo>
                    <a:pt x="0" y="62"/>
                  </a:lnTo>
                  <a:cubicBezTo>
                    <a:pt x="0" y="87"/>
                    <a:pt x="17" y="114"/>
                    <a:pt x="52" y="134"/>
                  </a:cubicBezTo>
                  <a:cubicBezTo>
                    <a:pt x="120" y="176"/>
                    <a:pt x="231" y="178"/>
                    <a:pt x="300" y="140"/>
                  </a:cubicBezTo>
                  <a:cubicBezTo>
                    <a:pt x="334" y="121"/>
                    <a:pt x="351" y="96"/>
                    <a:pt x="351" y="70"/>
                  </a:cubicBezTo>
                  <a:lnTo>
                    <a:pt x="351" y="8"/>
                  </a:lnTo>
                  <a:cubicBezTo>
                    <a:pt x="351" y="34"/>
                    <a:pt x="334" y="60"/>
                    <a:pt x="300" y="79"/>
                  </a:cubicBezTo>
                  <a:close/>
                </a:path>
              </a:pathLst>
            </a:custGeom>
            <a:solidFill>
              <a:srgbClr val="E96F14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1" name="Freeform 37"/>
            <p:cNvSpPr>
              <a:spLocks/>
            </p:cNvSpPr>
            <p:nvPr/>
          </p:nvSpPr>
          <p:spPr bwMode="auto">
            <a:xfrm>
              <a:off x="7696200" y="4694238"/>
              <a:ext cx="258762" cy="179388"/>
            </a:xfrm>
            <a:custGeom>
              <a:avLst/>
              <a:gdLst>
                <a:gd name="T0" fmla="*/ 190 w 241"/>
                <a:gd name="T1" fmla="*/ 70 h 166"/>
                <a:gd name="T2" fmla="*/ 190 w 241"/>
                <a:gd name="T3" fmla="*/ 70 h 166"/>
                <a:gd name="T4" fmla="*/ 0 w 241"/>
                <a:gd name="T5" fmla="*/ 88 h 166"/>
                <a:gd name="T6" fmla="*/ 0 w 241"/>
                <a:gd name="T7" fmla="*/ 150 h 166"/>
                <a:gd name="T8" fmla="*/ 190 w 241"/>
                <a:gd name="T9" fmla="*/ 132 h 166"/>
                <a:gd name="T10" fmla="*/ 241 w 241"/>
                <a:gd name="T11" fmla="*/ 61 h 166"/>
                <a:gd name="T12" fmla="*/ 241 w 241"/>
                <a:gd name="T13" fmla="*/ 0 h 166"/>
                <a:gd name="T14" fmla="*/ 190 w 241"/>
                <a:gd name="T15" fmla="*/ 7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1" h="166">
                  <a:moveTo>
                    <a:pt x="190" y="70"/>
                  </a:moveTo>
                  <a:lnTo>
                    <a:pt x="190" y="70"/>
                  </a:lnTo>
                  <a:cubicBezTo>
                    <a:pt x="138" y="99"/>
                    <a:pt x="63" y="104"/>
                    <a:pt x="0" y="88"/>
                  </a:cubicBezTo>
                  <a:lnTo>
                    <a:pt x="0" y="150"/>
                  </a:lnTo>
                  <a:cubicBezTo>
                    <a:pt x="63" y="166"/>
                    <a:pt x="138" y="160"/>
                    <a:pt x="190" y="132"/>
                  </a:cubicBezTo>
                  <a:cubicBezTo>
                    <a:pt x="224" y="113"/>
                    <a:pt x="241" y="87"/>
                    <a:pt x="241" y="61"/>
                  </a:cubicBezTo>
                  <a:lnTo>
                    <a:pt x="241" y="0"/>
                  </a:lnTo>
                  <a:cubicBezTo>
                    <a:pt x="241" y="26"/>
                    <a:pt x="224" y="51"/>
                    <a:pt x="190" y="70"/>
                  </a:cubicBezTo>
                  <a:close/>
                </a:path>
              </a:pathLst>
            </a:custGeom>
            <a:solidFill>
              <a:srgbClr val="E96F14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2" name="Freeform 38"/>
            <p:cNvSpPr>
              <a:spLocks/>
            </p:cNvSpPr>
            <p:nvPr/>
          </p:nvSpPr>
          <p:spPr bwMode="auto">
            <a:xfrm>
              <a:off x="7283450" y="4805363"/>
              <a:ext cx="379412" cy="193675"/>
            </a:xfrm>
            <a:custGeom>
              <a:avLst/>
              <a:gdLst>
                <a:gd name="T0" fmla="*/ 300 w 351"/>
                <a:gd name="T1" fmla="*/ 79 h 179"/>
                <a:gd name="T2" fmla="*/ 300 w 351"/>
                <a:gd name="T3" fmla="*/ 79 h 179"/>
                <a:gd name="T4" fmla="*/ 52 w 351"/>
                <a:gd name="T5" fmla="*/ 73 h 179"/>
                <a:gd name="T6" fmla="*/ 0 w 351"/>
                <a:gd name="T7" fmla="*/ 0 h 179"/>
                <a:gd name="T8" fmla="*/ 0 w 351"/>
                <a:gd name="T9" fmla="*/ 62 h 179"/>
                <a:gd name="T10" fmla="*/ 52 w 351"/>
                <a:gd name="T11" fmla="*/ 135 h 179"/>
                <a:gd name="T12" fmla="*/ 300 w 351"/>
                <a:gd name="T13" fmla="*/ 141 h 179"/>
                <a:gd name="T14" fmla="*/ 351 w 351"/>
                <a:gd name="T15" fmla="*/ 70 h 179"/>
                <a:gd name="T16" fmla="*/ 351 w 351"/>
                <a:gd name="T17" fmla="*/ 9 h 179"/>
                <a:gd name="T18" fmla="*/ 300 w 351"/>
                <a:gd name="T19" fmla="*/ 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1" h="179">
                  <a:moveTo>
                    <a:pt x="300" y="79"/>
                  </a:moveTo>
                  <a:lnTo>
                    <a:pt x="300" y="79"/>
                  </a:lnTo>
                  <a:cubicBezTo>
                    <a:pt x="231" y="117"/>
                    <a:pt x="120" y="114"/>
                    <a:pt x="52" y="73"/>
                  </a:cubicBezTo>
                  <a:cubicBezTo>
                    <a:pt x="17" y="53"/>
                    <a:pt x="0" y="26"/>
                    <a:pt x="0" y="0"/>
                  </a:cubicBezTo>
                  <a:lnTo>
                    <a:pt x="0" y="62"/>
                  </a:lnTo>
                  <a:cubicBezTo>
                    <a:pt x="0" y="88"/>
                    <a:pt x="17" y="114"/>
                    <a:pt x="52" y="135"/>
                  </a:cubicBezTo>
                  <a:cubicBezTo>
                    <a:pt x="120" y="176"/>
                    <a:pt x="231" y="179"/>
                    <a:pt x="300" y="141"/>
                  </a:cubicBezTo>
                  <a:cubicBezTo>
                    <a:pt x="334" y="122"/>
                    <a:pt x="351" y="96"/>
                    <a:pt x="351" y="70"/>
                  </a:cubicBezTo>
                  <a:lnTo>
                    <a:pt x="351" y="9"/>
                  </a:lnTo>
                  <a:cubicBezTo>
                    <a:pt x="351" y="35"/>
                    <a:pt x="334" y="60"/>
                    <a:pt x="300" y="79"/>
                  </a:cubicBezTo>
                  <a:close/>
                </a:path>
              </a:pathLst>
            </a:custGeom>
            <a:solidFill>
              <a:srgbClr val="E96F14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3" name="Freeform 39"/>
            <p:cNvSpPr>
              <a:spLocks/>
            </p:cNvSpPr>
            <p:nvPr/>
          </p:nvSpPr>
          <p:spPr bwMode="auto">
            <a:xfrm>
              <a:off x="7696200" y="4789488"/>
              <a:ext cx="258762" cy="179388"/>
            </a:xfrm>
            <a:custGeom>
              <a:avLst/>
              <a:gdLst>
                <a:gd name="T0" fmla="*/ 190 w 241"/>
                <a:gd name="T1" fmla="*/ 71 h 166"/>
                <a:gd name="T2" fmla="*/ 190 w 241"/>
                <a:gd name="T3" fmla="*/ 71 h 166"/>
                <a:gd name="T4" fmla="*/ 0 w 241"/>
                <a:gd name="T5" fmla="*/ 89 h 166"/>
                <a:gd name="T6" fmla="*/ 0 w 241"/>
                <a:gd name="T7" fmla="*/ 150 h 166"/>
                <a:gd name="T8" fmla="*/ 190 w 241"/>
                <a:gd name="T9" fmla="*/ 132 h 166"/>
                <a:gd name="T10" fmla="*/ 241 w 241"/>
                <a:gd name="T11" fmla="*/ 62 h 166"/>
                <a:gd name="T12" fmla="*/ 241 w 241"/>
                <a:gd name="T13" fmla="*/ 0 h 166"/>
                <a:gd name="T14" fmla="*/ 190 w 241"/>
                <a:gd name="T15" fmla="*/ 71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1" h="166">
                  <a:moveTo>
                    <a:pt x="190" y="71"/>
                  </a:moveTo>
                  <a:lnTo>
                    <a:pt x="190" y="71"/>
                  </a:lnTo>
                  <a:cubicBezTo>
                    <a:pt x="138" y="99"/>
                    <a:pt x="63" y="105"/>
                    <a:pt x="0" y="89"/>
                  </a:cubicBezTo>
                  <a:lnTo>
                    <a:pt x="0" y="150"/>
                  </a:lnTo>
                  <a:cubicBezTo>
                    <a:pt x="63" y="166"/>
                    <a:pt x="138" y="161"/>
                    <a:pt x="190" y="132"/>
                  </a:cubicBezTo>
                  <a:cubicBezTo>
                    <a:pt x="224" y="113"/>
                    <a:pt x="241" y="88"/>
                    <a:pt x="241" y="62"/>
                  </a:cubicBezTo>
                  <a:lnTo>
                    <a:pt x="241" y="0"/>
                  </a:lnTo>
                  <a:cubicBezTo>
                    <a:pt x="241" y="26"/>
                    <a:pt x="224" y="52"/>
                    <a:pt x="190" y="71"/>
                  </a:cubicBezTo>
                  <a:close/>
                </a:path>
              </a:pathLst>
            </a:custGeom>
            <a:solidFill>
              <a:srgbClr val="E96F14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4" name="Freeform 5"/>
            <p:cNvSpPr>
              <a:spLocks/>
            </p:cNvSpPr>
            <p:nvPr/>
          </p:nvSpPr>
          <p:spPr bwMode="auto">
            <a:xfrm>
              <a:off x="6267451" y="3676651"/>
              <a:ext cx="2005013" cy="2005013"/>
            </a:xfrm>
            <a:custGeom>
              <a:avLst/>
              <a:gdLst>
                <a:gd name="T0" fmla="*/ 1858 w 1858"/>
                <a:gd name="T1" fmla="*/ 929 h 1858"/>
                <a:gd name="T2" fmla="*/ 1858 w 1858"/>
                <a:gd name="T3" fmla="*/ 929 h 1858"/>
                <a:gd name="T4" fmla="*/ 929 w 1858"/>
                <a:gd name="T5" fmla="*/ 1858 h 1858"/>
                <a:gd name="T6" fmla="*/ 0 w 1858"/>
                <a:gd name="T7" fmla="*/ 929 h 1858"/>
                <a:gd name="T8" fmla="*/ 929 w 1858"/>
                <a:gd name="T9" fmla="*/ 0 h 1858"/>
                <a:gd name="T10" fmla="*/ 1858 w 1858"/>
                <a:gd name="T11" fmla="*/ 929 h 1858"/>
                <a:gd name="T12" fmla="*/ 1858 w 1858"/>
                <a:gd name="T13" fmla="*/ 929 h 1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58" h="1858">
                  <a:moveTo>
                    <a:pt x="1858" y="929"/>
                  </a:moveTo>
                  <a:lnTo>
                    <a:pt x="1858" y="929"/>
                  </a:lnTo>
                  <a:cubicBezTo>
                    <a:pt x="1858" y="1442"/>
                    <a:pt x="1442" y="1858"/>
                    <a:pt x="929" y="1858"/>
                  </a:cubicBezTo>
                  <a:cubicBezTo>
                    <a:pt x="416" y="1858"/>
                    <a:pt x="0" y="1442"/>
                    <a:pt x="0" y="929"/>
                  </a:cubicBezTo>
                  <a:cubicBezTo>
                    <a:pt x="0" y="416"/>
                    <a:pt x="416" y="0"/>
                    <a:pt x="929" y="0"/>
                  </a:cubicBezTo>
                  <a:cubicBezTo>
                    <a:pt x="1442" y="0"/>
                    <a:pt x="1858" y="416"/>
                    <a:pt x="1858" y="929"/>
                  </a:cubicBezTo>
                  <a:lnTo>
                    <a:pt x="1858" y="929"/>
                  </a:lnTo>
                  <a:close/>
                </a:path>
              </a:pathLst>
            </a:custGeom>
            <a:noFill/>
            <a:ln w="106363" cap="flat">
              <a:solidFill>
                <a:srgbClr val="9B8FC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5" name="ZoneTexte 44"/>
            <p:cNvSpPr txBox="1"/>
            <p:nvPr/>
          </p:nvSpPr>
          <p:spPr>
            <a:xfrm>
              <a:off x="6614924" y="5011579"/>
              <a:ext cx="54066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200" b="1" dirty="0" smtClean="0">
                  <a:solidFill>
                    <a:srgbClr val="7C6CC0"/>
                  </a:solidFill>
                </a:rPr>
                <a:t>Actifs</a:t>
              </a:r>
              <a:endParaRPr lang="pt-BR" sz="1200" b="1" dirty="0">
                <a:solidFill>
                  <a:srgbClr val="7C6CC0"/>
                </a:solidFill>
              </a:endParaRPr>
            </a:p>
          </p:txBody>
        </p:sp>
        <p:sp>
          <p:nvSpPr>
            <p:cNvPr id="46" name="ZoneTexte 45"/>
            <p:cNvSpPr txBox="1"/>
            <p:nvPr/>
          </p:nvSpPr>
          <p:spPr>
            <a:xfrm>
              <a:off x="7378103" y="5011579"/>
              <a:ext cx="58240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200" b="1" dirty="0" smtClean="0">
                  <a:solidFill>
                    <a:srgbClr val="7C6CC0"/>
                  </a:solidFill>
                </a:rPr>
                <a:t>Passif </a:t>
              </a:r>
              <a:endParaRPr lang="pt-BR" sz="1200" b="1" dirty="0">
                <a:solidFill>
                  <a:srgbClr val="7C6CC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26021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  <p:custDataLst>
              <p:tags r:id="rId1"/>
            </p:custDataLst>
          </p:nvPr>
        </p:nvSpPr>
        <p:spPr>
          <a:xfrm>
            <a:off x="394145" y="1636920"/>
            <a:ext cx="8243444" cy="965079"/>
          </a:xfrm>
        </p:spPr>
        <p:txBody>
          <a:bodyPr/>
          <a:lstStyle/>
          <a:p>
            <a:r>
              <a:rPr sz="2300" dirty="0" smtClean="0"/>
              <a:t>Accorder de faibles augmentations liées au coût de la vie peut aider à </a:t>
            </a:r>
            <a:r>
              <a:rPr lang="en-US" sz="2300" b="1" dirty="0"/>
              <a:t>réduire le </a:t>
            </a:r>
            <a:r>
              <a:rPr lang="en-US" sz="2300" b="1" dirty="0" err="1"/>
              <a:t>coût</a:t>
            </a:r>
            <a:r>
              <a:rPr lang="en-US" sz="2300" b="1" dirty="0"/>
              <a:t> </a:t>
            </a:r>
            <a:r>
              <a:rPr lang="en-US" sz="2300" b="1" dirty="0" smtClean="0"/>
              <a:t>des </a:t>
            </a:r>
            <a:r>
              <a:rPr lang="en-US" sz="2300" b="1" dirty="0" err="1" smtClean="0"/>
              <a:t>rentes</a:t>
            </a:r>
            <a:r>
              <a:rPr sz="2300" dirty="0" smtClean="0"/>
              <a:t> et à </a:t>
            </a:r>
            <a:r>
              <a:rPr sz="2300" dirty="0" err="1" smtClean="0"/>
              <a:t>rétablir</a:t>
            </a:r>
            <a:r>
              <a:rPr sz="2300" dirty="0" smtClean="0"/>
              <a:t> l</a:t>
            </a:r>
            <a:r>
              <a:rPr lang="fr-CA" sz="2300" dirty="0" smtClean="0"/>
              <a:t>’</a:t>
            </a:r>
            <a:r>
              <a:rPr sz="2300" dirty="0" err="1" smtClean="0"/>
              <a:t>équilibre</a:t>
            </a:r>
            <a:r>
              <a:rPr sz="2300" dirty="0" smtClean="0"/>
              <a:t> du régime.</a:t>
            </a:r>
            <a:endParaRPr lang="fr-CA" sz="23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  <p:custDataLst>
              <p:tags r:id="rId2"/>
            </p:custDataLst>
          </p:nvPr>
        </p:nvSpPr>
        <p:spPr/>
        <p:txBody>
          <a:bodyPr/>
          <a:lstStyle/>
          <a:p>
            <a:r>
              <a:rPr dirty="0" smtClean="0"/>
              <a:t>Coût des rentes moins élevé</a:t>
            </a:r>
            <a:endParaRPr lang="fr-CA" dirty="0"/>
          </a:p>
        </p:txBody>
      </p:sp>
      <p:sp>
        <p:nvSpPr>
          <p:cNvPr id="5" name="Title 5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558646" y="415524"/>
            <a:ext cx="2824648" cy="278818"/>
          </a:xfrm>
          <a:prstGeom prst="rect">
            <a:avLst/>
          </a:prstGeom>
        </p:spPr>
        <p:txBody>
          <a:bodyPr vert="horz"/>
          <a:lstStyle>
            <a:lvl1pPr algn="l" defTabSz="457200" rtl="0" eaLnBrk="1" latinLnBrk="0" hangingPunct="1">
              <a:spcBef>
                <a:spcPct val="0"/>
              </a:spcBef>
              <a:buNone/>
              <a:defRPr sz="1000" b="1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dist"/>
            <a:r>
              <a:rPr dirty="0" smtClean="0"/>
              <a:t>RÉTABLIR L</a:t>
            </a:r>
            <a:r>
              <a:rPr lang="fr-CA" dirty="0" smtClean="0"/>
              <a:t>’</a:t>
            </a:r>
            <a:r>
              <a:rPr dirty="0" smtClean="0"/>
              <a:t>ÉQUILIBRE</a:t>
            </a:r>
            <a:endParaRPr lang="fr-CA" dirty="0"/>
          </a:p>
        </p:txBody>
      </p:sp>
      <p:sp>
        <p:nvSpPr>
          <p:cNvPr id="6" name="TextBox 5"/>
          <p:cNvSpPr txBox="1"/>
          <p:nvPr>
            <p:custDataLst>
              <p:tags r:id="rId4"/>
            </p:custDataLst>
          </p:nvPr>
        </p:nvSpPr>
        <p:spPr>
          <a:xfrm>
            <a:off x="6543508" y="414120"/>
            <a:ext cx="20431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 smtClean="0">
                <a:solidFill>
                  <a:srgbClr val="FFFFFF"/>
                </a:solidFill>
              </a:rPr>
              <a:t>9</a:t>
            </a:r>
            <a:endParaRPr lang="fr-CA" sz="1000" b="1" dirty="0">
              <a:solidFill>
                <a:srgbClr val="FFFF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4380712" y="4790249"/>
            <a:ext cx="518258" cy="310955"/>
          </a:xfrm>
          <a:prstGeom prst="rect">
            <a:avLst/>
          </a:prstGeom>
          <a:ln>
            <a:noFill/>
          </a:ln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6553918" y="4790249"/>
            <a:ext cx="518258" cy="310955"/>
          </a:xfrm>
          <a:prstGeom prst="rect">
            <a:avLst/>
          </a:prstGeom>
        </p:spPr>
      </p:pic>
      <p:grpSp>
        <p:nvGrpSpPr>
          <p:cNvPr id="143" name="Groupe 142"/>
          <p:cNvGrpSpPr/>
          <p:nvPr>
            <p:custDataLst>
              <p:tags r:id="rId7"/>
            </p:custDataLst>
          </p:nvPr>
        </p:nvGrpSpPr>
        <p:grpSpPr>
          <a:xfrm>
            <a:off x="2713956" y="4176713"/>
            <a:ext cx="1664678" cy="1555750"/>
            <a:chOff x="2713956" y="4176713"/>
            <a:chExt cx="1664678" cy="1555750"/>
          </a:xfrm>
        </p:grpSpPr>
        <p:sp>
          <p:nvSpPr>
            <p:cNvPr id="10" name="AutoShape 3"/>
            <p:cNvSpPr>
              <a:spLocks noChangeAspect="1" noChangeArrowheads="1" noTextEdit="1"/>
            </p:cNvSpPr>
            <p:nvPr/>
          </p:nvSpPr>
          <p:spPr bwMode="auto">
            <a:xfrm>
              <a:off x="2759075" y="4176713"/>
              <a:ext cx="1557338" cy="1555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5"/>
            <p:cNvSpPr>
              <a:spLocks noEditPoints="1"/>
            </p:cNvSpPr>
            <p:nvPr/>
          </p:nvSpPr>
          <p:spPr bwMode="auto">
            <a:xfrm>
              <a:off x="3290888" y="4367213"/>
              <a:ext cx="503238" cy="671513"/>
            </a:xfrm>
            <a:custGeom>
              <a:avLst/>
              <a:gdLst>
                <a:gd name="T0" fmla="*/ 541 w 660"/>
                <a:gd name="T1" fmla="*/ 57 h 882"/>
                <a:gd name="T2" fmla="*/ 541 w 660"/>
                <a:gd name="T3" fmla="*/ 57 h 882"/>
                <a:gd name="T4" fmla="*/ 485 w 660"/>
                <a:gd name="T5" fmla="*/ 0 h 882"/>
                <a:gd name="T6" fmla="*/ 179 w 660"/>
                <a:gd name="T7" fmla="*/ 0 h 882"/>
                <a:gd name="T8" fmla="*/ 119 w 660"/>
                <a:gd name="T9" fmla="*/ 60 h 882"/>
                <a:gd name="T10" fmla="*/ 119 w 660"/>
                <a:gd name="T11" fmla="*/ 60 h 882"/>
                <a:gd name="T12" fmla="*/ 541 w 660"/>
                <a:gd name="T13" fmla="*/ 60 h 882"/>
                <a:gd name="T14" fmla="*/ 541 w 660"/>
                <a:gd name="T15" fmla="*/ 57 h 882"/>
                <a:gd name="T16" fmla="*/ 541 w 660"/>
                <a:gd name="T17" fmla="*/ 130 h 882"/>
                <a:gd name="T18" fmla="*/ 541 w 660"/>
                <a:gd name="T19" fmla="*/ 130 h 882"/>
                <a:gd name="T20" fmla="*/ 119 w 660"/>
                <a:gd name="T21" fmla="*/ 130 h 882"/>
                <a:gd name="T22" fmla="*/ 119 w 660"/>
                <a:gd name="T23" fmla="*/ 217 h 882"/>
                <a:gd name="T24" fmla="*/ 541 w 660"/>
                <a:gd name="T25" fmla="*/ 217 h 882"/>
                <a:gd name="T26" fmla="*/ 541 w 660"/>
                <a:gd name="T27" fmla="*/ 130 h 882"/>
                <a:gd name="T28" fmla="*/ 119 w 660"/>
                <a:gd name="T29" fmla="*/ 426 h 882"/>
                <a:gd name="T30" fmla="*/ 119 w 660"/>
                <a:gd name="T31" fmla="*/ 426 h 882"/>
                <a:gd name="T32" fmla="*/ 541 w 660"/>
                <a:gd name="T33" fmla="*/ 426 h 882"/>
                <a:gd name="T34" fmla="*/ 541 w 660"/>
                <a:gd name="T35" fmla="*/ 285 h 882"/>
                <a:gd name="T36" fmla="*/ 119 w 660"/>
                <a:gd name="T37" fmla="*/ 285 h 882"/>
                <a:gd name="T38" fmla="*/ 119 w 660"/>
                <a:gd name="T39" fmla="*/ 426 h 882"/>
                <a:gd name="T40" fmla="*/ 16 w 660"/>
                <a:gd name="T41" fmla="*/ 645 h 882"/>
                <a:gd name="T42" fmla="*/ 16 w 660"/>
                <a:gd name="T43" fmla="*/ 645 h 882"/>
                <a:gd name="T44" fmla="*/ 304 w 660"/>
                <a:gd name="T45" fmla="*/ 870 h 882"/>
                <a:gd name="T46" fmla="*/ 357 w 660"/>
                <a:gd name="T47" fmla="*/ 870 h 882"/>
                <a:gd name="T48" fmla="*/ 645 w 660"/>
                <a:gd name="T49" fmla="*/ 645 h 882"/>
                <a:gd name="T50" fmla="*/ 656 w 660"/>
                <a:gd name="T51" fmla="*/ 607 h 882"/>
                <a:gd name="T52" fmla="*/ 624 w 660"/>
                <a:gd name="T53" fmla="*/ 585 h 882"/>
                <a:gd name="T54" fmla="*/ 541 w 660"/>
                <a:gd name="T55" fmla="*/ 585 h 882"/>
                <a:gd name="T56" fmla="*/ 541 w 660"/>
                <a:gd name="T57" fmla="*/ 493 h 882"/>
                <a:gd name="T58" fmla="*/ 120 w 660"/>
                <a:gd name="T59" fmla="*/ 493 h 882"/>
                <a:gd name="T60" fmla="*/ 120 w 660"/>
                <a:gd name="T61" fmla="*/ 585 h 882"/>
                <a:gd name="T62" fmla="*/ 36 w 660"/>
                <a:gd name="T63" fmla="*/ 585 h 882"/>
                <a:gd name="T64" fmla="*/ 4 w 660"/>
                <a:gd name="T65" fmla="*/ 607 h 882"/>
                <a:gd name="T66" fmla="*/ 16 w 660"/>
                <a:gd name="T67" fmla="*/ 645 h 8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60" h="882">
                  <a:moveTo>
                    <a:pt x="541" y="57"/>
                  </a:moveTo>
                  <a:lnTo>
                    <a:pt x="541" y="57"/>
                  </a:lnTo>
                  <a:cubicBezTo>
                    <a:pt x="541" y="25"/>
                    <a:pt x="516" y="0"/>
                    <a:pt x="485" y="0"/>
                  </a:cubicBezTo>
                  <a:lnTo>
                    <a:pt x="179" y="0"/>
                  </a:lnTo>
                  <a:cubicBezTo>
                    <a:pt x="146" y="0"/>
                    <a:pt x="119" y="27"/>
                    <a:pt x="119" y="60"/>
                  </a:cubicBezTo>
                  <a:lnTo>
                    <a:pt x="119" y="60"/>
                  </a:lnTo>
                  <a:lnTo>
                    <a:pt x="541" y="60"/>
                  </a:lnTo>
                  <a:lnTo>
                    <a:pt x="541" y="57"/>
                  </a:lnTo>
                  <a:close/>
                  <a:moveTo>
                    <a:pt x="541" y="130"/>
                  </a:moveTo>
                  <a:lnTo>
                    <a:pt x="541" y="130"/>
                  </a:lnTo>
                  <a:lnTo>
                    <a:pt x="119" y="130"/>
                  </a:lnTo>
                  <a:lnTo>
                    <a:pt x="119" y="217"/>
                  </a:lnTo>
                  <a:lnTo>
                    <a:pt x="541" y="217"/>
                  </a:lnTo>
                  <a:lnTo>
                    <a:pt x="541" y="130"/>
                  </a:lnTo>
                  <a:close/>
                  <a:moveTo>
                    <a:pt x="119" y="426"/>
                  </a:moveTo>
                  <a:lnTo>
                    <a:pt x="119" y="426"/>
                  </a:lnTo>
                  <a:lnTo>
                    <a:pt x="541" y="426"/>
                  </a:lnTo>
                  <a:lnTo>
                    <a:pt x="541" y="285"/>
                  </a:lnTo>
                  <a:lnTo>
                    <a:pt x="119" y="285"/>
                  </a:lnTo>
                  <a:lnTo>
                    <a:pt x="119" y="426"/>
                  </a:lnTo>
                  <a:close/>
                  <a:moveTo>
                    <a:pt x="16" y="645"/>
                  </a:moveTo>
                  <a:lnTo>
                    <a:pt x="16" y="645"/>
                  </a:lnTo>
                  <a:lnTo>
                    <a:pt x="304" y="870"/>
                  </a:lnTo>
                  <a:cubicBezTo>
                    <a:pt x="319" y="882"/>
                    <a:pt x="341" y="882"/>
                    <a:pt x="357" y="870"/>
                  </a:cubicBezTo>
                  <a:lnTo>
                    <a:pt x="645" y="645"/>
                  </a:lnTo>
                  <a:cubicBezTo>
                    <a:pt x="656" y="636"/>
                    <a:pt x="660" y="621"/>
                    <a:pt x="656" y="607"/>
                  </a:cubicBezTo>
                  <a:cubicBezTo>
                    <a:pt x="651" y="594"/>
                    <a:pt x="638" y="585"/>
                    <a:pt x="624" y="585"/>
                  </a:cubicBezTo>
                  <a:lnTo>
                    <a:pt x="541" y="585"/>
                  </a:lnTo>
                  <a:lnTo>
                    <a:pt x="541" y="493"/>
                  </a:lnTo>
                  <a:lnTo>
                    <a:pt x="120" y="493"/>
                  </a:lnTo>
                  <a:lnTo>
                    <a:pt x="120" y="585"/>
                  </a:lnTo>
                  <a:lnTo>
                    <a:pt x="36" y="585"/>
                  </a:lnTo>
                  <a:cubicBezTo>
                    <a:pt x="22" y="585"/>
                    <a:pt x="9" y="594"/>
                    <a:pt x="4" y="607"/>
                  </a:cubicBezTo>
                  <a:cubicBezTo>
                    <a:pt x="0" y="621"/>
                    <a:pt x="4" y="636"/>
                    <a:pt x="16" y="645"/>
                  </a:cubicBezTo>
                  <a:close/>
                </a:path>
              </a:pathLst>
            </a:custGeom>
            <a:solidFill>
              <a:srgbClr val="53B13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6"/>
            <p:cNvSpPr>
              <a:spLocks/>
            </p:cNvSpPr>
            <p:nvPr/>
          </p:nvSpPr>
          <p:spPr bwMode="auto">
            <a:xfrm>
              <a:off x="2797175" y="4211638"/>
              <a:ext cx="1492250" cy="1489075"/>
            </a:xfrm>
            <a:custGeom>
              <a:avLst/>
              <a:gdLst>
                <a:gd name="T0" fmla="*/ 0 w 1957"/>
                <a:gd name="T1" fmla="*/ 979 h 1957"/>
                <a:gd name="T2" fmla="*/ 0 w 1957"/>
                <a:gd name="T3" fmla="*/ 979 h 1957"/>
                <a:gd name="T4" fmla="*/ 978 w 1957"/>
                <a:gd name="T5" fmla="*/ 0 h 1957"/>
                <a:gd name="T6" fmla="*/ 1957 w 1957"/>
                <a:gd name="T7" fmla="*/ 979 h 1957"/>
                <a:gd name="T8" fmla="*/ 978 w 1957"/>
                <a:gd name="T9" fmla="*/ 1957 h 1957"/>
                <a:gd name="T10" fmla="*/ 0 w 1957"/>
                <a:gd name="T11" fmla="*/ 979 h 1957"/>
                <a:gd name="T12" fmla="*/ 0 w 1957"/>
                <a:gd name="T13" fmla="*/ 979 h 19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57" h="1957">
                  <a:moveTo>
                    <a:pt x="0" y="979"/>
                  </a:moveTo>
                  <a:lnTo>
                    <a:pt x="0" y="979"/>
                  </a:lnTo>
                  <a:cubicBezTo>
                    <a:pt x="0" y="438"/>
                    <a:pt x="438" y="0"/>
                    <a:pt x="978" y="0"/>
                  </a:cubicBezTo>
                  <a:cubicBezTo>
                    <a:pt x="1519" y="0"/>
                    <a:pt x="1957" y="438"/>
                    <a:pt x="1957" y="979"/>
                  </a:cubicBezTo>
                  <a:cubicBezTo>
                    <a:pt x="1957" y="1519"/>
                    <a:pt x="1519" y="1957"/>
                    <a:pt x="978" y="1957"/>
                  </a:cubicBezTo>
                  <a:cubicBezTo>
                    <a:pt x="438" y="1957"/>
                    <a:pt x="0" y="1519"/>
                    <a:pt x="0" y="979"/>
                  </a:cubicBezTo>
                  <a:lnTo>
                    <a:pt x="0" y="979"/>
                  </a:lnTo>
                  <a:close/>
                </a:path>
              </a:pathLst>
            </a:custGeom>
            <a:noFill/>
            <a:ln w="77788" cap="flat">
              <a:solidFill>
                <a:srgbClr val="7BC2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1" name="ZoneTexte 110"/>
            <p:cNvSpPr txBox="1"/>
            <p:nvPr/>
          </p:nvSpPr>
          <p:spPr>
            <a:xfrm>
              <a:off x="2713956" y="4996193"/>
              <a:ext cx="1664678" cy="634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400"/>
                </a:lnSpc>
              </a:pPr>
              <a:r>
                <a:rPr lang="fr-CA" sz="1300" b="1" spc="-30" dirty="0" smtClean="0">
                  <a:solidFill>
                    <a:srgbClr val="53B130"/>
                  </a:solidFill>
                </a:rPr>
                <a:t>Augmentations </a:t>
              </a:r>
              <a:br>
                <a:rPr lang="fr-CA" sz="1300" b="1" spc="-30" dirty="0" smtClean="0">
                  <a:solidFill>
                    <a:srgbClr val="53B130"/>
                  </a:solidFill>
                </a:rPr>
              </a:br>
              <a:r>
                <a:rPr lang="fr-CA" sz="1300" b="1" spc="-30" dirty="0" smtClean="0">
                  <a:solidFill>
                    <a:srgbClr val="53B130"/>
                  </a:solidFill>
                </a:rPr>
                <a:t>liées </a:t>
              </a:r>
              <a:r>
                <a:rPr lang="fr-CA" sz="1300" b="1" spc="-30" dirty="0">
                  <a:solidFill>
                    <a:srgbClr val="53B130"/>
                  </a:solidFill>
                </a:rPr>
                <a:t>au coût de </a:t>
              </a:r>
              <a:r>
                <a:rPr lang="fr-CA" sz="1300" b="1" spc="-30" dirty="0" smtClean="0">
                  <a:solidFill>
                    <a:srgbClr val="53B130"/>
                  </a:solidFill>
                </a:rPr>
                <a:t/>
              </a:r>
              <a:br>
                <a:rPr lang="fr-CA" sz="1300" b="1" spc="-30" dirty="0" smtClean="0">
                  <a:solidFill>
                    <a:srgbClr val="53B130"/>
                  </a:solidFill>
                </a:rPr>
              </a:br>
              <a:r>
                <a:rPr lang="fr-CA" sz="1300" b="1" spc="-30" dirty="0" smtClean="0">
                  <a:solidFill>
                    <a:srgbClr val="53B130"/>
                  </a:solidFill>
                </a:rPr>
                <a:t>la </a:t>
              </a:r>
              <a:r>
                <a:rPr lang="fr-CA" sz="1300" b="1" spc="-30" dirty="0">
                  <a:solidFill>
                    <a:srgbClr val="53B130"/>
                  </a:solidFill>
                </a:rPr>
                <a:t>vie</a:t>
              </a:r>
              <a:endParaRPr lang="pt-BR" sz="1300" b="1" spc="-30" dirty="0">
                <a:solidFill>
                  <a:srgbClr val="53B130"/>
                </a:solidFill>
              </a:endParaRPr>
            </a:p>
          </p:txBody>
        </p:sp>
      </p:grpSp>
      <p:grpSp>
        <p:nvGrpSpPr>
          <p:cNvPr id="142" name="Groupe 141"/>
          <p:cNvGrpSpPr/>
          <p:nvPr>
            <p:custDataLst>
              <p:tags r:id="rId8"/>
            </p:custDataLst>
          </p:nvPr>
        </p:nvGrpSpPr>
        <p:grpSpPr>
          <a:xfrm>
            <a:off x="4940300" y="4176713"/>
            <a:ext cx="1555750" cy="1555750"/>
            <a:chOff x="4940300" y="4176713"/>
            <a:chExt cx="1555750" cy="1555750"/>
          </a:xfrm>
        </p:grpSpPr>
        <p:sp>
          <p:nvSpPr>
            <p:cNvPr id="39" name="AutoShape 31"/>
            <p:cNvSpPr>
              <a:spLocks noChangeAspect="1" noChangeArrowheads="1" noTextEdit="1"/>
            </p:cNvSpPr>
            <p:nvPr/>
          </p:nvSpPr>
          <p:spPr bwMode="auto">
            <a:xfrm>
              <a:off x="4940300" y="4176713"/>
              <a:ext cx="1555750" cy="1555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0" name="Freeform 33"/>
            <p:cNvSpPr>
              <a:spLocks/>
            </p:cNvSpPr>
            <p:nvPr/>
          </p:nvSpPr>
          <p:spPr bwMode="auto">
            <a:xfrm>
              <a:off x="4978400" y="4211638"/>
              <a:ext cx="1490663" cy="1489075"/>
            </a:xfrm>
            <a:custGeom>
              <a:avLst/>
              <a:gdLst>
                <a:gd name="T0" fmla="*/ 1957 w 1957"/>
                <a:gd name="T1" fmla="*/ 979 h 1957"/>
                <a:gd name="T2" fmla="*/ 1957 w 1957"/>
                <a:gd name="T3" fmla="*/ 979 h 1957"/>
                <a:gd name="T4" fmla="*/ 978 w 1957"/>
                <a:gd name="T5" fmla="*/ 1957 h 1957"/>
                <a:gd name="T6" fmla="*/ 0 w 1957"/>
                <a:gd name="T7" fmla="*/ 979 h 1957"/>
                <a:gd name="T8" fmla="*/ 978 w 1957"/>
                <a:gd name="T9" fmla="*/ 0 h 1957"/>
                <a:gd name="T10" fmla="*/ 1957 w 1957"/>
                <a:gd name="T11" fmla="*/ 979 h 1957"/>
                <a:gd name="T12" fmla="*/ 1957 w 1957"/>
                <a:gd name="T13" fmla="*/ 979 h 19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57" h="1957">
                  <a:moveTo>
                    <a:pt x="1957" y="979"/>
                  </a:moveTo>
                  <a:lnTo>
                    <a:pt x="1957" y="979"/>
                  </a:lnTo>
                  <a:cubicBezTo>
                    <a:pt x="1957" y="1519"/>
                    <a:pt x="1519" y="1957"/>
                    <a:pt x="978" y="1957"/>
                  </a:cubicBezTo>
                  <a:cubicBezTo>
                    <a:pt x="438" y="1957"/>
                    <a:pt x="0" y="1519"/>
                    <a:pt x="0" y="979"/>
                  </a:cubicBezTo>
                  <a:cubicBezTo>
                    <a:pt x="0" y="438"/>
                    <a:pt x="438" y="0"/>
                    <a:pt x="978" y="0"/>
                  </a:cubicBezTo>
                  <a:cubicBezTo>
                    <a:pt x="1519" y="0"/>
                    <a:pt x="1957" y="438"/>
                    <a:pt x="1957" y="979"/>
                  </a:cubicBezTo>
                  <a:lnTo>
                    <a:pt x="1957" y="979"/>
                  </a:lnTo>
                  <a:close/>
                </a:path>
              </a:pathLst>
            </a:custGeom>
            <a:noFill/>
            <a:ln w="77788" cap="flat">
              <a:solidFill>
                <a:srgbClr val="EBB33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5478463" y="4367213"/>
              <a:ext cx="501650" cy="671513"/>
            </a:xfrm>
            <a:custGeom>
              <a:avLst/>
              <a:gdLst>
                <a:gd name="T0" fmla="*/ 541 w 660"/>
                <a:gd name="T1" fmla="*/ 56 h 882"/>
                <a:gd name="T2" fmla="*/ 541 w 660"/>
                <a:gd name="T3" fmla="*/ 56 h 882"/>
                <a:gd name="T4" fmla="*/ 484 w 660"/>
                <a:gd name="T5" fmla="*/ 0 h 882"/>
                <a:gd name="T6" fmla="*/ 179 w 660"/>
                <a:gd name="T7" fmla="*/ 0 h 882"/>
                <a:gd name="T8" fmla="*/ 119 w 660"/>
                <a:gd name="T9" fmla="*/ 59 h 882"/>
                <a:gd name="T10" fmla="*/ 119 w 660"/>
                <a:gd name="T11" fmla="*/ 60 h 882"/>
                <a:gd name="T12" fmla="*/ 541 w 660"/>
                <a:gd name="T13" fmla="*/ 60 h 882"/>
                <a:gd name="T14" fmla="*/ 541 w 660"/>
                <a:gd name="T15" fmla="*/ 56 h 882"/>
                <a:gd name="T16" fmla="*/ 541 w 660"/>
                <a:gd name="T17" fmla="*/ 130 h 882"/>
                <a:gd name="T18" fmla="*/ 541 w 660"/>
                <a:gd name="T19" fmla="*/ 130 h 882"/>
                <a:gd name="T20" fmla="*/ 119 w 660"/>
                <a:gd name="T21" fmla="*/ 130 h 882"/>
                <a:gd name="T22" fmla="*/ 119 w 660"/>
                <a:gd name="T23" fmla="*/ 217 h 882"/>
                <a:gd name="T24" fmla="*/ 541 w 660"/>
                <a:gd name="T25" fmla="*/ 217 h 882"/>
                <a:gd name="T26" fmla="*/ 541 w 660"/>
                <a:gd name="T27" fmla="*/ 130 h 882"/>
                <a:gd name="T28" fmla="*/ 119 w 660"/>
                <a:gd name="T29" fmla="*/ 425 h 882"/>
                <a:gd name="T30" fmla="*/ 119 w 660"/>
                <a:gd name="T31" fmla="*/ 425 h 882"/>
                <a:gd name="T32" fmla="*/ 541 w 660"/>
                <a:gd name="T33" fmla="*/ 425 h 882"/>
                <a:gd name="T34" fmla="*/ 541 w 660"/>
                <a:gd name="T35" fmla="*/ 285 h 882"/>
                <a:gd name="T36" fmla="*/ 119 w 660"/>
                <a:gd name="T37" fmla="*/ 285 h 882"/>
                <a:gd name="T38" fmla="*/ 119 w 660"/>
                <a:gd name="T39" fmla="*/ 425 h 882"/>
                <a:gd name="T40" fmla="*/ 15 w 660"/>
                <a:gd name="T41" fmla="*/ 644 h 882"/>
                <a:gd name="T42" fmla="*/ 15 w 660"/>
                <a:gd name="T43" fmla="*/ 644 h 882"/>
                <a:gd name="T44" fmla="*/ 303 w 660"/>
                <a:gd name="T45" fmla="*/ 869 h 882"/>
                <a:gd name="T46" fmla="*/ 356 w 660"/>
                <a:gd name="T47" fmla="*/ 869 h 882"/>
                <a:gd name="T48" fmla="*/ 644 w 660"/>
                <a:gd name="T49" fmla="*/ 644 h 882"/>
                <a:gd name="T50" fmla="*/ 656 w 660"/>
                <a:gd name="T51" fmla="*/ 607 h 882"/>
                <a:gd name="T52" fmla="*/ 624 w 660"/>
                <a:gd name="T53" fmla="*/ 585 h 882"/>
                <a:gd name="T54" fmla="*/ 540 w 660"/>
                <a:gd name="T55" fmla="*/ 585 h 882"/>
                <a:gd name="T56" fmla="*/ 540 w 660"/>
                <a:gd name="T57" fmla="*/ 493 h 882"/>
                <a:gd name="T58" fmla="*/ 119 w 660"/>
                <a:gd name="T59" fmla="*/ 493 h 882"/>
                <a:gd name="T60" fmla="*/ 119 w 660"/>
                <a:gd name="T61" fmla="*/ 584 h 882"/>
                <a:gd name="T62" fmla="*/ 36 w 660"/>
                <a:gd name="T63" fmla="*/ 584 h 882"/>
                <a:gd name="T64" fmla="*/ 4 w 660"/>
                <a:gd name="T65" fmla="*/ 607 h 882"/>
                <a:gd name="T66" fmla="*/ 15 w 660"/>
                <a:gd name="T67" fmla="*/ 644 h 8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60" h="882">
                  <a:moveTo>
                    <a:pt x="541" y="56"/>
                  </a:moveTo>
                  <a:lnTo>
                    <a:pt x="541" y="56"/>
                  </a:lnTo>
                  <a:cubicBezTo>
                    <a:pt x="541" y="25"/>
                    <a:pt x="516" y="0"/>
                    <a:pt x="484" y="0"/>
                  </a:cubicBezTo>
                  <a:lnTo>
                    <a:pt x="179" y="0"/>
                  </a:lnTo>
                  <a:cubicBezTo>
                    <a:pt x="145" y="0"/>
                    <a:pt x="119" y="26"/>
                    <a:pt x="119" y="59"/>
                  </a:cubicBezTo>
                  <a:lnTo>
                    <a:pt x="119" y="60"/>
                  </a:lnTo>
                  <a:lnTo>
                    <a:pt x="541" y="60"/>
                  </a:lnTo>
                  <a:lnTo>
                    <a:pt x="541" y="56"/>
                  </a:lnTo>
                  <a:close/>
                  <a:moveTo>
                    <a:pt x="541" y="130"/>
                  </a:moveTo>
                  <a:lnTo>
                    <a:pt x="541" y="130"/>
                  </a:lnTo>
                  <a:lnTo>
                    <a:pt x="119" y="130"/>
                  </a:lnTo>
                  <a:lnTo>
                    <a:pt x="119" y="217"/>
                  </a:lnTo>
                  <a:lnTo>
                    <a:pt x="541" y="217"/>
                  </a:lnTo>
                  <a:lnTo>
                    <a:pt x="541" y="130"/>
                  </a:lnTo>
                  <a:close/>
                  <a:moveTo>
                    <a:pt x="119" y="425"/>
                  </a:moveTo>
                  <a:lnTo>
                    <a:pt x="119" y="425"/>
                  </a:lnTo>
                  <a:lnTo>
                    <a:pt x="541" y="425"/>
                  </a:lnTo>
                  <a:lnTo>
                    <a:pt x="541" y="285"/>
                  </a:lnTo>
                  <a:lnTo>
                    <a:pt x="119" y="285"/>
                  </a:lnTo>
                  <a:lnTo>
                    <a:pt x="119" y="425"/>
                  </a:lnTo>
                  <a:close/>
                  <a:moveTo>
                    <a:pt x="15" y="644"/>
                  </a:moveTo>
                  <a:lnTo>
                    <a:pt x="15" y="644"/>
                  </a:lnTo>
                  <a:lnTo>
                    <a:pt x="303" y="869"/>
                  </a:lnTo>
                  <a:cubicBezTo>
                    <a:pt x="319" y="882"/>
                    <a:pt x="341" y="882"/>
                    <a:pt x="356" y="869"/>
                  </a:cubicBezTo>
                  <a:lnTo>
                    <a:pt x="644" y="644"/>
                  </a:lnTo>
                  <a:cubicBezTo>
                    <a:pt x="656" y="636"/>
                    <a:pt x="660" y="621"/>
                    <a:pt x="656" y="607"/>
                  </a:cubicBezTo>
                  <a:cubicBezTo>
                    <a:pt x="651" y="594"/>
                    <a:pt x="638" y="585"/>
                    <a:pt x="624" y="585"/>
                  </a:cubicBezTo>
                  <a:lnTo>
                    <a:pt x="540" y="585"/>
                  </a:lnTo>
                  <a:lnTo>
                    <a:pt x="540" y="493"/>
                  </a:lnTo>
                  <a:lnTo>
                    <a:pt x="119" y="493"/>
                  </a:lnTo>
                  <a:lnTo>
                    <a:pt x="119" y="584"/>
                  </a:lnTo>
                  <a:lnTo>
                    <a:pt x="36" y="584"/>
                  </a:lnTo>
                  <a:cubicBezTo>
                    <a:pt x="22" y="584"/>
                    <a:pt x="9" y="594"/>
                    <a:pt x="4" y="607"/>
                  </a:cubicBezTo>
                  <a:cubicBezTo>
                    <a:pt x="0" y="621"/>
                    <a:pt x="4" y="636"/>
                    <a:pt x="15" y="644"/>
                  </a:cubicBezTo>
                  <a:close/>
                </a:path>
              </a:pathLst>
            </a:custGeom>
            <a:solidFill>
              <a:srgbClr val="E5A00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2" name="ZoneTexte 111"/>
            <p:cNvSpPr txBox="1"/>
            <p:nvPr/>
          </p:nvSpPr>
          <p:spPr>
            <a:xfrm>
              <a:off x="4989551" y="5054974"/>
              <a:ext cx="1490663" cy="4809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500"/>
                </a:lnSpc>
              </a:pPr>
              <a:r>
                <a:rPr lang="fr-CA" sz="1400" b="1" spc="-30" dirty="0">
                  <a:solidFill>
                    <a:srgbClr val="E5A00B"/>
                  </a:solidFill>
                </a:rPr>
                <a:t>coût des </a:t>
              </a:r>
              <a:br>
                <a:rPr lang="fr-CA" sz="1400" b="1" spc="-30" dirty="0">
                  <a:solidFill>
                    <a:srgbClr val="E5A00B"/>
                  </a:solidFill>
                </a:rPr>
              </a:br>
              <a:r>
                <a:rPr lang="fr-CA" sz="1400" b="1" spc="-30" dirty="0" smtClean="0">
                  <a:solidFill>
                    <a:srgbClr val="E5A00B"/>
                  </a:solidFill>
                </a:rPr>
                <a:t>rentes</a:t>
              </a:r>
              <a:endParaRPr lang="pt-BR" sz="1400" b="1" spc="-30" dirty="0">
                <a:solidFill>
                  <a:srgbClr val="E5A00B"/>
                </a:solidFill>
              </a:endParaRPr>
            </a:p>
          </p:txBody>
        </p:sp>
      </p:grpSp>
      <p:grpSp>
        <p:nvGrpSpPr>
          <p:cNvPr id="141" name="Groupe 140"/>
          <p:cNvGrpSpPr/>
          <p:nvPr>
            <p:custDataLst>
              <p:tags r:id="rId9"/>
            </p:custDataLst>
          </p:nvPr>
        </p:nvGrpSpPr>
        <p:grpSpPr>
          <a:xfrm>
            <a:off x="7123113" y="4176713"/>
            <a:ext cx="1546225" cy="1546225"/>
            <a:chOff x="7123113" y="4176713"/>
            <a:chExt cx="1546225" cy="1546225"/>
          </a:xfrm>
        </p:grpSpPr>
        <p:sp>
          <p:nvSpPr>
            <p:cNvPr id="55" name="AutoShape 48"/>
            <p:cNvSpPr>
              <a:spLocks noChangeAspect="1" noChangeArrowheads="1" noTextEdit="1"/>
            </p:cNvSpPr>
            <p:nvPr/>
          </p:nvSpPr>
          <p:spPr bwMode="auto">
            <a:xfrm>
              <a:off x="7123113" y="4176713"/>
              <a:ext cx="1546225" cy="154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97" name="Freeform 91"/>
            <p:cNvSpPr>
              <a:spLocks/>
            </p:cNvSpPr>
            <p:nvPr/>
          </p:nvSpPr>
          <p:spPr bwMode="auto">
            <a:xfrm>
              <a:off x="7162801" y="4208463"/>
              <a:ext cx="1474788" cy="1474788"/>
            </a:xfrm>
            <a:custGeom>
              <a:avLst/>
              <a:gdLst>
                <a:gd name="T0" fmla="*/ 1858 w 1858"/>
                <a:gd name="T1" fmla="*/ 929 h 1858"/>
                <a:gd name="T2" fmla="*/ 1858 w 1858"/>
                <a:gd name="T3" fmla="*/ 929 h 1858"/>
                <a:gd name="T4" fmla="*/ 929 w 1858"/>
                <a:gd name="T5" fmla="*/ 1858 h 1858"/>
                <a:gd name="T6" fmla="*/ 0 w 1858"/>
                <a:gd name="T7" fmla="*/ 929 h 1858"/>
                <a:gd name="T8" fmla="*/ 929 w 1858"/>
                <a:gd name="T9" fmla="*/ 0 h 1858"/>
                <a:gd name="T10" fmla="*/ 1858 w 1858"/>
                <a:gd name="T11" fmla="*/ 929 h 1858"/>
                <a:gd name="T12" fmla="*/ 1858 w 1858"/>
                <a:gd name="T13" fmla="*/ 929 h 1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58" h="1858">
                  <a:moveTo>
                    <a:pt x="1858" y="929"/>
                  </a:moveTo>
                  <a:lnTo>
                    <a:pt x="1858" y="929"/>
                  </a:lnTo>
                  <a:cubicBezTo>
                    <a:pt x="1858" y="1442"/>
                    <a:pt x="1442" y="1858"/>
                    <a:pt x="929" y="1858"/>
                  </a:cubicBezTo>
                  <a:cubicBezTo>
                    <a:pt x="416" y="1858"/>
                    <a:pt x="0" y="1442"/>
                    <a:pt x="0" y="929"/>
                  </a:cubicBezTo>
                  <a:cubicBezTo>
                    <a:pt x="0" y="416"/>
                    <a:pt x="416" y="0"/>
                    <a:pt x="929" y="0"/>
                  </a:cubicBezTo>
                  <a:cubicBezTo>
                    <a:pt x="1442" y="0"/>
                    <a:pt x="1858" y="416"/>
                    <a:pt x="1858" y="929"/>
                  </a:cubicBezTo>
                  <a:lnTo>
                    <a:pt x="1858" y="929"/>
                  </a:lnTo>
                  <a:close/>
                </a:path>
              </a:pathLst>
            </a:custGeom>
            <a:noFill/>
            <a:ln w="77788" cap="flat">
              <a:solidFill>
                <a:srgbClr val="6EAAE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3" name="ZoneTexte 112"/>
            <p:cNvSpPr txBox="1"/>
            <p:nvPr/>
          </p:nvSpPr>
          <p:spPr>
            <a:xfrm>
              <a:off x="7493953" y="5174190"/>
              <a:ext cx="873353" cy="369332"/>
            </a:xfrm>
            <a:prstGeom prst="rect">
              <a:avLst/>
            </a:prstGeom>
            <a:no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r>
                <a:rPr lang="fr-CA" sz="1400" b="1" dirty="0">
                  <a:solidFill>
                    <a:srgbClr val="6EAAE0"/>
                  </a:solidFill>
                </a:rPr>
                <a:t>équilibre</a:t>
              </a:r>
              <a:endParaRPr lang="pt-BR" sz="1400" b="1" dirty="0">
                <a:solidFill>
                  <a:srgbClr val="6EAAE0"/>
                </a:solidFill>
              </a:endParaRPr>
            </a:p>
          </p:txBody>
        </p:sp>
        <p:grpSp>
          <p:nvGrpSpPr>
            <p:cNvPr id="114" name="Groupe 113"/>
            <p:cNvGrpSpPr/>
            <p:nvPr/>
          </p:nvGrpSpPr>
          <p:grpSpPr>
            <a:xfrm>
              <a:off x="7412705" y="4451289"/>
              <a:ext cx="954882" cy="498536"/>
              <a:chOff x="6534150" y="4462463"/>
              <a:chExt cx="1389063" cy="706438"/>
            </a:xfrm>
          </p:grpSpPr>
          <p:sp>
            <p:nvSpPr>
              <p:cNvPr id="115" name="Freeform 27"/>
              <p:cNvSpPr>
                <a:spLocks/>
              </p:cNvSpPr>
              <p:nvPr/>
            </p:nvSpPr>
            <p:spPr bwMode="auto">
              <a:xfrm>
                <a:off x="6661150" y="4695825"/>
                <a:ext cx="95250" cy="103188"/>
              </a:xfrm>
              <a:custGeom>
                <a:avLst/>
                <a:gdLst>
                  <a:gd name="T0" fmla="*/ 39 w 88"/>
                  <a:gd name="T1" fmla="*/ 70 h 95"/>
                  <a:gd name="T2" fmla="*/ 39 w 88"/>
                  <a:gd name="T3" fmla="*/ 70 h 95"/>
                  <a:gd name="T4" fmla="*/ 6 w 88"/>
                  <a:gd name="T5" fmla="*/ 65 h 95"/>
                  <a:gd name="T6" fmla="*/ 0 w 88"/>
                  <a:gd name="T7" fmla="*/ 78 h 95"/>
                  <a:gd name="T8" fmla="*/ 34 w 88"/>
                  <a:gd name="T9" fmla="*/ 84 h 95"/>
                  <a:gd name="T10" fmla="*/ 34 w 88"/>
                  <a:gd name="T11" fmla="*/ 95 h 95"/>
                  <a:gd name="T12" fmla="*/ 53 w 88"/>
                  <a:gd name="T13" fmla="*/ 95 h 95"/>
                  <a:gd name="T14" fmla="*/ 53 w 88"/>
                  <a:gd name="T15" fmla="*/ 83 h 95"/>
                  <a:gd name="T16" fmla="*/ 88 w 88"/>
                  <a:gd name="T17" fmla="*/ 63 h 95"/>
                  <a:gd name="T18" fmla="*/ 55 w 88"/>
                  <a:gd name="T19" fmla="*/ 40 h 95"/>
                  <a:gd name="T20" fmla="*/ 31 w 88"/>
                  <a:gd name="T21" fmla="*/ 30 h 95"/>
                  <a:gd name="T22" fmla="*/ 48 w 88"/>
                  <a:gd name="T23" fmla="*/ 24 h 95"/>
                  <a:gd name="T24" fmla="*/ 76 w 88"/>
                  <a:gd name="T25" fmla="*/ 28 h 95"/>
                  <a:gd name="T26" fmla="*/ 82 w 88"/>
                  <a:gd name="T27" fmla="*/ 15 h 95"/>
                  <a:gd name="T28" fmla="*/ 54 w 88"/>
                  <a:gd name="T29" fmla="*/ 11 h 95"/>
                  <a:gd name="T30" fmla="*/ 54 w 88"/>
                  <a:gd name="T31" fmla="*/ 1 h 95"/>
                  <a:gd name="T32" fmla="*/ 34 w 88"/>
                  <a:gd name="T33" fmla="*/ 0 h 95"/>
                  <a:gd name="T34" fmla="*/ 34 w 88"/>
                  <a:gd name="T35" fmla="*/ 11 h 95"/>
                  <a:gd name="T36" fmla="*/ 1 w 88"/>
                  <a:gd name="T37" fmla="*/ 31 h 95"/>
                  <a:gd name="T38" fmla="*/ 37 w 88"/>
                  <a:gd name="T39" fmla="*/ 53 h 95"/>
                  <a:gd name="T40" fmla="*/ 57 w 88"/>
                  <a:gd name="T41" fmla="*/ 64 h 95"/>
                  <a:gd name="T42" fmla="*/ 39 w 88"/>
                  <a:gd name="T43" fmla="*/ 7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88" h="95">
                    <a:moveTo>
                      <a:pt x="39" y="70"/>
                    </a:moveTo>
                    <a:lnTo>
                      <a:pt x="39" y="70"/>
                    </a:lnTo>
                    <a:cubicBezTo>
                      <a:pt x="26" y="70"/>
                      <a:pt x="14" y="67"/>
                      <a:pt x="6" y="65"/>
                    </a:cubicBezTo>
                    <a:lnTo>
                      <a:pt x="0" y="78"/>
                    </a:lnTo>
                    <a:cubicBezTo>
                      <a:pt x="8" y="81"/>
                      <a:pt x="20" y="83"/>
                      <a:pt x="34" y="84"/>
                    </a:cubicBezTo>
                    <a:lnTo>
                      <a:pt x="34" y="95"/>
                    </a:lnTo>
                    <a:lnTo>
                      <a:pt x="53" y="95"/>
                    </a:lnTo>
                    <a:lnTo>
                      <a:pt x="53" y="83"/>
                    </a:lnTo>
                    <a:cubicBezTo>
                      <a:pt x="75" y="82"/>
                      <a:pt x="88" y="73"/>
                      <a:pt x="88" y="63"/>
                    </a:cubicBezTo>
                    <a:cubicBezTo>
                      <a:pt x="88" y="52"/>
                      <a:pt x="78" y="46"/>
                      <a:pt x="55" y="40"/>
                    </a:cubicBezTo>
                    <a:cubicBezTo>
                      <a:pt x="38" y="36"/>
                      <a:pt x="31" y="34"/>
                      <a:pt x="31" y="30"/>
                    </a:cubicBezTo>
                    <a:cubicBezTo>
                      <a:pt x="31" y="27"/>
                      <a:pt x="35" y="23"/>
                      <a:pt x="48" y="24"/>
                    </a:cubicBezTo>
                    <a:cubicBezTo>
                      <a:pt x="62" y="24"/>
                      <a:pt x="71" y="27"/>
                      <a:pt x="76" y="28"/>
                    </a:cubicBezTo>
                    <a:lnTo>
                      <a:pt x="82" y="15"/>
                    </a:lnTo>
                    <a:cubicBezTo>
                      <a:pt x="76" y="13"/>
                      <a:pt x="67" y="12"/>
                      <a:pt x="54" y="11"/>
                    </a:cubicBezTo>
                    <a:lnTo>
                      <a:pt x="54" y="1"/>
                    </a:lnTo>
                    <a:lnTo>
                      <a:pt x="34" y="0"/>
                    </a:lnTo>
                    <a:lnTo>
                      <a:pt x="34" y="11"/>
                    </a:lnTo>
                    <a:cubicBezTo>
                      <a:pt x="14" y="13"/>
                      <a:pt x="1" y="21"/>
                      <a:pt x="1" y="31"/>
                    </a:cubicBezTo>
                    <a:cubicBezTo>
                      <a:pt x="1" y="42"/>
                      <a:pt x="16" y="48"/>
                      <a:pt x="37" y="53"/>
                    </a:cubicBezTo>
                    <a:cubicBezTo>
                      <a:pt x="51" y="56"/>
                      <a:pt x="57" y="59"/>
                      <a:pt x="57" y="64"/>
                    </a:cubicBezTo>
                    <a:cubicBezTo>
                      <a:pt x="57" y="68"/>
                      <a:pt x="50" y="71"/>
                      <a:pt x="39" y="70"/>
                    </a:cubicBezTo>
                    <a:close/>
                  </a:path>
                </a:pathLst>
              </a:custGeom>
              <a:solidFill>
                <a:srgbClr val="E96F14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16" name="Freeform 28"/>
              <p:cNvSpPr>
                <a:spLocks/>
              </p:cNvSpPr>
              <p:nvPr/>
            </p:nvSpPr>
            <p:spPr bwMode="auto">
              <a:xfrm>
                <a:off x="6921500" y="4508500"/>
                <a:ext cx="93662" cy="103188"/>
              </a:xfrm>
              <a:custGeom>
                <a:avLst/>
                <a:gdLst>
                  <a:gd name="T0" fmla="*/ 39 w 87"/>
                  <a:gd name="T1" fmla="*/ 70 h 95"/>
                  <a:gd name="T2" fmla="*/ 39 w 87"/>
                  <a:gd name="T3" fmla="*/ 70 h 95"/>
                  <a:gd name="T4" fmla="*/ 6 w 87"/>
                  <a:gd name="T5" fmla="*/ 65 h 95"/>
                  <a:gd name="T6" fmla="*/ 0 w 87"/>
                  <a:gd name="T7" fmla="*/ 78 h 95"/>
                  <a:gd name="T8" fmla="*/ 33 w 87"/>
                  <a:gd name="T9" fmla="*/ 84 h 95"/>
                  <a:gd name="T10" fmla="*/ 33 w 87"/>
                  <a:gd name="T11" fmla="*/ 95 h 95"/>
                  <a:gd name="T12" fmla="*/ 53 w 87"/>
                  <a:gd name="T13" fmla="*/ 95 h 95"/>
                  <a:gd name="T14" fmla="*/ 53 w 87"/>
                  <a:gd name="T15" fmla="*/ 83 h 95"/>
                  <a:gd name="T16" fmla="*/ 87 w 87"/>
                  <a:gd name="T17" fmla="*/ 63 h 95"/>
                  <a:gd name="T18" fmla="*/ 55 w 87"/>
                  <a:gd name="T19" fmla="*/ 40 h 95"/>
                  <a:gd name="T20" fmla="*/ 31 w 87"/>
                  <a:gd name="T21" fmla="*/ 30 h 95"/>
                  <a:gd name="T22" fmla="*/ 48 w 87"/>
                  <a:gd name="T23" fmla="*/ 24 h 95"/>
                  <a:gd name="T24" fmla="*/ 76 w 87"/>
                  <a:gd name="T25" fmla="*/ 28 h 95"/>
                  <a:gd name="T26" fmla="*/ 82 w 87"/>
                  <a:gd name="T27" fmla="*/ 15 h 95"/>
                  <a:gd name="T28" fmla="*/ 54 w 87"/>
                  <a:gd name="T29" fmla="*/ 11 h 95"/>
                  <a:gd name="T30" fmla="*/ 54 w 87"/>
                  <a:gd name="T31" fmla="*/ 1 h 95"/>
                  <a:gd name="T32" fmla="*/ 34 w 87"/>
                  <a:gd name="T33" fmla="*/ 0 h 95"/>
                  <a:gd name="T34" fmla="*/ 34 w 87"/>
                  <a:gd name="T35" fmla="*/ 11 h 95"/>
                  <a:gd name="T36" fmla="*/ 1 w 87"/>
                  <a:gd name="T37" fmla="*/ 31 h 95"/>
                  <a:gd name="T38" fmla="*/ 37 w 87"/>
                  <a:gd name="T39" fmla="*/ 53 h 95"/>
                  <a:gd name="T40" fmla="*/ 57 w 87"/>
                  <a:gd name="T41" fmla="*/ 64 h 95"/>
                  <a:gd name="T42" fmla="*/ 39 w 87"/>
                  <a:gd name="T43" fmla="*/ 7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87" h="95">
                    <a:moveTo>
                      <a:pt x="39" y="70"/>
                    </a:moveTo>
                    <a:lnTo>
                      <a:pt x="39" y="70"/>
                    </a:lnTo>
                    <a:cubicBezTo>
                      <a:pt x="26" y="70"/>
                      <a:pt x="14" y="67"/>
                      <a:pt x="6" y="65"/>
                    </a:cubicBezTo>
                    <a:lnTo>
                      <a:pt x="0" y="78"/>
                    </a:lnTo>
                    <a:cubicBezTo>
                      <a:pt x="8" y="81"/>
                      <a:pt x="20" y="83"/>
                      <a:pt x="33" y="84"/>
                    </a:cubicBezTo>
                    <a:lnTo>
                      <a:pt x="33" y="95"/>
                    </a:lnTo>
                    <a:lnTo>
                      <a:pt x="53" y="95"/>
                    </a:lnTo>
                    <a:lnTo>
                      <a:pt x="53" y="83"/>
                    </a:lnTo>
                    <a:cubicBezTo>
                      <a:pt x="75" y="82"/>
                      <a:pt x="87" y="73"/>
                      <a:pt x="87" y="63"/>
                    </a:cubicBezTo>
                    <a:cubicBezTo>
                      <a:pt x="87" y="52"/>
                      <a:pt x="78" y="46"/>
                      <a:pt x="55" y="40"/>
                    </a:cubicBezTo>
                    <a:cubicBezTo>
                      <a:pt x="38" y="36"/>
                      <a:pt x="31" y="34"/>
                      <a:pt x="31" y="30"/>
                    </a:cubicBezTo>
                    <a:cubicBezTo>
                      <a:pt x="31" y="26"/>
                      <a:pt x="35" y="23"/>
                      <a:pt x="48" y="24"/>
                    </a:cubicBezTo>
                    <a:cubicBezTo>
                      <a:pt x="62" y="24"/>
                      <a:pt x="71" y="27"/>
                      <a:pt x="76" y="28"/>
                    </a:cubicBezTo>
                    <a:lnTo>
                      <a:pt x="82" y="15"/>
                    </a:lnTo>
                    <a:cubicBezTo>
                      <a:pt x="76" y="13"/>
                      <a:pt x="67" y="11"/>
                      <a:pt x="54" y="11"/>
                    </a:cubicBezTo>
                    <a:lnTo>
                      <a:pt x="54" y="1"/>
                    </a:lnTo>
                    <a:lnTo>
                      <a:pt x="34" y="0"/>
                    </a:lnTo>
                    <a:lnTo>
                      <a:pt x="34" y="11"/>
                    </a:lnTo>
                    <a:cubicBezTo>
                      <a:pt x="13" y="13"/>
                      <a:pt x="1" y="21"/>
                      <a:pt x="1" y="31"/>
                    </a:cubicBezTo>
                    <a:cubicBezTo>
                      <a:pt x="1" y="42"/>
                      <a:pt x="16" y="48"/>
                      <a:pt x="37" y="53"/>
                    </a:cubicBezTo>
                    <a:cubicBezTo>
                      <a:pt x="51" y="56"/>
                      <a:pt x="57" y="59"/>
                      <a:pt x="57" y="64"/>
                    </a:cubicBezTo>
                    <a:cubicBezTo>
                      <a:pt x="57" y="68"/>
                      <a:pt x="50" y="71"/>
                      <a:pt x="39" y="70"/>
                    </a:cubicBezTo>
                    <a:close/>
                  </a:path>
                </a:pathLst>
              </a:custGeom>
              <a:solidFill>
                <a:srgbClr val="E96F14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17" name="Freeform 29"/>
              <p:cNvSpPr>
                <a:spLocks noEditPoints="1"/>
              </p:cNvSpPr>
              <p:nvPr/>
            </p:nvSpPr>
            <p:spPr bwMode="auto">
              <a:xfrm>
                <a:off x="6534150" y="4651375"/>
                <a:ext cx="341312" cy="258763"/>
              </a:xfrm>
              <a:custGeom>
                <a:avLst/>
                <a:gdLst>
                  <a:gd name="T0" fmla="*/ 314 w 315"/>
                  <a:gd name="T1" fmla="*/ 92 h 240"/>
                  <a:gd name="T2" fmla="*/ 314 w 315"/>
                  <a:gd name="T3" fmla="*/ 92 h 240"/>
                  <a:gd name="T4" fmla="*/ 269 w 315"/>
                  <a:gd name="T5" fmla="*/ 30 h 240"/>
                  <a:gd name="T6" fmla="*/ 157 w 315"/>
                  <a:gd name="T7" fmla="*/ 1 h 240"/>
                  <a:gd name="T8" fmla="*/ 46 w 315"/>
                  <a:gd name="T9" fmla="*/ 25 h 240"/>
                  <a:gd name="T10" fmla="*/ 1 w 315"/>
                  <a:gd name="T11" fmla="*/ 84 h 240"/>
                  <a:gd name="T12" fmla="*/ 0 w 315"/>
                  <a:gd name="T13" fmla="*/ 80 h 240"/>
                  <a:gd name="T14" fmla="*/ 0 w 315"/>
                  <a:gd name="T15" fmla="*/ 88 h 240"/>
                  <a:gd name="T16" fmla="*/ 0 w 315"/>
                  <a:gd name="T17" fmla="*/ 88 h 240"/>
                  <a:gd name="T18" fmla="*/ 0 w 315"/>
                  <a:gd name="T19" fmla="*/ 135 h 240"/>
                  <a:gd name="T20" fmla="*/ 46 w 315"/>
                  <a:gd name="T21" fmla="*/ 200 h 240"/>
                  <a:gd name="T22" fmla="*/ 269 w 315"/>
                  <a:gd name="T23" fmla="*/ 206 h 240"/>
                  <a:gd name="T24" fmla="*/ 315 w 315"/>
                  <a:gd name="T25" fmla="*/ 143 h 240"/>
                  <a:gd name="T26" fmla="*/ 315 w 315"/>
                  <a:gd name="T27" fmla="*/ 88 h 240"/>
                  <a:gd name="T28" fmla="*/ 314 w 315"/>
                  <a:gd name="T29" fmla="*/ 92 h 240"/>
                  <a:gd name="T30" fmla="*/ 57 w 315"/>
                  <a:gd name="T31" fmla="*/ 44 h 240"/>
                  <a:gd name="T32" fmla="*/ 57 w 315"/>
                  <a:gd name="T33" fmla="*/ 44 h 240"/>
                  <a:gd name="T34" fmla="*/ 157 w 315"/>
                  <a:gd name="T35" fmla="*/ 23 h 240"/>
                  <a:gd name="T36" fmla="*/ 258 w 315"/>
                  <a:gd name="T37" fmla="*/ 49 h 240"/>
                  <a:gd name="T38" fmla="*/ 293 w 315"/>
                  <a:gd name="T39" fmla="*/ 95 h 240"/>
                  <a:gd name="T40" fmla="*/ 258 w 315"/>
                  <a:gd name="T41" fmla="*/ 140 h 240"/>
                  <a:gd name="T42" fmla="*/ 157 w 315"/>
                  <a:gd name="T43" fmla="*/ 161 h 240"/>
                  <a:gd name="T44" fmla="*/ 57 w 315"/>
                  <a:gd name="T45" fmla="*/ 135 h 240"/>
                  <a:gd name="T46" fmla="*/ 22 w 315"/>
                  <a:gd name="T47" fmla="*/ 89 h 240"/>
                  <a:gd name="T48" fmla="*/ 57 w 315"/>
                  <a:gd name="T49" fmla="*/ 44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15" h="240">
                    <a:moveTo>
                      <a:pt x="314" y="92"/>
                    </a:moveTo>
                    <a:lnTo>
                      <a:pt x="314" y="92"/>
                    </a:lnTo>
                    <a:cubicBezTo>
                      <a:pt x="313" y="70"/>
                      <a:pt x="297" y="48"/>
                      <a:pt x="269" y="30"/>
                    </a:cubicBezTo>
                    <a:cubicBezTo>
                      <a:pt x="238" y="12"/>
                      <a:pt x="198" y="2"/>
                      <a:pt x="157" y="1"/>
                    </a:cubicBezTo>
                    <a:cubicBezTo>
                      <a:pt x="117" y="0"/>
                      <a:pt x="77" y="8"/>
                      <a:pt x="46" y="25"/>
                    </a:cubicBezTo>
                    <a:cubicBezTo>
                      <a:pt x="17" y="41"/>
                      <a:pt x="2" y="62"/>
                      <a:pt x="1" y="84"/>
                    </a:cubicBezTo>
                    <a:cubicBezTo>
                      <a:pt x="1" y="83"/>
                      <a:pt x="0" y="81"/>
                      <a:pt x="0" y="80"/>
                    </a:cubicBezTo>
                    <a:lnTo>
                      <a:pt x="0" y="88"/>
                    </a:lnTo>
                    <a:lnTo>
                      <a:pt x="0" y="88"/>
                    </a:lnTo>
                    <a:lnTo>
                      <a:pt x="0" y="135"/>
                    </a:lnTo>
                    <a:cubicBezTo>
                      <a:pt x="0" y="158"/>
                      <a:pt x="16" y="182"/>
                      <a:pt x="46" y="200"/>
                    </a:cubicBezTo>
                    <a:cubicBezTo>
                      <a:pt x="108" y="237"/>
                      <a:pt x="207" y="240"/>
                      <a:pt x="269" y="206"/>
                    </a:cubicBezTo>
                    <a:cubicBezTo>
                      <a:pt x="299" y="189"/>
                      <a:pt x="315" y="166"/>
                      <a:pt x="315" y="143"/>
                    </a:cubicBezTo>
                    <a:lnTo>
                      <a:pt x="315" y="88"/>
                    </a:lnTo>
                    <a:cubicBezTo>
                      <a:pt x="315" y="89"/>
                      <a:pt x="314" y="90"/>
                      <a:pt x="314" y="92"/>
                    </a:cubicBezTo>
                    <a:close/>
                    <a:moveTo>
                      <a:pt x="57" y="44"/>
                    </a:moveTo>
                    <a:lnTo>
                      <a:pt x="57" y="44"/>
                    </a:lnTo>
                    <a:cubicBezTo>
                      <a:pt x="84" y="29"/>
                      <a:pt x="119" y="22"/>
                      <a:pt x="157" y="23"/>
                    </a:cubicBezTo>
                    <a:cubicBezTo>
                      <a:pt x="196" y="24"/>
                      <a:pt x="231" y="33"/>
                      <a:pt x="258" y="49"/>
                    </a:cubicBezTo>
                    <a:cubicBezTo>
                      <a:pt x="280" y="62"/>
                      <a:pt x="293" y="79"/>
                      <a:pt x="293" y="95"/>
                    </a:cubicBezTo>
                    <a:cubicBezTo>
                      <a:pt x="293" y="111"/>
                      <a:pt x="280" y="127"/>
                      <a:pt x="258" y="140"/>
                    </a:cubicBezTo>
                    <a:cubicBezTo>
                      <a:pt x="231" y="154"/>
                      <a:pt x="196" y="162"/>
                      <a:pt x="157" y="161"/>
                    </a:cubicBezTo>
                    <a:cubicBezTo>
                      <a:pt x="119" y="160"/>
                      <a:pt x="84" y="151"/>
                      <a:pt x="57" y="135"/>
                    </a:cubicBezTo>
                    <a:cubicBezTo>
                      <a:pt x="35" y="122"/>
                      <a:pt x="22" y="105"/>
                      <a:pt x="22" y="89"/>
                    </a:cubicBezTo>
                    <a:cubicBezTo>
                      <a:pt x="22" y="73"/>
                      <a:pt x="35" y="56"/>
                      <a:pt x="57" y="44"/>
                    </a:cubicBezTo>
                    <a:close/>
                  </a:path>
                </a:pathLst>
              </a:custGeom>
              <a:solidFill>
                <a:srgbClr val="E96F14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18" name="Freeform 30"/>
              <p:cNvSpPr>
                <a:spLocks/>
              </p:cNvSpPr>
              <p:nvPr/>
            </p:nvSpPr>
            <p:spPr bwMode="auto">
              <a:xfrm>
                <a:off x="6534150" y="4824413"/>
                <a:ext cx="341312" cy="173038"/>
              </a:xfrm>
              <a:custGeom>
                <a:avLst/>
                <a:gdLst>
                  <a:gd name="T0" fmla="*/ 269 w 315"/>
                  <a:gd name="T1" fmla="*/ 70 h 160"/>
                  <a:gd name="T2" fmla="*/ 269 w 315"/>
                  <a:gd name="T3" fmla="*/ 70 h 160"/>
                  <a:gd name="T4" fmla="*/ 46 w 315"/>
                  <a:gd name="T5" fmla="*/ 65 h 160"/>
                  <a:gd name="T6" fmla="*/ 0 w 315"/>
                  <a:gd name="T7" fmla="*/ 0 h 160"/>
                  <a:gd name="T8" fmla="*/ 0 w 315"/>
                  <a:gd name="T9" fmla="*/ 55 h 160"/>
                  <a:gd name="T10" fmla="*/ 46 w 315"/>
                  <a:gd name="T11" fmla="*/ 120 h 160"/>
                  <a:gd name="T12" fmla="*/ 269 w 315"/>
                  <a:gd name="T13" fmla="*/ 126 h 160"/>
                  <a:gd name="T14" fmla="*/ 315 w 315"/>
                  <a:gd name="T15" fmla="*/ 63 h 160"/>
                  <a:gd name="T16" fmla="*/ 315 w 315"/>
                  <a:gd name="T17" fmla="*/ 7 h 160"/>
                  <a:gd name="T18" fmla="*/ 269 w 315"/>
                  <a:gd name="T19" fmla="*/ 70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15" h="160">
                    <a:moveTo>
                      <a:pt x="269" y="70"/>
                    </a:moveTo>
                    <a:lnTo>
                      <a:pt x="269" y="70"/>
                    </a:lnTo>
                    <a:cubicBezTo>
                      <a:pt x="207" y="104"/>
                      <a:pt x="108" y="102"/>
                      <a:pt x="46" y="65"/>
                    </a:cubicBezTo>
                    <a:cubicBezTo>
                      <a:pt x="16" y="47"/>
                      <a:pt x="0" y="23"/>
                      <a:pt x="0" y="0"/>
                    </a:cubicBezTo>
                    <a:lnTo>
                      <a:pt x="0" y="55"/>
                    </a:lnTo>
                    <a:cubicBezTo>
                      <a:pt x="0" y="78"/>
                      <a:pt x="16" y="102"/>
                      <a:pt x="46" y="120"/>
                    </a:cubicBezTo>
                    <a:cubicBezTo>
                      <a:pt x="108" y="157"/>
                      <a:pt x="207" y="160"/>
                      <a:pt x="269" y="126"/>
                    </a:cubicBezTo>
                    <a:cubicBezTo>
                      <a:pt x="299" y="109"/>
                      <a:pt x="315" y="86"/>
                      <a:pt x="315" y="63"/>
                    </a:cubicBezTo>
                    <a:lnTo>
                      <a:pt x="315" y="7"/>
                    </a:lnTo>
                    <a:cubicBezTo>
                      <a:pt x="315" y="31"/>
                      <a:pt x="299" y="53"/>
                      <a:pt x="269" y="70"/>
                    </a:cubicBezTo>
                    <a:close/>
                  </a:path>
                </a:pathLst>
              </a:custGeom>
              <a:solidFill>
                <a:srgbClr val="E96F14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19" name="Freeform 31"/>
              <p:cNvSpPr>
                <a:spLocks noEditPoints="1"/>
              </p:cNvSpPr>
              <p:nvPr/>
            </p:nvSpPr>
            <p:spPr bwMode="auto">
              <a:xfrm>
                <a:off x="6797675" y="4462463"/>
                <a:ext cx="339725" cy="258763"/>
              </a:xfrm>
              <a:custGeom>
                <a:avLst/>
                <a:gdLst>
                  <a:gd name="T0" fmla="*/ 314 w 315"/>
                  <a:gd name="T1" fmla="*/ 92 h 240"/>
                  <a:gd name="T2" fmla="*/ 314 w 315"/>
                  <a:gd name="T3" fmla="*/ 92 h 240"/>
                  <a:gd name="T4" fmla="*/ 269 w 315"/>
                  <a:gd name="T5" fmla="*/ 30 h 240"/>
                  <a:gd name="T6" fmla="*/ 158 w 315"/>
                  <a:gd name="T7" fmla="*/ 1 h 240"/>
                  <a:gd name="T8" fmla="*/ 46 w 315"/>
                  <a:gd name="T9" fmla="*/ 25 h 240"/>
                  <a:gd name="T10" fmla="*/ 1 w 315"/>
                  <a:gd name="T11" fmla="*/ 84 h 240"/>
                  <a:gd name="T12" fmla="*/ 0 w 315"/>
                  <a:gd name="T13" fmla="*/ 80 h 240"/>
                  <a:gd name="T14" fmla="*/ 0 w 315"/>
                  <a:gd name="T15" fmla="*/ 88 h 240"/>
                  <a:gd name="T16" fmla="*/ 0 w 315"/>
                  <a:gd name="T17" fmla="*/ 88 h 240"/>
                  <a:gd name="T18" fmla="*/ 0 w 315"/>
                  <a:gd name="T19" fmla="*/ 135 h 240"/>
                  <a:gd name="T20" fmla="*/ 46 w 315"/>
                  <a:gd name="T21" fmla="*/ 201 h 240"/>
                  <a:gd name="T22" fmla="*/ 269 w 315"/>
                  <a:gd name="T23" fmla="*/ 206 h 240"/>
                  <a:gd name="T24" fmla="*/ 315 w 315"/>
                  <a:gd name="T25" fmla="*/ 143 h 240"/>
                  <a:gd name="T26" fmla="*/ 315 w 315"/>
                  <a:gd name="T27" fmla="*/ 88 h 240"/>
                  <a:gd name="T28" fmla="*/ 314 w 315"/>
                  <a:gd name="T29" fmla="*/ 92 h 240"/>
                  <a:gd name="T30" fmla="*/ 57 w 315"/>
                  <a:gd name="T31" fmla="*/ 44 h 240"/>
                  <a:gd name="T32" fmla="*/ 57 w 315"/>
                  <a:gd name="T33" fmla="*/ 44 h 240"/>
                  <a:gd name="T34" fmla="*/ 158 w 315"/>
                  <a:gd name="T35" fmla="*/ 23 h 240"/>
                  <a:gd name="T36" fmla="*/ 258 w 315"/>
                  <a:gd name="T37" fmla="*/ 49 h 240"/>
                  <a:gd name="T38" fmla="*/ 293 w 315"/>
                  <a:gd name="T39" fmla="*/ 95 h 240"/>
                  <a:gd name="T40" fmla="*/ 258 w 315"/>
                  <a:gd name="T41" fmla="*/ 140 h 240"/>
                  <a:gd name="T42" fmla="*/ 158 w 315"/>
                  <a:gd name="T43" fmla="*/ 161 h 240"/>
                  <a:gd name="T44" fmla="*/ 57 w 315"/>
                  <a:gd name="T45" fmla="*/ 135 h 240"/>
                  <a:gd name="T46" fmla="*/ 22 w 315"/>
                  <a:gd name="T47" fmla="*/ 89 h 240"/>
                  <a:gd name="T48" fmla="*/ 57 w 315"/>
                  <a:gd name="T49" fmla="*/ 44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15" h="240">
                    <a:moveTo>
                      <a:pt x="314" y="92"/>
                    </a:moveTo>
                    <a:lnTo>
                      <a:pt x="314" y="92"/>
                    </a:lnTo>
                    <a:cubicBezTo>
                      <a:pt x="313" y="70"/>
                      <a:pt x="298" y="48"/>
                      <a:pt x="269" y="30"/>
                    </a:cubicBezTo>
                    <a:cubicBezTo>
                      <a:pt x="238" y="12"/>
                      <a:pt x="198" y="2"/>
                      <a:pt x="158" y="1"/>
                    </a:cubicBezTo>
                    <a:cubicBezTo>
                      <a:pt x="117" y="0"/>
                      <a:pt x="77" y="8"/>
                      <a:pt x="46" y="25"/>
                    </a:cubicBezTo>
                    <a:cubicBezTo>
                      <a:pt x="18" y="41"/>
                      <a:pt x="2" y="62"/>
                      <a:pt x="1" y="84"/>
                    </a:cubicBezTo>
                    <a:cubicBezTo>
                      <a:pt x="1" y="83"/>
                      <a:pt x="0" y="81"/>
                      <a:pt x="0" y="80"/>
                    </a:cubicBezTo>
                    <a:lnTo>
                      <a:pt x="0" y="88"/>
                    </a:lnTo>
                    <a:lnTo>
                      <a:pt x="0" y="88"/>
                    </a:lnTo>
                    <a:lnTo>
                      <a:pt x="0" y="135"/>
                    </a:lnTo>
                    <a:cubicBezTo>
                      <a:pt x="0" y="158"/>
                      <a:pt x="16" y="182"/>
                      <a:pt x="46" y="201"/>
                    </a:cubicBezTo>
                    <a:cubicBezTo>
                      <a:pt x="108" y="237"/>
                      <a:pt x="207" y="240"/>
                      <a:pt x="269" y="206"/>
                    </a:cubicBezTo>
                    <a:cubicBezTo>
                      <a:pt x="299" y="189"/>
                      <a:pt x="315" y="166"/>
                      <a:pt x="315" y="143"/>
                    </a:cubicBezTo>
                    <a:lnTo>
                      <a:pt x="315" y="88"/>
                    </a:lnTo>
                    <a:cubicBezTo>
                      <a:pt x="315" y="89"/>
                      <a:pt x="314" y="90"/>
                      <a:pt x="314" y="92"/>
                    </a:cubicBezTo>
                    <a:close/>
                    <a:moveTo>
                      <a:pt x="57" y="44"/>
                    </a:moveTo>
                    <a:lnTo>
                      <a:pt x="57" y="44"/>
                    </a:lnTo>
                    <a:cubicBezTo>
                      <a:pt x="84" y="29"/>
                      <a:pt x="119" y="22"/>
                      <a:pt x="158" y="23"/>
                    </a:cubicBezTo>
                    <a:cubicBezTo>
                      <a:pt x="196" y="24"/>
                      <a:pt x="231" y="33"/>
                      <a:pt x="258" y="49"/>
                    </a:cubicBezTo>
                    <a:cubicBezTo>
                      <a:pt x="280" y="62"/>
                      <a:pt x="293" y="79"/>
                      <a:pt x="293" y="95"/>
                    </a:cubicBezTo>
                    <a:cubicBezTo>
                      <a:pt x="293" y="111"/>
                      <a:pt x="280" y="127"/>
                      <a:pt x="258" y="140"/>
                    </a:cubicBezTo>
                    <a:cubicBezTo>
                      <a:pt x="231" y="154"/>
                      <a:pt x="196" y="162"/>
                      <a:pt x="158" y="161"/>
                    </a:cubicBezTo>
                    <a:cubicBezTo>
                      <a:pt x="119" y="160"/>
                      <a:pt x="84" y="151"/>
                      <a:pt x="57" y="135"/>
                    </a:cubicBezTo>
                    <a:cubicBezTo>
                      <a:pt x="35" y="122"/>
                      <a:pt x="22" y="105"/>
                      <a:pt x="22" y="89"/>
                    </a:cubicBezTo>
                    <a:cubicBezTo>
                      <a:pt x="22" y="73"/>
                      <a:pt x="35" y="56"/>
                      <a:pt x="57" y="44"/>
                    </a:cubicBezTo>
                    <a:close/>
                  </a:path>
                </a:pathLst>
              </a:custGeom>
              <a:solidFill>
                <a:srgbClr val="E96F14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20" name="Freeform 32"/>
              <p:cNvSpPr>
                <a:spLocks/>
              </p:cNvSpPr>
              <p:nvPr/>
            </p:nvSpPr>
            <p:spPr bwMode="auto">
              <a:xfrm>
                <a:off x="6904038" y="4643438"/>
                <a:ext cx="233362" cy="160338"/>
              </a:xfrm>
              <a:custGeom>
                <a:avLst/>
                <a:gdLst>
                  <a:gd name="T0" fmla="*/ 170 w 216"/>
                  <a:gd name="T1" fmla="*/ 63 h 148"/>
                  <a:gd name="T2" fmla="*/ 170 w 216"/>
                  <a:gd name="T3" fmla="*/ 63 h 148"/>
                  <a:gd name="T4" fmla="*/ 0 w 216"/>
                  <a:gd name="T5" fmla="*/ 79 h 148"/>
                  <a:gd name="T6" fmla="*/ 0 w 216"/>
                  <a:gd name="T7" fmla="*/ 134 h 148"/>
                  <a:gd name="T8" fmla="*/ 170 w 216"/>
                  <a:gd name="T9" fmla="*/ 118 h 148"/>
                  <a:gd name="T10" fmla="*/ 216 w 216"/>
                  <a:gd name="T11" fmla="*/ 55 h 148"/>
                  <a:gd name="T12" fmla="*/ 216 w 216"/>
                  <a:gd name="T13" fmla="*/ 0 h 148"/>
                  <a:gd name="T14" fmla="*/ 170 w 216"/>
                  <a:gd name="T15" fmla="*/ 63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6" h="148">
                    <a:moveTo>
                      <a:pt x="170" y="63"/>
                    </a:moveTo>
                    <a:lnTo>
                      <a:pt x="170" y="63"/>
                    </a:lnTo>
                    <a:cubicBezTo>
                      <a:pt x="124" y="88"/>
                      <a:pt x="57" y="93"/>
                      <a:pt x="0" y="79"/>
                    </a:cubicBezTo>
                    <a:lnTo>
                      <a:pt x="0" y="134"/>
                    </a:lnTo>
                    <a:cubicBezTo>
                      <a:pt x="57" y="148"/>
                      <a:pt x="124" y="143"/>
                      <a:pt x="170" y="118"/>
                    </a:cubicBezTo>
                    <a:cubicBezTo>
                      <a:pt x="200" y="101"/>
                      <a:pt x="216" y="78"/>
                      <a:pt x="216" y="55"/>
                    </a:cubicBezTo>
                    <a:lnTo>
                      <a:pt x="216" y="0"/>
                    </a:lnTo>
                    <a:cubicBezTo>
                      <a:pt x="216" y="23"/>
                      <a:pt x="200" y="46"/>
                      <a:pt x="170" y="63"/>
                    </a:cubicBezTo>
                    <a:close/>
                  </a:path>
                </a:pathLst>
              </a:custGeom>
              <a:solidFill>
                <a:srgbClr val="E96F14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21" name="Freeform 33"/>
              <p:cNvSpPr>
                <a:spLocks/>
              </p:cNvSpPr>
              <p:nvPr/>
            </p:nvSpPr>
            <p:spPr bwMode="auto">
              <a:xfrm>
                <a:off x="6904038" y="4729163"/>
                <a:ext cx="233362" cy="160338"/>
              </a:xfrm>
              <a:custGeom>
                <a:avLst/>
                <a:gdLst>
                  <a:gd name="T0" fmla="*/ 170 w 216"/>
                  <a:gd name="T1" fmla="*/ 63 h 148"/>
                  <a:gd name="T2" fmla="*/ 170 w 216"/>
                  <a:gd name="T3" fmla="*/ 63 h 148"/>
                  <a:gd name="T4" fmla="*/ 0 w 216"/>
                  <a:gd name="T5" fmla="*/ 79 h 148"/>
                  <a:gd name="T6" fmla="*/ 0 w 216"/>
                  <a:gd name="T7" fmla="*/ 134 h 148"/>
                  <a:gd name="T8" fmla="*/ 170 w 216"/>
                  <a:gd name="T9" fmla="*/ 118 h 148"/>
                  <a:gd name="T10" fmla="*/ 216 w 216"/>
                  <a:gd name="T11" fmla="*/ 55 h 148"/>
                  <a:gd name="T12" fmla="*/ 216 w 216"/>
                  <a:gd name="T13" fmla="*/ 0 h 148"/>
                  <a:gd name="T14" fmla="*/ 170 w 216"/>
                  <a:gd name="T15" fmla="*/ 63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6" h="148">
                    <a:moveTo>
                      <a:pt x="170" y="63"/>
                    </a:moveTo>
                    <a:lnTo>
                      <a:pt x="170" y="63"/>
                    </a:lnTo>
                    <a:cubicBezTo>
                      <a:pt x="124" y="88"/>
                      <a:pt x="57" y="93"/>
                      <a:pt x="0" y="79"/>
                    </a:cubicBezTo>
                    <a:lnTo>
                      <a:pt x="0" y="134"/>
                    </a:lnTo>
                    <a:cubicBezTo>
                      <a:pt x="57" y="148"/>
                      <a:pt x="124" y="143"/>
                      <a:pt x="170" y="118"/>
                    </a:cubicBezTo>
                    <a:cubicBezTo>
                      <a:pt x="200" y="101"/>
                      <a:pt x="216" y="78"/>
                      <a:pt x="216" y="55"/>
                    </a:cubicBezTo>
                    <a:lnTo>
                      <a:pt x="216" y="0"/>
                    </a:lnTo>
                    <a:cubicBezTo>
                      <a:pt x="216" y="23"/>
                      <a:pt x="200" y="46"/>
                      <a:pt x="170" y="63"/>
                    </a:cubicBezTo>
                    <a:close/>
                  </a:path>
                </a:pathLst>
              </a:custGeom>
              <a:solidFill>
                <a:srgbClr val="E96F14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22" name="Freeform 34"/>
              <p:cNvSpPr>
                <a:spLocks/>
              </p:cNvSpPr>
              <p:nvPr/>
            </p:nvSpPr>
            <p:spPr bwMode="auto">
              <a:xfrm>
                <a:off x="6904038" y="4811713"/>
                <a:ext cx="233362" cy="160338"/>
              </a:xfrm>
              <a:custGeom>
                <a:avLst/>
                <a:gdLst>
                  <a:gd name="T0" fmla="*/ 170 w 216"/>
                  <a:gd name="T1" fmla="*/ 63 h 149"/>
                  <a:gd name="T2" fmla="*/ 170 w 216"/>
                  <a:gd name="T3" fmla="*/ 63 h 149"/>
                  <a:gd name="T4" fmla="*/ 0 w 216"/>
                  <a:gd name="T5" fmla="*/ 79 h 149"/>
                  <a:gd name="T6" fmla="*/ 0 w 216"/>
                  <a:gd name="T7" fmla="*/ 135 h 149"/>
                  <a:gd name="T8" fmla="*/ 170 w 216"/>
                  <a:gd name="T9" fmla="*/ 119 h 149"/>
                  <a:gd name="T10" fmla="*/ 216 w 216"/>
                  <a:gd name="T11" fmla="*/ 55 h 149"/>
                  <a:gd name="T12" fmla="*/ 216 w 216"/>
                  <a:gd name="T13" fmla="*/ 0 h 149"/>
                  <a:gd name="T14" fmla="*/ 170 w 216"/>
                  <a:gd name="T15" fmla="*/ 63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6" h="149">
                    <a:moveTo>
                      <a:pt x="170" y="63"/>
                    </a:moveTo>
                    <a:lnTo>
                      <a:pt x="170" y="63"/>
                    </a:lnTo>
                    <a:cubicBezTo>
                      <a:pt x="124" y="89"/>
                      <a:pt x="57" y="94"/>
                      <a:pt x="0" y="79"/>
                    </a:cubicBezTo>
                    <a:lnTo>
                      <a:pt x="0" y="135"/>
                    </a:lnTo>
                    <a:cubicBezTo>
                      <a:pt x="57" y="149"/>
                      <a:pt x="124" y="144"/>
                      <a:pt x="170" y="119"/>
                    </a:cubicBezTo>
                    <a:cubicBezTo>
                      <a:pt x="200" y="102"/>
                      <a:pt x="216" y="79"/>
                      <a:pt x="216" y="55"/>
                    </a:cubicBezTo>
                    <a:lnTo>
                      <a:pt x="216" y="0"/>
                    </a:lnTo>
                    <a:cubicBezTo>
                      <a:pt x="216" y="24"/>
                      <a:pt x="200" y="46"/>
                      <a:pt x="170" y="63"/>
                    </a:cubicBezTo>
                    <a:close/>
                  </a:path>
                </a:pathLst>
              </a:custGeom>
              <a:solidFill>
                <a:srgbClr val="E96F14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23" name="Freeform 35"/>
              <p:cNvSpPr>
                <a:spLocks/>
              </p:cNvSpPr>
              <p:nvPr/>
            </p:nvSpPr>
            <p:spPr bwMode="auto">
              <a:xfrm>
                <a:off x="6534150" y="4910138"/>
                <a:ext cx="341312" cy="173038"/>
              </a:xfrm>
              <a:custGeom>
                <a:avLst/>
                <a:gdLst>
                  <a:gd name="T0" fmla="*/ 269 w 315"/>
                  <a:gd name="T1" fmla="*/ 70 h 160"/>
                  <a:gd name="T2" fmla="*/ 269 w 315"/>
                  <a:gd name="T3" fmla="*/ 70 h 160"/>
                  <a:gd name="T4" fmla="*/ 46 w 315"/>
                  <a:gd name="T5" fmla="*/ 65 h 160"/>
                  <a:gd name="T6" fmla="*/ 0 w 315"/>
                  <a:gd name="T7" fmla="*/ 0 h 160"/>
                  <a:gd name="T8" fmla="*/ 0 w 315"/>
                  <a:gd name="T9" fmla="*/ 55 h 160"/>
                  <a:gd name="T10" fmla="*/ 46 w 315"/>
                  <a:gd name="T11" fmla="*/ 120 h 160"/>
                  <a:gd name="T12" fmla="*/ 269 w 315"/>
                  <a:gd name="T13" fmla="*/ 126 h 160"/>
                  <a:gd name="T14" fmla="*/ 315 w 315"/>
                  <a:gd name="T15" fmla="*/ 63 h 160"/>
                  <a:gd name="T16" fmla="*/ 315 w 315"/>
                  <a:gd name="T17" fmla="*/ 7 h 160"/>
                  <a:gd name="T18" fmla="*/ 269 w 315"/>
                  <a:gd name="T19" fmla="*/ 70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15" h="160">
                    <a:moveTo>
                      <a:pt x="269" y="70"/>
                    </a:moveTo>
                    <a:lnTo>
                      <a:pt x="269" y="70"/>
                    </a:lnTo>
                    <a:cubicBezTo>
                      <a:pt x="207" y="104"/>
                      <a:pt x="108" y="102"/>
                      <a:pt x="46" y="65"/>
                    </a:cubicBezTo>
                    <a:cubicBezTo>
                      <a:pt x="16" y="47"/>
                      <a:pt x="0" y="23"/>
                      <a:pt x="0" y="0"/>
                    </a:cubicBezTo>
                    <a:lnTo>
                      <a:pt x="0" y="55"/>
                    </a:lnTo>
                    <a:cubicBezTo>
                      <a:pt x="0" y="78"/>
                      <a:pt x="16" y="102"/>
                      <a:pt x="46" y="120"/>
                    </a:cubicBezTo>
                    <a:cubicBezTo>
                      <a:pt x="108" y="157"/>
                      <a:pt x="207" y="160"/>
                      <a:pt x="269" y="126"/>
                    </a:cubicBezTo>
                    <a:cubicBezTo>
                      <a:pt x="299" y="109"/>
                      <a:pt x="315" y="86"/>
                      <a:pt x="315" y="63"/>
                    </a:cubicBezTo>
                    <a:lnTo>
                      <a:pt x="315" y="7"/>
                    </a:lnTo>
                    <a:cubicBezTo>
                      <a:pt x="315" y="31"/>
                      <a:pt x="299" y="53"/>
                      <a:pt x="269" y="70"/>
                    </a:cubicBezTo>
                    <a:close/>
                  </a:path>
                </a:pathLst>
              </a:custGeom>
              <a:solidFill>
                <a:srgbClr val="E96F14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24" name="Freeform 36"/>
              <p:cNvSpPr>
                <a:spLocks/>
              </p:cNvSpPr>
              <p:nvPr/>
            </p:nvSpPr>
            <p:spPr bwMode="auto">
              <a:xfrm>
                <a:off x="6904038" y="4895850"/>
                <a:ext cx="233362" cy="160338"/>
              </a:xfrm>
              <a:custGeom>
                <a:avLst/>
                <a:gdLst>
                  <a:gd name="T0" fmla="*/ 170 w 216"/>
                  <a:gd name="T1" fmla="*/ 63 h 149"/>
                  <a:gd name="T2" fmla="*/ 170 w 216"/>
                  <a:gd name="T3" fmla="*/ 63 h 149"/>
                  <a:gd name="T4" fmla="*/ 0 w 216"/>
                  <a:gd name="T5" fmla="*/ 79 h 149"/>
                  <a:gd name="T6" fmla="*/ 0 w 216"/>
                  <a:gd name="T7" fmla="*/ 135 h 149"/>
                  <a:gd name="T8" fmla="*/ 170 w 216"/>
                  <a:gd name="T9" fmla="*/ 119 h 149"/>
                  <a:gd name="T10" fmla="*/ 216 w 216"/>
                  <a:gd name="T11" fmla="*/ 56 h 149"/>
                  <a:gd name="T12" fmla="*/ 216 w 216"/>
                  <a:gd name="T13" fmla="*/ 0 h 149"/>
                  <a:gd name="T14" fmla="*/ 170 w 216"/>
                  <a:gd name="T15" fmla="*/ 63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6" h="149">
                    <a:moveTo>
                      <a:pt x="170" y="63"/>
                    </a:moveTo>
                    <a:lnTo>
                      <a:pt x="170" y="63"/>
                    </a:lnTo>
                    <a:cubicBezTo>
                      <a:pt x="124" y="89"/>
                      <a:pt x="57" y="94"/>
                      <a:pt x="0" y="79"/>
                    </a:cubicBezTo>
                    <a:lnTo>
                      <a:pt x="0" y="135"/>
                    </a:lnTo>
                    <a:cubicBezTo>
                      <a:pt x="57" y="149"/>
                      <a:pt x="124" y="144"/>
                      <a:pt x="170" y="119"/>
                    </a:cubicBezTo>
                    <a:cubicBezTo>
                      <a:pt x="200" y="102"/>
                      <a:pt x="216" y="79"/>
                      <a:pt x="216" y="56"/>
                    </a:cubicBezTo>
                    <a:lnTo>
                      <a:pt x="216" y="0"/>
                    </a:lnTo>
                    <a:cubicBezTo>
                      <a:pt x="216" y="24"/>
                      <a:pt x="200" y="46"/>
                      <a:pt x="170" y="63"/>
                    </a:cubicBezTo>
                    <a:close/>
                  </a:path>
                </a:pathLst>
              </a:custGeom>
              <a:solidFill>
                <a:srgbClr val="E96F14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25" name="Freeform 37"/>
              <p:cNvSpPr>
                <a:spLocks/>
              </p:cNvSpPr>
              <p:nvPr/>
            </p:nvSpPr>
            <p:spPr bwMode="auto">
              <a:xfrm>
                <a:off x="6534150" y="4995863"/>
                <a:ext cx="341312" cy="173038"/>
              </a:xfrm>
              <a:custGeom>
                <a:avLst/>
                <a:gdLst>
                  <a:gd name="T0" fmla="*/ 269 w 315"/>
                  <a:gd name="T1" fmla="*/ 71 h 160"/>
                  <a:gd name="T2" fmla="*/ 269 w 315"/>
                  <a:gd name="T3" fmla="*/ 71 h 160"/>
                  <a:gd name="T4" fmla="*/ 46 w 315"/>
                  <a:gd name="T5" fmla="*/ 65 h 160"/>
                  <a:gd name="T6" fmla="*/ 0 w 315"/>
                  <a:gd name="T7" fmla="*/ 0 h 160"/>
                  <a:gd name="T8" fmla="*/ 0 w 315"/>
                  <a:gd name="T9" fmla="*/ 55 h 160"/>
                  <a:gd name="T10" fmla="*/ 46 w 315"/>
                  <a:gd name="T11" fmla="*/ 120 h 160"/>
                  <a:gd name="T12" fmla="*/ 269 w 315"/>
                  <a:gd name="T13" fmla="*/ 126 h 160"/>
                  <a:gd name="T14" fmla="*/ 315 w 315"/>
                  <a:gd name="T15" fmla="*/ 63 h 160"/>
                  <a:gd name="T16" fmla="*/ 315 w 315"/>
                  <a:gd name="T17" fmla="*/ 8 h 160"/>
                  <a:gd name="T18" fmla="*/ 269 w 315"/>
                  <a:gd name="T19" fmla="*/ 71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15" h="160">
                    <a:moveTo>
                      <a:pt x="269" y="71"/>
                    </a:moveTo>
                    <a:lnTo>
                      <a:pt x="269" y="71"/>
                    </a:lnTo>
                    <a:cubicBezTo>
                      <a:pt x="207" y="105"/>
                      <a:pt x="108" y="102"/>
                      <a:pt x="46" y="65"/>
                    </a:cubicBezTo>
                    <a:cubicBezTo>
                      <a:pt x="16" y="47"/>
                      <a:pt x="0" y="23"/>
                      <a:pt x="0" y="0"/>
                    </a:cubicBezTo>
                    <a:lnTo>
                      <a:pt x="0" y="55"/>
                    </a:lnTo>
                    <a:cubicBezTo>
                      <a:pt x="0" y="78"/>
                      <a:pt x="16" y="102"/>
                      <a:pt x="46" y="120"/>
                    </a:cubicBezTo>
                    <a:cubicBezTo>
                      <a:pt x="108" y="157"/>
                      <a:pt x="207" y="160"/>
                      <a:pt x="269" y="126"/>
                    </a:cubicBezTo>
                    <a:cubicBezTo>
                      <a:pt x="299" y="109"/>
                      <a:pt x="315" y="86"/>
                      <a:pt x="315" y="63"/>
                    </a:cubicBezTo>
                    <a:lnTo>
                      <a:pt x="315" y="8"/>
                    </a:lnTo>
                    <a:cubicBezTo>
                      <a:pt x="315" y="31"/>
                      <a:pt x="299" y="54"/>
                      <a:pt x="269" y="71"/>
                    </a:cubicBezTo>
                    <a:close/>
                  </a:path>
                </a:pathLst>
              </a:custGeom>
              <a:solidFill>
                <a:srgbClr val="E96F14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26" name="Freeform 38"/>
              <p:cNvSpPr>
                <a:spLocks/>
              </p:cNvSpPr>
              <p:nvPr/>
            </p:nvSpPr>
            <p:spPr bwMode="auto">
              <a:xfrm>
                <a:off x="6904038" y="4981575"/>
                <a:ext cx="233362" cy="161925"/>
              </a:xfrm>
              <a:custGeom>
                <a:avLst/>
                <a:gdLst>
                  <a:gd name="T0" fmla="*/ 170 w 216"/>
                  <a:gd name="T1" fmla="*/ 63 h 149"/>
                  <a:gd name="T2" fmla="*/ 170 w 216"/>
                  <a:gd name="T3" fmla="*/ 63 h 149"/>
                  <a:gd name="T4" fmla="*/ 0 w 216"/>
                  <a:gd name="T5" fmla="*/ 79 h 149"/>
                  <a:gd name="T6" fmla="*/ 0 w 216"/>
                  <a:gd name="T7" fmla="*/ 135 h 149"/>
                  <a:gd name="T8" fmla="*/ 170 w 216"/>
                  <a:gd name="T9" fmla="*/ 119 h 149"/>
                  <a:gd name="T10" fmla="*/ 216 w 216"/>
                  <a:gd name="T11" fmla="*/ 56 h 149"/>
                  <a:gd name="T12" fmla="*/ 216 w 216"/>
                  <a:gd name="T13" fmla="*/ 0 h 149"/>
                  <a:gd name="T14" fmla="*/ 170 w 216"/>
                  <a:gd name="T15" fmla="*/ 63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6" h="149">
                    <a:moveTo>
                      <a:pt x="170" y="63"/>
                    </a:moveTo>
                    <a:lnTo>
                      <a:pt x="170" y="63"/>
                    </a:lnTo>
                    <a:cubicBezTo>
                      <a:pt x="124" y="89"/>
                      <a:pt x="57" y="94"/>
                      <a:pt x="0" y="79"/>
                    </a:cubicBezTo>
                    <a:lnTo>
                      <a:pt x="0" y="135"/>
                    </a:lnTo>
                    <a:cubicBezTo>
                      <a:pt x="57" y="149"/>
                      <a:pt x="124" y="144"/>
                      <a:pt x="170" y="119"/>
                    </a:cubicBezTo>
                    <a:cubicBezTo>
                      <a:pt x="200" y="102"/>
                      <a:pt x="216" y="79"/>
                      <a:pt x="216" y="56"/>
                    </a:cubicBezTo>
                    <a:lnTo>
                      <a:pt x="216" y="0"/>
                    </a:lnTo>
                    <a:cubicBezTo>
                      <a:pt x="216" y="24"/>
                      <a:pt x="200" y="47"/>
                      <a:pt x="170" y="63"/>
                    </a:cubicBezTo>
                    <a:close/>
                  </a:path>
                </a:pathLst>
              </a:custGeom>
              <a:solidFill>
                <a:srgbClr val="E96F14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27" name="Freeform 39"/>
              <p:cNvSpPr>
                <a:spLocks/>
              </p:cNvSpPr>
              <p:nvPr/>
            </p:nvSpPr>
            <p:spPr bwMode="auto">
              <a:xfrm>
                <a:off x="7446963" y="4695825"/>
                <a:ext cx="93662" cy="103188"/>
              </a:xfrm>
              <a:custGeom>
                <a:avLst/>
                <a:gdLst>
                  <a:gd name="T0" fmla="*/ 38 w 87"/>
                  <a:gd name="T1" fmla="*/ 70 h 95"/>
                  <a:gd name="T2" fmla="*/ 38 w 87"/>
                  <a:gd name="T3" fmla="*/ 70 h 95"/>
                  <a:gd name="T4" fmla="*/ 5 w 87"/>
                  <a:gd name="T5" fmla="*/ 65 h 95"/>
                  <a:gd name="T6" fmla="*/ 0 w 87"/>
                  <a:gd name="T7" fmla="*/ 78 h 95"/>
                  <a:gd name="T8" fmla="*/ 33 w 87"/>
                  <a:gd name="T9" fmla="*/ 84 h 95"/>
                  <a:gd name="T10" fmla="*/ 33 w 87"/>
                  <a:gd name="T11" fmla="*/ 95 h 95"/>
                  <a:gd name="T12" fmla="*/ 52 w 87"/>
                  <a:gd name="T13" fmla="*/ 95 h 95"/>
                  <a:gd name="T14" fmla="*/ 52 w 87"/>
                  <a:gd name="T15" fmla="*/ 83 h 95"/>
                  <a:gd name="T16" fmla="*/ 87 w 87"/>
                  <a:gd name="T17" fmla="*/ 63 h 95"/>
                  <a:gd name="T18" fmla="*/ 54 w 87"/>
                  <a:gd name="T19" fmla="*/ 40 h 95"/>
                  <a:gd name="T20" fmla="*/ 31 w 87"/>
                  <a:gd name="T21" fmla="*/ 30 h 95"/>
                  <a:gd name="T22" fmla="*/ 48 w 87"/>
                  <a:gd name="T23" fmla="*/ 24 h 95"/>
                  <a:gd name="T24" fmla="*/ 76 w 87"/>
                  <a:gd name="T25" fmla="*/ 28 h 95"/>
                  <a:gd name="T26" fmla="*/ 81 w 87"/>
                  <a:gd name="T27" fmla="*/ 15 h 95"/>
                  <a:gd name="T28" fmla="*/ 53 w 87"/>
                  <a:gd name="T29" fmla="*/ 11 h 95"/>
                  <a:gd name="T30" fmla="*/ 53 w 87"/>
                  <a:gd name="T31" fmla="*/ 1 h 95"/>
                  <a:gd name="T32" fmla="*/ 34 w 87"/>
                  <a:gd name="T33" fmla="*/ 0 h 95"/>
                  <a:gd name="T34" fmla="*/ 34 w 87"/>
                  <a:gd name="T35" fmla="*/ 11 h 95"/>
                  <a:gd name="T36" fmla="*/ 1 w 87"/>
                  <a:gd name="T37" fmla="*/ 31 h 95"/>
                  <a:gd name="T38" fmla="*/ 36 w 87"/>
                  <a:gd name="T39" fmla="*/ 53 h 95"/>
                  <a:gd name="T40" fmla="*/ 57 w 87"/>
                  <a:gd name="T41" fmla="*/ 64 h 95"/>
                  <a:gd name="T42" fmla="*/ 38 w 87"/>
                  <a:gd name="T43" fmla="*/ 7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87" h="95">
                    <a:moveTo>
                      <a:pt x="38" y="70"/>
                    </a:moveTo>
                    <a:lnTo>
                      <a:pt x="38" y="70"/>
                    </a:lnTo>
                    <a:cubicBezTo>
                      <a:pt x="25" y="70"/>
                      <a:pt x="14" y="67"/>
                      <a:pt x="5" y="65"/>
                    </a:cubicBezTo>
                    <a:lnTo>
                      <a:pt x="0" y="78"/>
                    </a:lnTo>
                    <a:cubicBezTo>
                      <a:pt x="7" y="81"/>
                      <a:pt x="20" y="83"/>
                      <a:pt x="33" y="84"/>
                    </a:cubicBezTo>
                    <a:lnTo>
                      <a:pt x="33" y="95"/>
                    </a:lnTo>
                    <a:lnTo>
                      <a:pt x="52" y="95"/>
                    </a:lnTo>
                    <a:lnTo>
                      <a:pt x="52" y="83"/>
                    </a:lnTo>
                    <a:cubicBezTo>
                      <a:pt x="75" y="82"/>
                      <a:pt x="87" y="73"/>
                      <a:pt x="87" y="63"/>
                    </a:cubicBezTo>
                    <a:cubicBezTo>
                      <a:pt x="87" y="52"/>
                      <a:pt x="77" y="46"/>
                      <a:pt x="54" y="40"/>
                    </a:cubicBezTo>
                    <a:cubicBezTo>
                      <a:pt x="38" y="36"/>
                      <a:pt x="31" y="34"/>
                      <a:pt x="31" y="30"/>
                    </a:cubicBezTo>
                    <a:cubicBezTo>
                      <a:pt x="31" y="27"/>
                      <a:pt x="35" y="23"/>
                      <a:pt x="48" y="24"/>
                    </a:cubicBezTo>
                    <a:cubicBezTo>
                      <a:pt x="62" y="24"/>
                      <a:pt x="71" y="27"/>
                      <a:pt x="76" y="28"/>
                    </a:cubicBezTo>
                    <a:lnTo>
                      <a:pt x="81" y="15"/>
                    </a:lnTo>
                    <a:cubicBezTo>
                      <a:pt x="75" y="13"/>
                      <a:pt x="66" y="12"/>
                      <a:pt x="53" y="11"/>
                    </a:cubicBezTo>
                    <a:lnTo>
                      <a:pt x="53" y="1"/>
                    </a:lnTo>
                    <a:lnTo>
                      <a:pt x="34" y="0"/>
                    </a:lnTo>
                    <a:lnTo>
                      <a:pt x="34" y="11"/>
                    </a:lnTo>
                    <a:cubicBezTo>
                      <a:pt x="13" y="13"/>
                      <a:pt x="1" y="21"/>
                      <a:pt x="1" y="31"/>
                    </a:cubicBezTo>
                    <a:cubicBezTo>
                      <a:pt x="1" y="42"/>
                      <a:pt x="15" y="48"/>
                      <a:pt x="36" y="53"/>
                    </a:cubicBezTo>
                    <a:cubicBezTo>
                      <a:pt x="50" y="56"/>
                      <a:pt x="57" y="59"/>
                      <a:pt x="57" y="64"/>
                    </a:cubicBezTo>
                    <a:cubicBezTo>
                      <a:pt x="57" y="68"/>
                      <a:pt x="49" y="71"/>
                      <a:pt x="38" y="70"/>
                    </a:cubicBezTo>
                    <a:close/>
                  </a:path>
                </a:pathLst>
              </a:custGeom>
              <a:solidFill>
                <a:srgbClr val="E96F14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28" name="Freeform 40"/>
              <p:cNvSpPr>
                <a:spLocks/>
              </p:cNvSpPr>
              <p:nvPr/>
            </p:nvSpPr>
            <p:spPr bwMode="auto">
              <a:xfrm>
                <a:off x="7707313" y="4508500"/>
                <a:ext cx="95250" cy="103188"/>
              </a:xfrm>
              <a:custGeom>
                <a:avLst/>
                <a:gdLst>
                  <a:gd name="T0" fmla="*/ 39 w 88"/>
                  <a:gd name="T1" fmla="*/ 70 h 95"/>
                  <a:gd name="T2" fmla="*/ 39 w 88"/>
                  <a:gd name="T3" fmla="*/ 70 h 95"/>
                  <a:gd name="T4" fmla="*/ 6 w 88"/>
                  <a:gd name="T5" fmla="*/ 65 h 95"/>
                  <a:gd name="T6" fmla="*/ 0 w 88"/>
                  <a:gd name="T7" fmla="*/ 78 h 95"/>
                  <a:gd name="T8" fmla="*/ 34 w 88"/>
                  <a:gd name="T9" fmla="*/ 84 h 95"/>
                  <a:gd name="T10" fmla="*/ 34 w 88"/>
                  <a:gd name="T11" fmla="*/ 95 h 95"/>
                  <a:gd name="T12" fmla="*/ 53 w 88"/>
                  <a:gd name="T13" fmla="*/ 95 h 95"/>
                  <a:gd name="T14" fmla="*/ 53 w 88"/>
                  <a:gd name="T15" fmla="*/ 83 h 95"/>
                  <a:gd name="T16" fmla="*/ 88 w 88"/>
                  <a:gd name="T17" fmla="*/ 63 h 95"/>
                  <a:gd name="T18" fmla="*/ 55 w 88"/>
                  <a:gd name="T19" fmla="*/ 40 h 95"/>
                  <a:gd name="T20" fmla="*/ 32 w 88"/>
                  <a:gd name="T21" fmla="*/ 30 h 95"/>
                  <a:gd name="T22" fmla="*/ 48 w 88"/>
                  <a:gd name="T23" fmla="*/ 24 h 95"/>
                  <a:gd name="T24" fmla="*/ 77 w 88"/>
                  <a:gd name="T25" fmla="*/ 28 h 95"/>
                  <a:gd name="T26" fmla="*/ 82 w 88"/>
                  <a:gd name="T27" fmla="*/ 15 h 95"/>
                  <a:gd name="T28" fmla="*/ 54 w 88"/>
                  <a:gd name="T29" fmla="*/ 11 h 95"/>
                  <a:gd name="T30" fmla="*/ 54 w 88"/>
                  <a:gd name="T31" fmla="*/ 1 h 95"/>
                  <a:gd name="T32" fmla="*/ 35 w 88"/>
                  <a:gd name="T33" fmla="*/ 0 h 95"/>
                  <a:gd name="T34" fmla="*/ 35 w 88"/>
                  <a:gd name="T35" fmla="*/ 11 h 95"/>
                  <a:gd name="T36" fmla="*/ 2 w 88"/>
                  <a:gd name="T37" fmla="*/ 31 h 95"/>
                  <a:gd name="T38" fmla="*/ 37 w 88"/>
                  <a:gd name="T39" fmla="*/ 53 h 95"/>
                  <a:gd name="T40" fmla="*/ 58 w 88"/>
                  <a:gd name="T41" fmla="*/ 64 h 95"/>
                  <a:gd name="T42" fmla="*/ 39 w 88"/>
                  <a:gd name="T43" fmla="*/ 7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88" h="95">
                    <a:moveTo>
                      <a:pt x="39" y="70"/>
                    </a:moveTo>
                    <a:lnTo>
                      <a:pt x="39" y="70"/>
                    </a:lnTo>
                    <a:cubicBezTo>
                      <a:pt x="26" y="70"/>
                      <a:pt x="15" y="67"/>
                      <a:pt x="6" y="65"/>
                    </a:cubicBezTo>
                    <a:lnTo>
                      <a:pt x="0" y="78"/>
                    </a:lnTo>
                    <a:cubicBezTo>
                      <a:pt x="8" y="81"/>
                      <a:pt x="21" y="83"/>
                      <a:pt x="34" y="84"/>
                    </a:cubicBezTo>
                    <a:lnTo>
                      <a:pt x="34" y="95"/>
                    </a:lnTo>
                    <a:lnTo>
                      <a:pt x="53" y="95"/>
                    </a:lnTo>
                    <a:lnTo>
                      <a:pt x="53" y="83"/>
                    </a:lnTo>
                    <a:cubicBezTo>
                      <a:pt x="75" y="82"/>
                      <a:pt x="88" y="73"/>
                      <a:pt x="88" y="63"/>
                    </a:cubicBezTo>
                    <a:cubicBezTo>
                      <a:pt x="88" y="52"/>
                      <a:pt x="78" y="46"/>
                      <a:pt x="55" y="40"/>
                    </a:cubicBezTo>
                    <a:cubicBezTo>
                      <a:pt x="38" y="36"/>
                      <a:pt x="32" y="34"/>
                      <a:pt x="32" y="30"/>
                    </a:cubicBezTo>
                    <a:cubicBezTo>
                      <a:pt x="32" y="26"/>
                      <a:pt x="36" y="23"/>
                      <a:pt x="48" y="24"/>
                    </a:cubicBezTo>
                    <a:cubicBezTo>
                      <a:pt x="62" y="24"/>
                      <a:pt x="71" y="27"/>
                      <a:pt x="77" y="28"/>
                    </a:cubicBezTo>
                    <a:lnTo>
                      <a:pt x="82" y="15"/>
                    </a:lnTo>
                    <a:cubicBezTo>
                      <a:pt x="76" y="13"/>
                      <a:pt x="67" y="11"/>
                      <a:pt x="54" y="11"/>
                    </a:cubicBezTo>
                    <a:lnTo>
                      <a:pt x="54" y="1"/>
                    </a:lnTo>
                    <a:lnTo>
                      <a:pt x="35" y="0"/>
                    </a:lnTo>
                    <a:lnTo>
                      <a:pt x="35" y="11"/>
                    </a:lnTo>
                    <a:cubicBezTo>
                      <a:pt x="14" y="13"/>
                      <a:pt x="2" y="21"/>
                      <a:pt x="2" y="31"/>
                    </a:cubicBezTo>
                    <a:cubicBezTo>
                      <a:pt x="2" y="42"/>
                      <a:pt x="16" y="48"/>
                      <a:pt x="37" y="53"/>
                    </a:cubicBezTo>
                    <a:cubicBezTo>
                      <a:pt x="51" y="56"/>
                      <a:pt x="58" y="59"/>
                      <a:pt x="58" y="64"/>
                    </a:cubicBezTo>
                    <a:cubicBezTo>
                      <a:pt x="58" y="68"/>
                      <a:pt x="50" y="71"/>
                      <a:pt x="39" y="70"/>
                    </a:cubicBezTo>
                    <a:close/>
                  </a:path>
                </a:pathLst>
              </a:custGeom>
              <a:solidFill>
                <a:srgbClr val="E96F14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29" name="Freeform 41"/>
              <p:cNvSpPr>
                <a:spLocks noEditPoints="1"/>
              </p:cNvSpPr>
              <p:nvPr/>
            </p:nvSpPr>
            <p:spPr bwMode="auto">
              <a:xfrm>
                <a:off x="7319963" y="4651375"/>
                <a:ext cx="339725" cy="258763"/>
              </a:xfrm>
              <a:custGeom>
                <a:avLst/>
                <a:gdLst>
                  <a:gd name="T0" fmla="*/ 313 w 314"/>
                  <a:gd name="T1" fmla="*/ 92 h 240"/>
                  <a:gd name="T2" fmla="*/ 313 w 314"/>
                  <a:gd name="T3" fmla="*/ 92 h 240"/>
                  <a:gd name="T4" fmla="*/ 268 w 314"/>
                  <a:gd name="T5" fmla="*/ 30 h 240"/>
                  <a:gd name="T6" fmla="*/ 157 w 314"/>
                  <a:gd name="T7" fmla="*/ 1 h 240"/>
                  <a:gd name="T8" fmla="*/ 46 w 314"/>
                  <a:gd name="T9" fmla="*/ 25 h 240"/>
                  <a:gd name="T10" fmla="*/ 0 w 314"/>
                  <a:gd name="T11" fmla="*/ 84 h 240"/>
                  <a:gd name="T12" fmla="*/ 0 w 314"/>
                  <a:gd name="T13" fmla="*/ 80 h 240"/>
                  <a:gd name="T14" fmla="*/ 0 w 314"/>
                  <a:gd name="T15" fmla="*/ 88 h 240"/>
                  <a:gd name="T16" fmla="*/ 0 w 314"/>
                  <a:gd name="T17" fmla="*/ 88 h 240"/>
                  <a:gd name="T18" fmla="*/ 0 w 314"/>
                  <a:gd name="T19" fmla="*/ 135 h 240"/>
                  <a:gd name="T20" fmla="*/ 46 w 314"/>
                  <a:gd name="T21" fmla="*/ 200 h 240"/>
                  <a:gd name="T22" fmla="*/ 268 w 314"/>
                  <a:gd name="T23" fmla="*/ 206 h 240"/>
                  <a:gd name="T24" fmla="*/ 314 w 314"/>
                  <a:gd name="T25" fmla="*/ 143 h 240"/>
                  <a:gd name="T26" fmla="*/ 314 w 314"/>
                  <a:gd name="T27" fmla="*/ 88 h 240"/>
                  <a:gd name="T28" fmla="*/ 313 w 314"/>
                  <a:gd name="T29" fmla="*/ 92 h 240"/>
                  <a:gd name="T30" fmla="*/ 56 w 314"/>
                  <a:gd name="T31" fmla="*/ 44 h 240"/>
                  <a:gd name="T32" fmla="*/ 56 w 314"/>
                  <a:gd name="T33" fmla="*/ 44 h 240"/>
                  <a:gd name="T34" fmla="*/ 157 w 314"/>
                  <a:gd name="T35" fmla="*/ 23 h 240"/>
                  <a:gd name="T36" fmla="*/ 257 w 314"/>
                  <a:gd name="T37" fmla="*/ 49 h 240"/>
                  <a:gd name="T38" fmla="*/ 292 w 314"/>
                  <a:gd name="T39" fmla="*/ 95 h 240"/>
                  <a:gd name="T40" fmla="*/ 257 w 314"/>
                  <a:gd name="T41" fmla="*/ 140 h 240"/>
                  <a:gd name="T42" fmla="*/ 157 w 314"/>
                  <a:gd name="T43" fmla="*/ 161 h 240"/>
                  <a:gd name="T44" fmla="*/ 56 w 314"/>
                  <a:gd name="T45" fmla="*/ 135 h 240"/>
                  <a:gd name="T46" fmla="*/ 21 w 314"/>
                  <a:gd name="T47" fmla="*/ 89 h 240"/>
                  <a:gd name="T48" fmla="*/ 56 w 314"/>
                  <a:gd name="T49" fmla="*/ 44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14" h="240">
                    <a:moveTo>
                      <a:pt x="313" y="92"/>
                    </a:moveTo>
                    <a:lnTo>
                      <a:pt x="313" y="92"/>
                    </a:lnTo>
                    <a:cubicBezTo>
                      <a:pt x="312" y="70"/>
                      <a:pt x="297" y="48"/>
                      <a:pt x="268" y="30"/>
                    </a:cubicBezTo>
                    <a:cubicBezTo>
                      <a:pt x="237" y="12"/>
                      <a:pt x="197" y="2"/>
                      <a:pt x="157" y="1"/>
                    </a:cubicBezTo>
                    <a:cubicBezTo>
                      <a:pt x="117" y="0"/>
                      <a:pt x="76" y="8"/>
                      <a:pt x="46" y="25"/>
                    </a:cubicBezTo>
                    <a:cubicBezTo>
                      <a:pt x="17" y="41"/>
                      <a:pt x="2" y="62"/>
                      <a:pt x="0" y="84"/>
                    </a:cubicBezTo>
                    <a:cubicBezTo>
                      <a:pt x="0" y="83"/>
                      <a:pt x="0" y="81"/>
                      <a:pt x="0" y="80"/>
                    </a:cubicBezTo>
                    <a:lnTo>
                      <a:pt x="0" y="88"/>
                    </a:lnTo>
                    <a:lnTo>
                      <a:pt x="0" y="88"/>
                    </a:lnTo>
                    <a:lnTo>
                      <a:pt x="0" y="135"/>
                    </a:lnTo>
                    <a:cubicBezTo>
                      <a:pt x="0" y="158"/>
                      <a:pt x="15" y="182"/>
                      <a:pt x="46" y="200"/>
                    </a:cubicBezTo>
                    <a:cubicBezTo>
                      <a:pt x="107" y="237"/>
                      <a:pt x="206" y="240"/>
                      <a:pt x="268" y="206"/>
                    </a:cubicBezTo>
                    <a:cubicBezTo>
                      <a:pt x="298" y="189"/>
                      <a:pt x="314" y="166"/>
                      <a:pt x="314" y="143"/>
                    </a:cubicBezTo>
                    <a:lnTo>
                      <a:pt x="314" y="88"/>
                    </a:lnTo>
                    <a:cubicBezTo>
                      <a:pt x="314" y="89"/>
                      <a:pt x="314" y="90"/>
                      <a:pt x="313" y="92"/>
                    </a:cubicBezTo>
                    <a:close/>
                    <a:moveTo>
                      <a:pt x="56" y="44"/>
                    </a:moveTo>
                    <a:lnTo>
                      <a:pt x="56" y="44"/>
                    </a:lnTo>
                    <a:cubicBezTo>
                      <a:pt x="83" y="29"/>
                      <a:pt x="118" y="22"/>
                      <a:pt x="157" y="23"/>
                    </a:cubicBezTo>
                    <a:cubicBezTo>
                      <a:pt x="195" y="24"/>
                      <a:pt x="231" y="33"/>
                      <a:pt x="257" y="49"/>
                    </a:cubicBezTo>
                    <a:cubicBezTo>
                      <a:pt x="279" y="62"/>
                      <a:pt x="292" y="79"/>
                      <a:pt x="292" y="95"/>
                    </a:cubicBezTo>
                    <a:cubicBezTo>
                      <a:pt x="292" y="111"/>
                      <a:pt x="279" y="127"/>
                      <a:pt x="257" y="140"/>
                    </a:cubicBezTo>
                    <a:cubicBezTo>
                      <a:pt x="231" y="154"/>
                      <a:pt x="195" y="162"/>
                      <a:pt x="157" y="161"/>
                    </a:cubicBezTo>
                    <a:cubicBezTo>
                      <a:pt x="118" y="160"/>
                      <a:pt x="83" y="151"/>
                      <a:pt x="56" y="135"/>
                    </a:cubicBezTo>
                    <a:cubicBezTo>
                      <a:pt x="34" y="122"/>
                      <a:pt x="21" y="105"/>
                      <a:pt x="21" y="89"/>
                    </a:cubicBezTo>
                    <a:cubicBezTo>
                      <a:pt x="21" y="73"/>
                      <a:pt x="34" y="56"/>
                      <a:pt x="56" y="44"/>
                    </a:cubicBezTo>
                    <a:close/>
                  </a:path>
                </a:pathLst>
              </a:custGeom>
              <a:solidFill>
                <a:srgbClr val="E96F14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30" name="Freeform 42"/>
              <p:cNvSpPr>
                <a:spLocks/>
              </p:cNvSpPr>
              <p:nvPr/>
            </p:nvSpPr>
            <p:spPr bwMode="auto">
              <a:xfrm>
                <a:off x="7319963" y="4824413"/>
                <a:ext cx="339725" cy="173038"/>
              </a:xfrm>
              <a:custGeom>
                <a:avLst/>
                <a:gdLst>
                  <a:gd name="T0" fmla="*/ 269 w 315"/>
                  <a:gd name="T1" fmla="*/ 70 h 160"/>
                  <a:gd name="T2" fmla="*/ 269 w 315"/>
                  <a:gd name="T3" fmla="*/ 70 h 160"/>
                  <a:gd name="T4" fmla="*/ 47 w 315"/>
                  <a:gd name="T5" fmla="*/ 65 h 160"/>
                  <a:gd name="T6" fmla="*/ 0 w 315"/>
                  <a:gd name="T7" fmla="*/ 0 h 160"/>
                  <a:gd name="T8" fmla="*/ 0 w 315"/>
                  <a:gd name="T9" fmla="*/ 55 h 160"/>
                  <a:gd name="T10" fmla="*/ 47 w 315"/>
                  <a:gd name="T11" fmla="*/ 120 h 160"/>
                  <a:gd name="T12" fmla="*/ 269 w 315"/>
                  <a:gd name="T13" fmla="*/ 126 h 160"/>
                  <a:gd name="T14" fmla="*/ 315 w 315"/>
                  <a:gd name="T15" fmla="*/ 63 h 160"/>
                  <a:gd name="T16" fmla="*/ 315 w 315"/>
                  <a:gd name="T17" fmla="*/ 7 h 160"/>
                  <a:gd name="T18" fmla="*/ 269 w 315"/>
                  <a:gd name="T19" fmla="*/ 70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15" h="160">
                    <a:moveTo>
                      <a:pt x="269" y="70"/>
                    </a:moveTo>
                    <a:lnTo>
                      <a:pt x="269" y="70"/>
                    </a:lnTo>
                    <a:cubicBezTo>
                      <a:pt x="207" y="104"/>
                      <a:pt x="108" y="102"/>
                      <a:pt x="47" y="65"/>
                    </a:cubicBezTo>
                    <a:cubicBezTo>
                      <a:pt x="16" y="47"/>
                      <a:pt x="0" y="23"/>
                      <a:pt x="0" y="0"/>
                    </a:cubicBezTo>
                    <a:lnTo>
                      <a:pt x="0" y="55"/>
                    </a:lnTo>
                    <a:cubicBezTo>
                      <a:pt x="0" y="78"/>
                      <a:pt x="16" y="102"/>
                      <a:pt x="47" y="120"/>
                    </a:cubicBezTo>
                    <a:cubicBezTo>
                      <a:pt x="108" y="157"/>
                      <a:pt x="207" y="160"/>
                      <a:pt x="269" y="126"/>
                    </a:cubicBezTo>
                    <a:cubicBezTo>
                      <a:pt x="299" y="109"/>
                      <a:pt x="315" y="86"/>
                      <a:pt x="315" y="63"/>
                    </a:cubicBezTo>
                    <a:lnTo>
                      <a:pt x="315" y="7"/>
                    </a:lnTo>
                    <a:cubicBezTo>
                      <a:pt x="315" y="31"/>
                      <a:pt x="299" y="53"/>
                      <a:pt x="269" y="70"/>
                    </a:cubicBezTo>
                    <a:close/>
                  </a:path>
                </a:pathLst>
              </a:custGeom>
              <a:solidFill>
                <a:srgbClr val="E96F14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31" name="Freeform 43"/>
              <p:cNvSpPr>
                <a:spLocks noEditPoints="1"/>
              </p:cNvSpPr>
              <p:nvPr/>
            </p:nvSpPr>
            <p:spPr bwMode="auto">
              <a:xfrm>
                <a:off x="7583488" y="4462463"/>
                <a:ext cx="339725" cy="258763"/>
              </a:xfrm>
              <a:custGeom>
                <a:avLst/>
                <a:gdLst>
                  <a:gd name="T0" fmla="*/ 314 w 314"/>
                  <a:gd name="T1" fmla="*/ 92 h 240"/>
                  <a:gd name="T2" fmla="*/ 314 w 314"/>
                  <a:gd name="T3" fmla="*/ 92 h 240"/>
                  <a:gd name="T4" fmla="*/ 268 w 314"/>
                  <a:gd name="T5" fmla="*/ 30 h 240"/>
                  <a:gd name="T6" fmla="*/ 157 w 314"/>
                  <a:gd name="T7" fmla="*/ 1 h 240"/>
                  <a:gd name="T8" fmla="*/ 46 w 314"/>
                  <a:gd name="T9" fmla="*/ 25 h 240"/>
                  <a:gd name="T10" fmla="*/ 0 w 314"/>
                  <a:gd name="T11" fmla="*/ 84 h 240"/>
                  <a:gd name="T12" fmla="*/ 0 w 314"/>
                  <a:gd name="T13" fmla="*/ 80 h 240"/>
                  <a:gd name="T14" fmla="*/ 0 w 314"/>
                  <a:gd name="T15" fmla="*/ 88 h 240"/>
                  <a:gd name="T16" fmla="*/ 0 w 314"/>
                  <a:gd name="T17" fmla="*/ 88 h 240"/>
                  <a:gd name="T18" fmla="*/ 0 w 314"/>
                  <a:gd name="T19" fmla="*/ 135 h 240"/>
                  <a:gd name="T20" fmla="*/ 46 w 314"/>
                  <a:gd name="T21" fmla="*/ 201 h 240"/>
                  <a:gd name="T22" fmla="*/ 268 w 314"/>
                  <a:gd name="T23" fmla="*/ 206 h 240"/>
                  <a:gd name="T24" fmla="*/ 314 w 314"/>
                  <a:gd name="T25" fmla="*/ 143 h 240"/>
                  <a:gd name="T26" fmla="*/ 314 w 314"/>
                  <a:gd name="T27" fmla="*/ 88 h 240"/>
                  <a:gd name="T28" fmla="*/ 314 w 314"/>
                  <a:gd name="T29" fmla="*/ 92 h 240"/>
                  <a:gd name="T30" fmla="*/ 57 w 314"/>
                  <a:gd name="T31" fmla="*/ 44 h 240"/>
                  <a:gd name="T32" fmla="*/ 57 w 314"/>
                  <a:gd name="T33" fmla="*/ 44 h 240"/>
                  <a:gd name="T34" fmla="*/ 157 w 314"/>
                  <a:gd name="T35" fmla="*/ 23 h 240"/>
                  <a:gd name="T36" fmla="*/ 257 w 314"/>
                  <a:gd name="T37" fmla="*/ 49 h 240"/>
                  <a:gd name="T38" fmla="*/ 292 w 314"/>
                  <a:gd name="T39" fmla="*/ 95 h 240"/>
                  <a:gd name="T40" fmla="*/ 257 w 314"/>
                  <a:gd name="T41" fmla="*/ 140 h 240"/>
                  <a:gd name="T42" fmla="*/ 157 w 314"/>
                  <a:gd name="T43" fmla="*/ 161 h 240"/>
                  <a:gd name="T44" fmla="*/ 57 w 314"/>
                  <a:gd name="T45" fmla="*/ 135 h 240"/>
                  <a:gd name="T46" fmla="*/ 21 w 314"/>
                  <a:gd name="T47" fmla="*/ 89 h 240"/>
                  <a:gd name="T48" fmla="*/ 57 w 314"/>
                  <a:gd name="T49" fmla="*/ 44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14" h="240">
                    <a:moveTo>
                      <a:pt x="314" y="92"/>
                    </a:moveTo>
                    <a:lnTo>
                      <a:pt x="314" y="92"/>
                    </a:lnTo>
                    <a:cubicBezTo>
                      <a:pt x="312" y="70"/>
                      <a:pt x="297" y="48"/>
                      <a:pt x="268" y="30"/>
                    </a:cubicBezTo>
                    <a:cubicBezTo>
                      <a:pt x="237" y="12"/>
                      <a:pt x="197" y="2"/>
                      <a:pt x="157" y="1"/>
                    </a:cubicBezTo>
                    <a:cubicBezTo>
                      <a:pt x="117" y="0"/>
                      <a:pt x="76" y="8"/>
                      <a:pt x="46" y="25"/>
                    </a:cubicBezTo>
                    <a:cubicBezTo>
                      <a:pt x="17" y="41"/>
                      <a:pt x="2" y="62"/>
                      <a:pt x="0" y="84"/>
                    </a:cubicBezTo>
                    <a:cubicBezTo>
                      <a:pt x="0" y="83"/>
                      <a:pt x="0" y="81"/>
                      <a:pt x="0" y="80"/>
                    </a:cubicBezTo>
                    <a:lnTo>
                      <a:pt x="0" y="88"/>
                    </a:lnTo>
                    <a:lnTo>
                      <a:pt x="0" y="88"/>
                    </a:lnTo>
                    <a:lnTo>
                      <a:pt x="0" y="135"/>
                    </a:lnTo>
                    <a:cubicBezTo>
                      <a:pt x="0" y="158"/>
                      <a:pt x="15" y="182"/>
                      <a:pt x="46" y="201"/>
                    </a:cubicBezTo>
                    <a:cubicBezTo>
                      <a:pt x="107" y="237"/>
                      <a:pt x="207" y="240"/>
                      <a:pt x="268" y="206"/>
                    </a:cubicBezTo>
                    <a:cubicBezTo>
                      <a:pt x="299" y="189"/>
                      <a:pt x="314" y="166"/>
                      <a:pt x="314" y="143"/>
                    </a:cubicBezTo>
                    <a:lnTo>
                      <a:pt x="314" y="88"/>
                    </a:lnTo>
                    <a:cubicBezTo>
                      <a:pt x="314" y="89"/>
                      <a:pt x="314" y="90"/>
                      <a:pt x="314" y="92"/>
                    </a:cubicBezTo>
                    <a:close/>
                    <a:moveTo>
                      <a:pt x="57" y="44"/>
                    </a:moveTo>
                    <a:lnTo>
                      <a:pt x="57" y="44"/>
                    </a:lnTo>
                    <a:cubicBezTo>
                      <a:pt x="83" y="29"/>
                      <a:pt x="119" y="22"/>
                      <a:pt x="157" y="23"/>
                    </a:cubicBezTo>
                    <a:cubicBezTo>
                      <a:pt x="195" y="24"/>
                      <a:pt x="231" y="33"/>
                      <a:pt x="257" y="49"/>
                    </a:cubicBezTo>
                    <a:cubicBezTo>
                      <a:pt x="280" y="62"/>
                      <a:pt x="292" y="79"/>
                      <a:pt x="292" y="95"/>
                    </a:cubicBezTo>
                    <a:cubicBezTo>
                      <a:pt x="292" y="111"/>
                      <a:pt x="280" y="127"/>
                      <a:pt x="257" y="140"/>
                    </a:cubicBezTo>
                    <a:cubicBezTo>
                      <a:pt x="231" y="154"/>
                      <a:pt x="195" y="162"/>
                      <a:pt x="157" y="161"/>
                    </a:cubicBezTo>
                    <a:cubicBezTo>
                      <a:pt x="119" y="160"/>
                      <a:pt x="83" y="151"/>
                      <a:pt x="57" y="135"/>
                    </a:cubicBezTo>
                    <a:cubicBezTo>
                      <a:pt x="34" y="122"/>
                      <a:pt x="21" y="105"/>
                      <a:pt x="21" y="89"/>
                    </a:cubicBezTo>
                    <a:cubicBezTo>
                      <a:pt x="21" y="73"/>
                      <a:pt x="34" y="56"/>
                      <a:pt x="57" y="44"/>
                    </a:cubicBezTo>
                    <a:close/>
                  </a:path>
                </a:pathLst>
              </a:custGeom>
              <a:solidFill>
                <a:srgbClr val="E96F14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32" name="Freeform 44"/>
              <p:cNvSpPr>
                <a:spLocks/>
              </p:cNvSpPr>
              <p:nvPr/>
            </p:nvSpPr>
            <p:spPr bwMode="auto">
              <a:xfrm>
                <a:off x="7689850" y="4643438"/>
                <a:ext cx="233362" cy="160338"/>
              </a:xfrm>
              <a:custGeom>
                <a:avLst/>
                <a:gdLst>
                  <a:gd name="T0" fmla="*/ 170 w 216"/>
                  <a:gd name="T1" fmla="*/ 63 h 148"/>
                  <a:gd name="T2" fmla="*/ 170 w 216"/>
                  <a:gd name="T3" fmla="*/ 63 h 148"/>
                  <a:gd name="T4" fmla="*/ 0 w 216"/>
                  <a:gd name="T5" fmla="*/ 79 h 148"/>
                  <a:gd name="T6" fmla="*/ 0 w 216"/>
                  <a:gd name="T7" fmla="*/ 134 h 148"/>
                  <a:gd name="T8" fmla="*/ 170 w 216"/>
                  <a:gd name="T9" fmla="*/ 118 h 148"/>
                  <a:gd name="T10" fmla="*/ 216 w 216"/>
                  <a:gd name="T11" fmla="*/ 55 h 148"/>
                  <a:gd name="T12" fmla="*/ 216 w 216"/>
                  <a:gd name="T13" fmla="*/ 0 h 148"/>
                  <a:gd name="T14" fmla="*/ 170 w 216"/>
                  <a:gd name="T15" fmla="*/ 63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6" h="148">
                    <a:moveTo>
                      <a:pt x="170" y="63"/>
                    </a:moveTo>
                    <a:lnTo>
                      <a:pt x="170" y="63"/>
                    </a:lnTo>
                    <a:cubicBezTo>
                      <a:pt x="124" y="88"/>
                      <a:pt x="57" y="93"/>
                      <a:pt x="0" y="79"/>
                    </a:cubicBezTo>
                    <a:lnTo>
                      <a:pt x="0" y="134"/>
                    </a:lnTo>
                    <a:cubicBezTo>
                      <a:pt x="57" y="148"/>
                      <a:pt x="124" y="143"/>
                      <a:pt x="170" y="118"/>
                    </a:cubicBezTo>
                    <a:cubicBezTo>
                      <a:pt x="201" y="101"/>
                      <a:pt x="216" y="78"/>
                      <a:pt x="216" y="55"/>
                    </a:cubicBezTo>
                    <a:lnTo>
                      <a:pt x="216" y="0"/>
                    </a:lnTo>
                    <a:cubicBezTo>
                      <a:pt x="216" y="23"/>
                      <a:pt x="201" y="46"/>
                      <a:pt x="170" y="63"/>
                    </a:cubicBezTo>
                    <a:close/>
                  </a:path>
                </a:pathLst>
              </a:custGeom>
              <a:solidFill>
                <a:srgbClr val="E96F14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33" name="Freeform 45"/>
              <p:cNvSpPr>
                <a:spLocks/>
              </p:cNvSpPr>
              <p:nvPr/>
            </p:nvSpPr>
            <p:spPr bwMode="auto">
              <a:xfrm>
                <a:off x="7689850" y="4729163"/>
                <a:ext cx="233362" cy="160338"/>
              </a:xfrm>
              <a:custGeom>
                <a:avLst/>
                <a:gdLst>
                  <a:gd name="T0" fmla="*/ 170 w 216"/>
                  <a:gd name="T1" fmla="*/ 63 h 148"/>
                  <a:gd name="T2" fmla="*/ 170 w 216"/>
                  <a:gd name="T3" fmla="*/ 63 h 148"/>
                  <a:gd name="T4" fmla="*/ 0 w 216"/>
                  <a:gd name="T5" fmla="*/ 79 h 148"/>
                  <a:gd name="T6" fmla="*/ 0 w 216"/>
                  <a:gd name="T7" fmla="*/ 134 h 148"/>
                  <a:gd name="T8" fmla="*/ 170 w 216"/>
                  <a:gd name="T9" fmla="*/ 118 h 148"/>
                  <a:gd name="T10" fmla="*/ 216 w 216"/>
                  <a:gd name="T11" fmla="*/ 55 h 148"/>
                  <a:gd name="T12" fmla="*/ 216 w 216"/>
                  <a:gd name="T13" fmla="*/ 0 h 148"/>
                  <a:gd name="T14" fmla="*/ 170 w 216"/>
                  <a:gd name="T15" fmla="*/ 63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6" h="148">
                    <a:moveTo>
                      <a:pt x="170" y="63"/>
                    </a:moveTo>
                    <a:lnTo>
                      <a:pt x="170" y="63"/>
                    </a:lnTo>
                    <a:cubicBezTo>
                      <a:pt x="124" y="88"/>
                      <a:pt x="57" y="93"/>
                      <a:pt x="0" y="79"/>
                    </a:cubicBezTo>
                    <a:lnTo>
                      <a:pt x="0" y="134"/>
                    </a:lnTo>
                    <a:cubicBezTo>
                      <a:pt x="57" y="148"/>
                      <a:pt x="124" y="143"/>
                      <a:pt x="170" y="118"/>
                    </a:cubicBezTo>
                    <a:cubicBezTo>
                      <a:pt x="201" y="101"/>
                      <a:pt x="216" y="78"/>
                      <a:pt x="216" y="55"/>
                    </a:cubicBezTo>
                    <a:lnTo>
                      <a:pt x="216" y="0"/>
                    </a:lnTo>
                    <a:cubicBezTo>
                      <a:pt x="216" y="23"/>
                      <a:pt x="201" y="46"/>
                      <a:pt x="170" y="63"/>
                    </a:cubicBezTo>
                    <a:close/>
                  </a:path>
                </a:pathLst>
              </a:custGeom>
              <a:solidFill>
                <a:srgbClr val="E96F14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34" name="Freeform 46"/>
              <p:cNvSpPr>
                <a:spLocks/>
              </p:cNvSpPr>
              <p:nvPr/>
            </p:nvSpPr>
            <p:spPr bwMode="auto">
              <a:xfrm>
                <a:off x="7689850" y="4811713"/>
                <a:ext cx="233362" cy="160338"/>
              </a:xfrm>
              <a:custGeom>
                <a:avLst/>
                <a:gdLst>
                  <a:gd name="T0" fmla="*/ 170 w 216"/>
                  <a:gd name="T1" fmla="*/ 63 h 149"/>
                  <a:gd name="T2" fmla="*/ 170 w 216"/>
                  <a:gd name="T3" fmla="*/ 63 h 149"/>
                  <a:gd name="T4" fmla="*/ 0 w 216"/>
                  <a:gd name="T5" fmla="*/ 79 h 149"/>
                  <a:gd name="T6" fmla="*/ 0 w 216"/>
                  <a:gd name="T7" fmla="*/ 135 h 149"/>
                  <a:gd name="T8" fmla="*/ 170 w 216"/>
                  <a:gd name="T9" fmla="*/ 119 h 149"/>
                  <a:gd name="T10" fmla="*/ 216 w 216"/>
                  <a:gd name="T11" fmla="*/ 55 h 149"/>
                  <a:gd name="T12" fmla="*/ 216 w 216"/>
                  <a:gd name="T13" fmla="*/ 0 h 149"/>
                  <a:gd name="T14" fmla="*/ 170 w 216"/>
                  <a:gd name="T15" fmla="*/ 63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6" h="149">
                    <a:moveTo>
                      <a:pt x="170" y="63"/>
                    </a:moveTo>
                    <a:lnTo>
                      <a:pt x="170" y="63"/>
                    </a:lnTo>
                    <a:cubicBezTo>
                      <a:pt x="124" y="89"/>
                      <a:pt x="57" y="94"/>
                      <a:pt x="0" y="79"/>
                    </a:cubicBezTo>
                    <a:lnTo>
                      <a:pt x="0" y="135"/>
                    </a:lnTo>
                    <a:cubicBezTo>
                      <a:pt x="57" y="149"/>
                      <a:pt x="124" y="144"/>
                      <a:pt x="170" y="119"/>
                    </a:cubicBezTo>
                    <a:cubicBezTo>
                      <a:pt x="201" y="102"/>
                      <a:pt x="216" y="79"/>
                      <a:pt x="216" y="55"/>
                    </a:cubicBezTo>
                    <a:lnTo>
                      <a:pt x="216" y="0"/>
                    </a:lnTo>
                    <a:cubicBezTo>
                      <a:pt x="216" y="24"/>
                      <a:pt x="201" y="46"/>
                      <a:pt x="170" y="63"/>
                    </a:cubicBezTo>
                    <a:close/>
                  </a:path>
                </a:pathLst>
              </a:custGeom>
              <a:solidFill>
                <a:srgbClr val="E96F14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35" name="Freeform 47"/>
              <p:cNvSpPr>
                <a:spLocks/>
              </p:cNvSpPr>
              <p:nvPr/>
            </p:nvSpPr>
            <p:spPr bwMode="auto">
              <a:xfrm>
                <a:off x="7319963" y="4910138"/>
                <a:ext cx="339725" cy="173038"/>
              </a:xfrm>
              <a:custGeom>
                <a:avLst/>
                <a:gdLst>
                  <a:gd name="T0" fmla="*/ 269 w 315"/>
                  <a:gd name="T1" fmla="*/ 70 h 160"/>
                  <a:gd name="T2" fmla="*/ 269 w 315"/>
                  <a:gd name="T3" fmla="*/ 70 h 160"/>
                  <a:gd name="T4" fmla="*/ 47 w 315"/>
                  <a:gd name="T5" fmla="*/ 65 h 160"/>
                  <a:gd name="T6" fmla="*/ 0 w 315"/>
                  <a:gd name="T7" fmla="*/ 0 h 160"/>
                  <a:gd name="T8" fmla="*/ 0 w 315"/>
                  <a:gd name="T9" fmla="*/ 55 h 160"/>
                  <a:gd name="T10" fmla="*/ 47 w 315"/>
                  <a:gd name="T11" fmla="*/ 120 h 160"/>
                  <a:gd name="T12" fmla="*/ 269 w 315"/>
                  <a:gd name="T13" fmla="*/ 126 h 160"/>
                  <a:gd name="T14" fmla="*/ 315 w 315"/>
                  <a:gd name="T15" fmla="*/ 63 h 160"/>
                  <a:gd name="T16" fmla="*/ 315 w 315"/>
                  <a:gd name="T17" fmla="*/ 7 h 160"/>
                  <a:gd name="T18" fmla="*/ 269 w 315"/>
                  <a:gd name="T19" fmla="*/ 70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15" h="160">
                    <a:moveTo>
                      <a:pt x="269" y="70"/>
                    </a:moveTo>
                    <a:lnTo>
                      <a:pt x="269" y="70"/>
                    </a:lnTo>
                    <a:cubicBezTo>
                      <a:pt x="207" y="104"/>
                      <a:pt x="108" y="102"/>
                      <a:pt x="47" y="65"/>
                    </a:cubicBezTo>
                    <a:cubicBezTo>
                      <a:pt x="16" y="47"/>
                      <a:pt x="0" y="23"/>
                      <a:pt x="0" y="0"/>
                    </a:cubicBezTo>
                    <a:lnTo>
                      <a:pt x="0" y="55"/>
                    </a:lnTo>
                    <a:cubicBezTo>
                      <a:pt x="0" y="78"/>
                      <a:pt x="16" y="102"/>
                      <a:pt x="47" y="120"/>
                    </a:cubicBezTo>
                    <a:cubicBezTo>
                      <a:pt x="108" y="157"/>
                      <a:pt x="207" y="160"/>
                      <a:pt x="269" y="126"/>
                    </a:cubicBezTo>
                    <a:cubicBezTo>
                      <a:pt x="299" y="109"/>
                      <a:pt x="315" y="86"/>
                      <a:pt x="315" y="63"/>
                    </a:cubicBezTo>
                    <a:lnTo>
                      <a:pt x="315" y="7"/>
                    </a:lnTo>
                    <a:cubicBezTo>
                      <a:pt x="315" y="31"/>
                      <a:pt x="299" y="53"/>
                      <a:pt x="269" y="70"/>
                    </a:cubicBezTo>
                    <a:close/>
                  </a:path>
                </a:pathLst>
              </a:custGeom>
              <a:solidFill>
                <a:srgbClr val="E96F14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36" name="Freeform 48"/>
              <p:cNvSpPr>
                <a:spLocks/>
              </p:cNvSpPr>
              <p:nvPr/>
            </p:nvSpPr>
            <p:spPr bwMode="auto">
              <a:xfrm>
                <a:off x="7689850" y="4895850"/>
                <a:ext cx="233362" cy="160338"/>
              </a:xfrm>
              <a:custGeom>
                <a:avLst/>
                <a:gdLst>
                  <a:gd name="T0" fmla="*/ 170 w 216"/>
                  <a:gd name="T1" fmla="*/ 63 h 149"/>
                  <a:gd name="T2" fmla="*/ 170 w 216"/>
                  <a:gd name="T3" fmla="*/ 63 h 149"/>
                  <a:gd name="T4" fmla="*/ 0 w 216"/>
                  <a:gd name="T5" fmla="*/ 79 h 149"/>
                  <a:gd name="T6" fmla="*/ 0 w 216"/>
                  <a:gd name="T7" fmla="*/ 135 h 149"/>
                  <a:gd name="T8" fmla="*/ 170 w 216"/>
                  <a:gd name="T9" fmla="*/ 119 h 149"/>
                  <a:gd name="T10" fmla="*/ 216 w 216"/>
                  <a:gd name="T11" fmla="*/ 56 h 149"/>
                  <a:gd name="T12" fmla="*/ 216 w 216"/>
                  <a:gd name="T13" fmla="*/ 0 h 149"/>
                  <a:gd name="T14" fmla="*/ 170 w 216"/>
                  <a:gd name="T15" fmla="*/ 63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6" h="149">
                    <a:moveTo>
                      <a:pt x="170" y="63"/>
                    </a:moveTo>
                    <a:lnTo>
                      <a:pt x="170" y="63"/>
                    </a:lnTo>
                    <a:cubicBezTo>
                      <a:pt x="124" y="89"/>
                      <a:pt x="57" y="94"/>
                      <a:pt x="0" y="79"/>
                    </a:cubicBezTo>
                    <a:lnTo>
                      <a:pt x="0" y="135"/>
                    </a:lnTo>
                    <a:cubicBezTo>
                      <a:pt x="57" y="149"/>
                      <a:pt x="124" y="144"/>
                      <a:pt x="170" y="119"/>
                    </a:cubicBezTo>
                    <a:cubicBezTo>
                      <a:pt x="201" y="102"/>
                      <a:pt x="216" y="79"/>
                      <a:pt x="216" y="56"/>
                    </a:cubicBezTo>
                    <a:lnTo>
                      <a:pt x="216" y="0"/>
                    </a:lnTo>
                    <a:cubicBezTo>
                      <a:pt x="216" y="24"/>
                      <a:pt x="201" y="46"/>
                      <a:pt x="170" y="63"/>
                    </a:cubicBezTo>
                    <a:close/>
                  </a:path>
                </a:pathLst>
              </a:custGeom>
              <a:solidFill>
                <a:srgbClr val="E96F14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37" name="Freeform 49"/>
              <p:cNvSpPr>
                <a:spLocks/>
              </p:cNvSpPr>
              <p:nvPr/>
            </p:nvSpPr>
            <p:spPr bwMode="auto">
              <a:xfrm>
                <a:off x="7319963" y="4995863"/>
                <a:ext cx="339725" cy="173038"/>
              </a:xfrm>
              <a:custGeom>
                <a:avLst/>
                <a:gdLst>
                  <a:gd name="T0" fmla="*/ 269 w 315"/>
                  <a:gd name="T1" fmla="*/ 71 h 160"/>
                  <a:gd name="T2" fmla="*/ 269 w 315"/>
                  <a:gd name="T3" fmla="*/ 71 h 160"/>
                  <a:gd name="T4" fmla="*/ 47 w 315"/>
                  <a:gd name="T5" fmla="*/ 65 h 160"/>
                  <a:gd name="T6" fmla="*/ 0 w 315"/>
                  <a:gd name="T7" fmla="*/ 0 h 160"/>
                  <a:gd name="T8" fmla="*/ 0 w 315"/>
                  <a:gd name="T9" fmla="*/ 55 h 160"/>
                  <a:gd name="T10" fmla="*/ 47 w 315"/>
                  <a:gd name="T11" fmla="*/ 120 h 160"/>
                  <a:gd name="T12" fmla="*/ 269 w 315"/>
                  <a:gd name="T13" fmla="*/ 126 h 160"/>
                  <a:gd name="T14" fmla="*/ 315 w 315"/>
                  <a:gd name="T15" fmla="*/ 63 h 160"/>
                  <a:gd name="T16" fmla="*/ 315 w 315"/>
                  <a:gd name="T17" fmla="*/ 8 h 160"/>
                  <a:gd name="T18" fmla="*/ 269 w 315"/>
                  <a:gd name="T19" fmla="*/ 71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15" h="160">
                    <a:moveTo>
                      <a:pt x="269" y="71"/>
                    </a:moveTo>
                    <a:lnTo>
                      <a:pt x="269" y="71"/>
                    </a:lnTo>
                    <a:cubicBezTo>
                      <a:pt x="207" y="105"/>
                      <a:pt x="108" y="102"/>
                      <a:pt x="47" y="65"/>
                    </a:cubicBezTo>
                    <a:cubicBezTo>
                      <a:pt x="16" y="47"/>
                      <a:pt x="0" y="23"/>
                      <a:pt x="0" y="0"/>
                    </a:cubicBezTo>
                    <a:lnTo>
                      <a:pt x="0" y="55"/>
                    </a:lnTo>
                    <a:cubicBezTo>
                      <a:pt x="0" y="78"/>
                      <a:pt x="16" y="102"/>
                      <a:pt x="47" y="120"/>
                    </a:cubicBezTo>
                    <a:cubicBezTo>
                      <a:pt x="108" y="157"/>
                      <a:pt x="207" y="160"/>
                      <a:pt x="269" y="126"/>
                    </a:cubicBezTo>
                    <a:cubicBezTo>
                      <a:pt x="299" y="109"/>
                      <a:pt x="315" y="86"/>
                      <a:pt x="315" y="63"/>
                    </a:cubicBezTo>
                    <a:lnTo>
                      <a:pt x="315" y="8"/>
                    </a:lnTo>
                    <a:cubicBezTo>
                      <a:pt x="315" y="31"/>
                      <a:pt x="299" y="54"/>
                      <a:pt x="269" y="71"/>
                    </a:cubicBezTo>
                    <a:close/>
                  </a:path>
                </a:pathLst>
              </a:custGeom>
              <a:solidFill>
                <a:srgbClr val="E96F14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38" name="Freeform 50"/>
              <p:cNvSpPr>
                <a:spLocks/>
              </p:cNvSpPr>
              <p:nvPr/>
            </p:nvSpPr>
            <p:spPr bwMode="auto">
              <a:xfrm>
                <a:off x="7689850" y="4981575"/>
                <a:ext cx="233362" cy="161925"/>
              </a:xfrm>
              <a:custGeom>
                <a:avLst/>
                <a:gdLst>
                  <a:gd name="T0" fmla="*/ 170 w 216"/>
                  <a:gd name="T1" fmla="*/ 63 h 149"/>
                  <a:gd name="T2" fmla="*/ 170 w 216"/>
                  <a:gd name="T3" fmla="*/ 63 h 149"/>
                  <a:gd name="T4" fmla="*/ 0 w 216"/>
                  <a:gd name="T5" fmla="*/ 79 h 149"/>
                  <a:gd name="T6" fmla="*/ 0 w 216"/>
                  <a:gd name="T7" fmla="*/ 135 h 149"/>
                  <a:gd name="T8" fmla="*/ 170 w 216"/>
                  <a:gd name="T9" fmla="*/ 119 h 149"/>
                  <a:gd name="T10" fmla="*/ 216 w 216"/>
                  <a:gd name="T11" fmla="*/ 56 h 149"/>
                  <a:gd name="T12" fmla="*/ 216 w 216"/>
                  <a:gd name="T13" fmla="*/ 0 h 149"/>
                  <a:gd name="T14" fmla="*/ 170 w 216"/>
                  <a:gd name="T15" fmla="*/ 63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6" h="149">
                    <a:moveTo>
                      <a:pt x="170" y="63"/>
                    </a:moveTo>
                    <a:lnTo>
                      <a:pt x="170" y="63"/>
                    </a:lnTo>
                    <a:cubicBezTo>
                      <a:pt x="124" y="89"/>
                      <a:pt x="57" y="94"/>
                      <a:pt x="0" y="79"/>
                    </a:cubicBezTo>
                    <a:lnTo>
                      <a:pt x="0" y="135"/>
                    </a:lnTo>
                    <a:cubicBezTo>
                      <a:pt x="57" y="149"/>
                      <a:pt x="124" y="144"/>
                      <a:pt x="170" y="119"/>
                    </a:cubicBezTo>
                    <a:cubicBezTo>
                      <a:pt x="201" y="102"/>
                      <a:pt x="216" y="79"/>
                      <a:pt x="216" y="56"/>
                    </a:cubicBezTo>
                    <a:lnTo>
                      <a:pt x="216" y="0"/>
                    </a:lnTo>
                    <a:cubicBezTo>
                      <a:pt x="216" y="24"/>
                      <a:pt x="201" y="47"/>
                      <a:pt x="170" y="63"/>
                    </a:cubicBezTo>
                    <a:close/>
                  </a:path>
                </a:pathLst>
              </a:custGeom>
              <a:solidFill>
                <a:srgbClr val="E96F14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</p:grpSp>
        <p:sp>
          <p:nvSpPr>
            <p:cNvPr id="139" name="ZoneTexte 138"/>
            <p:cNvSpPr txBox="1"/>
            <p:nvPr/>
          </p:nvSpPr>
          <p:spPr>
            <a:xfrm>
              <a:off x="7328588" y="4944673"/>
              <a:ext cx="48282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000" b="1" dirty="0" smtClean="0">
                  <a:solidFill>
                    <a:srgbClr val="6EAAE0"/>
                  </a:solidFill>
                </a:rPr>
                <a:t>Actifs</a:t>
              </a:r>
              <a:endParaRPr lang="pt-BR" sz="1000" b="1" dirty="0">
                <a:solidFill>
                  <a:srgbClr val="6EAAE0"/>
                </a:solidFill>
              </a:endParaRPr>
            </a:p>
          </p:txBody>
        </p:sp>
        <p:sp>
          <p:nvSpPr>
            <p:cNvPr id="140" name="ZoneTexte 139"/>
            <p:cNvSpPr txBox="1"/>
            <p:nvPr/>
          </p:nvSpPr>
          <p:spPr>
            <a:xfrm>
              <a:off x="7980257" y="4944673"/>
              <a:ext cx="51969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000" b="1" dirty="0" smtClean="0">
                  <a:solidFill>
                    <a:srgbClr val="6EAAE0"/>
                  </a:solidFill>
                </a:rPr>
                <a:t>Passif </a:t>
              </a:r>
              <a:endParaRPr lang="pt-BR" sz="1000" b="1" dirty="0">
                <a:solidFill>
                  <a:srgbClr val="6EAAE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006933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1736</TotalTime>
  <Words>382</Words>
  <Application>Microsoft Office PowerPoint</Application>
  <PresentationFormat>On-screen Show (4:3)</PresentationFormat>
  <Paragraphs>98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Dakis &amp; Associates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 Papadakis</dc:creator>
  <cp:lastModifiedBy>Linda Keon</cp:lastModifiedBy>
  <cp:revision>255</cp:revision>
  <cp:lastPrinted>2015-06-11T20:46:51Z</cp:lastPrinted>
  <dcterms:created xsi:type="dcterms:W3CDTF">2015-05-11T20:22:08Z</dcterms:created>
  <dcterms:modified xsi:type="dcterms:W3CDTF">2018-03-29T20:45:52Z</dcterms:modified>
</cp:coreProperties>
</file>