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70" r:id="rId13"/>
    <p:sldId id="271" r:id="rId14"/>
    <p:sldId id="269" r:id="rId15"/>
    <p:sldId id="272" r:id="rId16"/>
    <p:sldId id="274" r:id="rId17"/>
    <p:sldId id="273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AC"/>
    <a:srgbClr val="B9E0F7"/>
    <a:srgbClr val="003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5" autoAdjust="0"/>
    <p:restoredTop sz="79281" autoAdjust="0"/>
  </p:normalViewPr>
  <p:slideViewPr>
    <p:cSldViewPr snapToGrid="0" snapToObjects="1">
      <p:cViewPr>
        <p:scale>
          <a:sx n="86" d="100"/>
          <a:sy n="86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744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E91C84-9D8F-4EDA-9F3A-EEC02EEACF87}" type="datetimeFigureOut">
              <a:rPr lang="en-US" smtClean="0"/>
              <a:t>3/26/2018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47825" y="46513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DC8EE6-BE96-4B77-A2DF-B9D6D9A84C41}" type="slidenum">
              <a:rPr lang="en-US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237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La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peut aider à préserver le </a:t>
            </a:r>
            <a:r>
              <a:rPr lang="en-US" sz="1400" dirty="0" err="1"/>
              <a:t>pouvoir</a:t>
            </a:r>
            <a:r>
              <a:rPr lang="en-US" sz="1400" dirty="0"/>
              <a:t> </a:t>
            </a:r>
            <a:r>
              <a:rPr lang="en-US" sz="1400" dirty="0" err="1" smtClean="0"/>
              <a:t>d’achat</a:t>
            </a:r>
            <a:r>
              <a:rPr lang="en-US" sz="1400" dirty="0" smtClean="0"/>
              <a:t> </a:t>
            </a:r>
            <a:r>
              <a:rPr lang="en-US" sz="1400" dirty="0"/>
              <a:t>de votre rente pendant la retraite.</a:t>
            </a:r>
          </a:p>
          <a:p>
            <a:pPr marL="174708" indent="-174708">
              <a:buFont typeface="Arial" pitchFamily="34" charset="0"/>
              <a:buChar char="•"/>
            </a:pPr>
            <a:endParaRPr lang="fr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3419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6238" y="46513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Voyons comment la disposition relative à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du régime touche ces trois enseignants fictifs.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Louise, Jacques et Chloé en sont à différents stades de leur carrière.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Louise est une enseignante en fin de carrière.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Jacques est un enseignant en milieu de carrière et...</a:t>
            </a:r>
            <a:endParaRPr lang="fr-CA" sz="1400" dirty="0"/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Chloé est une enseignante en début de carrière.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Pour simplifier les choses, supposons que </a:t>
            </a:r>
            <a:r>
              <a:rPr lang="en-US" sz="1400" dirty="0" err="1"/>
              <a:t>chacun</a:t>
            </a:r>
            <a:r>
              <a:rPr lang="en-US" sz="1400" dirty="0"/>
              <a:t> </a:t>
            </a:r>
            <a:r>
              <a:rPr lang="en-US" sz="1400" dirty="0" err="1" smtClean="0"/>
              <a:t>d’eux</a:t>
            </a:r>
            <a:r>
              <a:rPr lang="en-US" sz="1400" dirty="0" smtClean="0"/>
              <a:t> </a:t>
            </a:r>
            <a:r>
              <a:rPr lang="en-US" sz="1400" dirty="0"/>
              <a:t>prendra sa retraite avec une rente annuelle de 50 000 $ après 25 </a:t>
            </a:r>
            <a:r>
              <a:rPr lang="en-US" sz="1400" dirty="0" err="1"/>
              <a:t>années</a:t>
            </a:r>
            <a:r>
              <a:rPr lang="en-US" sz="1400" dirty="0"/>
              <a:t> </a:t>
            </a:r>
            <a:r>
              <a:rPr lang="en-US" sz="1400" dirty="0" err="1" smtClean="0"/>
              <a:t>d’enseignement</a:t>
            </a:r>
            <a:r>
              <a:rPr lang="en-US" sz="1400" dirty="0" smtClean="0"/>
              <a:t> </a:t>
            </a:r>
            <a:r>
              <a:rPr lang="en-US" sz="1400" dirty="0"/>
              <a:t>à temps plein.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Pour </a:t>
            </a:r>
            <a:r>
              <a:rPr lang="en-US" sz="1400" dirty="0" err="1"/>
              <a:t>calculer</a:t>
            </a:r>
            <a:r>
              <a:rPr lang="en-US" sz="1400" dirty="0"/>
              <a:t>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annuelle de la rente de chaque participant, le régime </a:t>
            </a:r>
            <a:r>
              <a:rPr lang="en-US" sz="1400" dirty="0" err="1"/>
              <a:t>détermine</a:t>
            </a:r>
            <a:r>
              <a:rPr lang="en-US" sz="1400" dirty="0"/>
              <a:t> </a:t>
            </a:r>
            <a:r>
              <a:rPr lang="en-US" sz="1400" dirty="0" err="1" smtClean="0"/>
              <a:t>d’abord</a:t>
            </a:r>
            <a:r>
              <a:rPr lang="en-US" sz="1400" dirty="0" smtClean="0"/>
              <a:t> </a:t>
            </a:r>
            <a:r>
              <a:rPr lang="en-US" sz="1400" dirty="0"/>
              <a:t>le rajustement en fonction de </a:t>
            </a:r>
            <a:r>
              <a:rPr lang="en-US" sz="1400" dirty="0" err="1" smtClean="0"/>
              <a:t>l’inflation</a:t>
            </a:r>
            <a:r>
              <a:rPr lang="en-US" sz="1400" dirty="0"/>
              <a:t>. Dans ces exemples, supposons que le rajustement en fonction de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est de 2 %. </a:t>
            </a:r>
          </a:p>
          <a:p>
            <a:endParaRPr lang="fr-CA" sz="1400" dirty="0"/>
          </a:p>
          <a:p>
            <a:pPr marL="174708" indent="-174708">
              <a:buFont typeface="Arial" pitchFamily="34" charset="0"/>
              <a:buChar char="•"/>
            </a:pPr>
            <a:endParaRPr lang="fr-CA" sz="1400" dirty="0"/>
          </a:p>
          <a:p>
            <a:pPr marL="174708" indent="-174708">
              <a:buFont typeface="Arial" pitchFamily="34" charset="0"/>
              <a:buChar char="•"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101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Ensuite, la FEO et le gouvernement établissent le niveau annuel de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en fonction de </a:t>
            </a:r>
            <a:r>
              <a:rPr lang="en-US" sz="1400" dirty="0" err="1" smtClean="0"/>
              <a:t>l’état</a:t>
            </a:r>
            <a:r>
              <a:rPr lang="en-US" sz="1400" dirty="0" smtClean="0"/>
              <a:t> </a:t>
            </a:r>
            <a:r>
              <a:rPr lang="en-US" sz="1400" dirty="0"/>
              <a:t>de la capitalisation du régime. 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Dans ces exemples, nous supposons que le régime de retraite ne dispose pas des fonds requis pour offrir une protection complète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pour tous les services décomptés.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Pour </a:t>
            </a:r>
            <a:r>
              <a:rPr lang="en-US" sz="1400" dirty="0" err="1"/>
              <a:t>maintenir</a:t>
            </a:r>
            <a:r>
              <a:rPr lang="en-US" sz="1400" dirty="0"/>
              <a:t> </a:t>
            </a:r>
            <a:r>
              <a:rPr lang="en-US" sz="1400" dirty="0" err="1" smtClean="0"/>
              <a:t>l’équilibre</a:t>
            </a:r>
            <a:r>
              <a:rPr lang="en-US" sz="1400" dirty="0" smtClean="0"/>
              <a:t> </a:t>
            </a:r>
            <a:r>
              <a:rPr lang="en-US" sz="1400" dirty="0"/>
              <a:t>du régime, la FEO et le gouvernement </a:t>
            </a:r>
            <a:r>
              <a:rPr lang="en-US" sz="1400" dirty="0" err="1"/>
              <a:t>décident</a:t>
            </a:r>
            <a:r>
              <a:rPr lang="en-US" sz="1400" dirty="0"/>
              <a:t> </a:t>
            </a:r>
            <a:r>
              <a:rPr lang="en-US" sz="1400" dirty="0" err="1" smtClean="0"/>
              <a:t>d’offrir</a:t>
            </a:r>
            <a:r>
              <a:rPr lang="en-US" sz="1400" dirty="0"/>
              <a:t> :</a:t>
            </a:r>
          </a:p>
          <a:p>
            <a:pPr marL="631908" lvl="1" indent="-174708">
              <a:buFont typeface="Arial" pitchFamily="34" charset="0"/>
              <a:buChar char="•"/>
            </a:pPr>
            <a:r>
              <a:rPr lang="en-US" sz="1400" dirty="0" smtClean="0"/>
              <a:t>90 % du </a:t>
            </a:r>
            <a:r>
              <a:rPr lang="en-US" sz="1400" dirty="0" err="1" smtClean="0"/>
              <a:t>taux</a:t>
            </a:r>
            <a:r>
              <a:rPr lang="en-US" sz="1400" dirty="0" smtClean="0"/>
              <a:t> </a:t>
            </a:r>
            <a:r>
              <a:rPr lang="en-US" sz="1400" dirty="0" err="1" smtClean="0"/>
              <a:t>d’inflation</a:t>
            </a:r>
            <a:r>
              <a:rPr lang="en-US" sz="1400" dirty="0" smtClean="0"/>
              <a:t> pour les services décomptés entre 2010 et 2013 et</a:t>
            </a:r>
          </a:p>
          <a:p>
            <a:pPr marL="631908" lvl="1" indent="-174708">
              <a:buFont typeface="Arial" pitchFamily="34" charset="0"/>
              <a:buChar char="•"/>
            </a:pPr>
            <a:r>
              <a:rPr lang="en-US" sz="1400" dirty="0" smtClean="0"/>
              <a:t>90 % du </a:t>
            </a:r>
            <a:r>
              <a:rPr lang="en-US" sz="1400" dirty="0" err="1" smtClean="0"/>
              <a:t>taux</a:t>
            </a:r>
            <a:r>
              <a:rPr lang="en-US" sz="1400" dirty="0" smtClean="0"/>
              <a:t> </a:t>
            </a:r>
            <a:r>
              <a:rPr lang="en-US" sz="1400" dirty="0" err="1" smtClean="0"/>
              <a:t>d’inflation</a:t>
            </a:r>
            <a:r>
              <a:rPr lang="en-US" sz="1400" dirty="0" smtClean="0"/>
              <a:t> pour les services décomptés après 2013.</a:t>
            </a:r>
            <a:endParaRPr lang="fr-CA" sz="1400" dirty="0"/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 smtClean="0"/>
              <a:t>Voyons comment cette décision toucherait Louise, Jacques et Chloé.</a:t>
            </a:r>
          </a:p>
          <a:p>
            <a:r>
              <a:rPr dirty="0" smtClean="0"/>
              <a:t> 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2554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Louise, notre enseignante en fin de carrière, est touchée par les trois niveaux de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Elle a accumulé 75 % de ses services décomptés avant 2010. Cette portion des services décomptés est protégée à 100 %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Les 25 % restants de ses services décomptés ont été accumulés après 2009. Cette portion de 25 % fait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/>
              <a:t>protection conditionnelle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Avançons dans le temps. Louise est maintenant à la retraite.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Examinons le tableau pour voir comment nous </a:t>
            </a:r>
            <a:r>
              <a:rPr lang="en-US" sz="1400" dirty="0" err="1" smtClean="0"/>
              <a:t>calculons</a:t>
            </a:r>
            <a:r>
              <a:rPr lang="en-US" sz="1400" dirty="0" smtClean="0"/>
              <a:t>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annuelle de sa rente.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Nous </a:t>
            </a:r>
            <a:r>
              <a:rPr lang="en-US" sz="1400" dirty="0" err="1" smtClean="0"/>
              <a:t>multiplions</a:t>
            </a:r>
            <a:r>
              <a:rPr lang="en-US" sz="1400" dirty="0" smtClean="0"/>
              <a:t> </a:t>
            </a:r>
            <a:r>
              <a:rPr lang="en-US" sz="1400" dirty="0" err="1" smtClean="0"/>
              <a:t>d’abord</a:t>
            </a:r>
            <a:r>
              <a:rPr lang="en-US" sz="1400" dirty="0" smtClean="0"/>
              <a:t> la rente annuelle de Louise, qui est de 50 000 $, par le rajustement en fonction de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, qui est de 2 %, puis par 75 %. Le 75 % représente le pourcentage de sa rente acquise avant 2010.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Nous calculons </a:t>
            </a:r>
            <a:r>
              <a:rPr lang="en-US" sz="1400" dirty="0" err="1" smtClean="0"/>
              <a:t>ensuite</a:t>
            </a:r>
            <a:r>
              <a:rPr lang="en-US" sz="1400" dirty="0" smtClean="0"/>
              <a:t>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qui touche les 15 % de sa rente acquise entre 2010 et 2013. Nous multiplions sa rente de 50 000 $ par 1,8 %, puis par 15 %. Le 1,8 % </a:t>
            </a:r>
            <a:r>
              <a:rPr lang="en-US" sz="1400" dirty="0" err="1" smtClean="0"/>
              <a:t>représente</a:t>
            </a:r>
            <a:r>
              <a:rPr lang="en-US" sz="1400" smtClean="0"/>
              <a:t> 90</a:t>
            </a:r>
            <a:r>
              <a:rPr lang="en-US" sz="1400" dirty="0" smtClean="0"/>
              <a:t> % du </a:t>
            </a:r>
            <a:r>
              <a:rPr lang="en-US" sz="1400" dirty="0" err="1" smtClean="0"/>
              <a:t>taux</a:t>
            </a:r>
            <a:r>
              <a:rPr lang="en-US" sz="1400" dirty="0" smtClean="0"/>
              <a:t> </a:t>
            </a:r>
            <a:r>
              <a:rPr lang="en-US" sz="1400" dirty="0" err="1" smtClean="0"/>
              <a:t>d’inflation</a:t>
            </a:r>
            <a:r>
              <a:rPr lang="en-US" sz="1400" dirty="0" smtClean="0"/>
              <a:t>. Nous répétons le même processus pour les services décomptés après 2013.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Nous additionnons enfin les trois lignes pour obtenir son augmentation annuelle.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70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04327"/>
            <a:ext cx="5608320" cy="4183380"/>
          </a:xfrm>
        </p:spPr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Examinons maintenant la situation de Jacques, notre enseignant en milieu de carrière.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Il a accumulé 45 % de ses services décomptés avant 2010. Cette portion est entièrement protégée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/>
              <a:t>. 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Les 55 % restants de sa rente font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/>
              <a:t>protection conditionnelle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/>
              <a:t>. 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Supposons que Jacques a vieilli un peu. Il jouit </a:t>
            </a:r>
            <a:r>
              <a:rPr lang="en-US" sz="1400" dirty="0" err="1"/>
              <a:t>maintenant</a:t>
            </a:r>
            <a:r>
              <a:rPr lang="en-US" sz="1400" dirty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/>
              <a:t>retraite confortable.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 smtClean="0"/>
              <a:t>Pour </a:t>
            </a:r>
            <a:r>
              <a:rPr lang="en-US" sz="1400" dirty="0" err="1" smtClean="0"/>
              <a:t>calculer</a:t>
            </a:r>
            <a:r>
              <a:rPr lang="en-US" sz="1400" dirty="0" smtClean="0"/>
              <a:t>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de sa rente, nous multiplions la rente annuelle de Jacques, qui est de 50 000 $, par le </a:t>
            </a:r>
            <a:r>
              <a:rPr lang="en-US" sz="1400" dirty="0" err="1" smtClean="0"/>
              <a:t>niveau</a:t>
            </a:r>
            <a:r>
              <a:rPr lang="en-US" sz="1400" dirty="0" smtClean="0"/>
              <a:t> </a:t>
            </a:r>
            <a:r>
              <a:rPr lang="en-US" sz="1400" dirty="0" err="1" smtClean="0"/>
              <a:t>d’inflation</a:t>
            </a:r>
            <a:r>
              <a:rPr lang="en-US" sz="1400" dirty="0" smtClean="0"/>
              <a:t>, qui est de 2 %, puis par 45 %. Le 45 % représente le pourcentage de sa rente acquise avant 2010. 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Nous calculons </a:t>
            </a:r>
            <a:r>
              <a:rPr lang="en-US" sz="1400" dirty="0" err="1"/>
              <a:t>ensuite</a:t>
            </a:r>
            <a:r>
              <a:rPr lang="en-US" sz="1400" dirty="0"/>
              <a:t>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pour ses deux autres périodes de services décomptés et nous additionnons tous les chiffres.</a:t>
            </a:r>
          </a:p>
          <a:p>
            <a:r>
              <a:rPr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9529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La situation de Chloé est légèrement différente. 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Elle a accumulé tous ses services décomptés après 2009.</a:t>
            </a:r>
            <a:endParaRPr lang="fr-CA" sz="1400" dirty="0"/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Cela signifie que sa rente </a:t>
            </a:r>
            <a:r>
              <a:rPr lang="en-US" sz="1400" dirty="0" err="1"/>
              <a:t>fera</a:t>
            </a:r>
            <a:r>
              <a:rPr lang="en-US" sz="1400" dirty="0"/>
              <a:t>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/>
              <a:t>protection conditionnelle au moment de sa retraite. 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Faisons voyager Chloé dans le temps </a:t>
            </a:r>
            <a:r>
              <a:rPr lang="en-US" sz="1400" dirty="0" err="1" smtClean="0"/>
              <a:t>jusqu’au</a:t>
            </a:r>
            <a:r>
              <a:rPr lang="en-US" sz="1400" dirty="0" smtClean="0"/>
              <a:t> </a:t>
            </a:r>
            <a:r>
              <a:rPr lang="en-US" sz="1400" dirty="0"/>
              <a:t>moment de sa retraite.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 smtClean="0"/>
              <a:t>Pour calculer son augmentation, nous multiplions sa rente annuelle, qui est de 50 000 $, par le </a:t>
            </a:r>
            <a:r>
              <a:rPr lang="en-US" sz="1400" dirty="0" err="1" smtClean="0"/>
              <a:t>niveau</a:t>
            </a:r>
            <a:r>
              <a:rPr lang="en-US" sz="1400" dirty="0" smtClean="0"/>
              <a:t> </a:t>
            </a:r>
            <a:r>
              <a:rPr lang="en-US" sz="1400" dirty="0" err="1" smtClean="0"/>
              <a:t>d’inflation</a:t>
            </a:r>
            <a:r>
              <a:rPr lang="en-US" sz="1400" dirty="0" smtClean="0"/>
              <a:t>, qui est de 1,8 %, puis par le pourcentage de services </a:t>
            </a:r>
            <a:r>
              <a:rPr lang="en-US" sz="1400" dirty="0" err="1" smtClean="0"/>
              <a:t>décomptés</a:t>
            </a:r>
            <a:r>
              <a:rPr lang="en-US" sz="1400" dirty="0" smtClean="0"/>
              <a:t> </a:t>
            </a:r>
            <a:r>
              <a:rPr lang="en-US" sz="1400" dirty="0" err="1" smtClean="0"/>
              <a:t>qu’elle</a:t>
            </a:r>
            <a:r>
              <a:rPr lang="en-US" sz="1400" dirty="0" smtClean="0"/>
              <a:t> a accumulé de 2010 à 2013. </a:t>
            </a:r>
            <a:endParaRPr lang="fr-CA" sz="1400" dirty="0"/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Nous répétons ce processus pour la portion de sa rente acquise après 2013 et nous additionnons les chiffres. 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Veuillez noter que le niveau de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a été établi à </a:t>
            </a:r>
            <a:r>
              <a:rPr lang="en-US" sz="1400" dirty="0" smtClean="0"/>
              <a:t>90</a:t>
            </a:r>
            <a:r>
              <a:rPr lang="en-US" sz="1400" dirty="0"/>
              <a:t> % pour les deux périodes de services décomptés. 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 err="1" smtClean="0"/>
              <a:t>N’oubliez</a:t>
            </a:r>
            <a:r>
              <a:rPr lang="en-US" sz="1400" dirty="0" smtClean="0"/>
              <a:t> </a:t>
            </a:r>
            <a:r>
              <a:rPr lang="en-US" sz="1400" dirty="0"/>
              <a:t>pas... le niveau de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peut varier de 50 % à 100 % de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de </a:t>
            </a:r>
            <a:r>
              <a:rPr lang="en-US" sz="1400" dirty="0" err="1" smtClean="0"/>
              <a:t>l’IPC</a:t>
            </a:r>
            <a:r>
              <a:rPr lang="en-US" sz="1400" dirty="0" smtClean="0"/>
              <a:t> </a:t>
            </a:r>
            <a:r>
              <a:rPr lang="en-US" sz="1400" dirty="0"/>
              <a:t>pour les services décomptés entre 2010 et 2013... et de 0 % à 100 % pour les services décomptés après 2013.</a:t>
            </a:r>
            <a:endParaRPr lang="fr-CA" sz="1400" dirty="0"/>
          </a:p>
          <a:p>
            <a:pPr marL="174708" indent="-174708">
              <a:buFont typeface="Arial" pitchFamily="34" charset="0"/>
              <a:buChar char="•"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812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6238" y="46513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Je viens de vous donner de nombreux détails sur la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/>
              <a:t>. Ce </a:t>
            </a:r>
            <a:r>
              <a:rPr lang="en-US" sz="1400" dirty="0" err="1" smtClean="0"/>
              <a:t>n’est</a:t>
            </a:r>
            <a:r>
              <a:rPr lang="en-US" sz="1400" dirty="0" smtClean="0"/>
              <a:t> </a:t>
            </a:r>
            <a:r>
              <a:rPr lang="en-US" sz="1400" dirty="0"/>
              <a:t>pas un sujet facile à comprendre… permettez-moi donc de récapituler quatre éléments importants :</a:t>
            </a:r>
          </a:p>
          <a:p>
            <a:pPr lvl="1"/>
            <a:r>
              <a:rPr lang="en-US" sz="1400" dirty="0"/>
              <a:t>1. Votre augmentation annuelle liée à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est établie chaque année après votre départ à la retraite.</a:t>
            </a:r>
          </a:p>
          <a:p>
            <a:pPr lvl="1"/>
            <a:r>
              <a:rPr lang="en-US" sz="1400" dirty="0"/>
              <a:t>2. </a:t>
            </a:r>
            <a:r>
              <a:rPr lang="en-US" sz="1400" dirty="0" err="1"/>
              <a:t>Vous</a:t>
            </a:r>
            <a:r>
              <a:rPr lang="en-US" sz="1400" dirty="0"/>
              <a:t> </a:t>
            </a:r>
            <a:r>
              <a:rPr lang="en-US" sz="1400" dirty="0" err="1" smtClean="0"/>
              <a:t>n’acquérez</a:t>
            </a:r>
            <a:r>
              <a:rPr lang="en-US" sz="1400" dirty="0" smtClean="0"/>
              <a:t> </a:t>
            </a:r>
            <a:r>
              <a:rPr lang="en-US" sz="1400" dirty="0"/>
              <a:t>pas un niveau donné de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quand vous travaillez.</a:t>
            </a:r>
          </a:p>
          <a:p>
            <a:pPr marL="174708" indent="-174708">
              <a:buFont typeface="Arial" pitchFamily="34" charset="0"/>
              <a:buChar char="•"/>
            </a:pPr>
            <a:endParaRPr lang="fr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7135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3. Pendant toute votre retraite, vous bénéficierez :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/>
              <a:t>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de 100 % pour tous les services décomptés avant 2010; et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/>
              <a:t>protection variable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pour tous les services décomptés après 2009. Ce montant variera chaque année, selon la capacité de paiement du régime. </a:t>
            </a:r>
            <a:endParaRPr lang="fr-CA" sz="1400" dirty="0"/>
          </a:p>
          <a:p>
            <a:pPr marL="640594" lvl="1" indent="-174708">
              <a:buFont typeface="Arial" pitchFamily="34" charset="0"/>
              <a:buChar char="•"/>
            </a:pPr>
            <a:endParaRPr lang="fr-CA" sz="1400" dirty="0"/>
          </a:p>
          <a:p>
            <a:r>
              <a:rPr lang="en-US" sz="1400" dirty="0"/>
              <a:t>4. Vos augmentations annuelles liées à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sont ajoutées au montant de rente que vous touchez. Ce nouveau montant devient votre nouvelle rente viagère.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6002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Je serai heureux de répondre à toutes vos questions.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Vous pouvez </a:t>
            </a:r>
            <a:r>
              <a:rPr lang="en-US" sz="1400" dirty="0" err="1"/>
              <a:t>également</a:t>
            </a:r>
            <a:r>
              <a:rPr lang="en-US" sz="1400" dirty="0"/>
              <a:t> </a:t>
            </a:r>
            <a:r>
              <a:rPr lang="en-US" sz="1400" dirty="0" err="1" smtClean="0"/>
              <a:t>consulterle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sile</a:t>
            </a:r>
            <a:r>
              <a:rPr lang="en-US" sz="1400" baseline="0" dirty="0" smtClean="0"/>
              <a:t> web du régime pour plus de </a:t>
            </a:r>
            <a:r>
              <a:rPr lang="en-US" sz="1400" baseline="0" dirty="0" err="1" smtClean="0"/>
              <a:t>renseignements</a:t>
            </a:r>
            <a:r>
              <a:rPr lang="en-US" sz="1400" baseline="0" dirty="0" smtClean="0"/>
              <a:t>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510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636" y="4504326"/>
            <a:ext cx="5608320" cy="418338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19"/>
              </a:spcAft>
            </a:pPr>
            <a:r>
              <a:rPr lang="en-US" sz="1400" dirty="0"/>
              <a:t>La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que vous obtenez dépend de trois facteurs principaux :</a:t>
            </a: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r>
              <a:rPr lang="en-US" sz="1400" dirty="0"/>
              <a:t>Le rajustement de base en fonction de </a:t>
            </a:r>
            <a:r>
              <a:rPr lang="en-US" sz="1400" dirty="0" err="1" smtClean="0"/>
              <a:t>l’inflation</a:t>
            </a:r>
            <a:r>
              <a:rPr lang="en-US" sz="1400" dirty="0"/>
              <a:t>, qui </a:t>
            </a:r>
            <a:r>
              <a:rPr lang="en-US" sz="1400" dirty="0" err="1"/>
              <a:t>reflète</a:t>
            </a:r>
            <a:r>
              <a:rPr lang="en-US" sz="1400" dirty="0"/>
              <a:t>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annuelle du coût de la vie.</a:t>
            </a: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r>
              <a:rPr lang="en-US" sz="1400" dirty="0" err="1" smtClean="0"/>
              <a:t>L’état</a:t>
            </a:r>
            <a:r>
              <a:rPr lang="en-US" sz="1400" dirty="0" smtClean="0"/>
              <a:t> </a:t>
            </a:r>
            <a:r>
              <a:rPr lang="en-US" sz="1400" dirty="0"/>
              <a:t>de la capitalisation du régime, qui détermine la proportion du rajustement de base en fonction de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que le régime de retraite est capable de payer.</a:t>
            </a:r>
          </a:p>
          <a:p>
            <a:pPr marL="349415" indent="-349415">
              <a:lnSpc>
                <a:spcPct val="115000"/>
              </a:lnSpc>
              <a:spcAft>
                <a:spcPts val="1019"/>
              </a:spcAft>
              <a:buFont typeface="+mj-lt"/>
              <a:buAutoNum type="arabicPeriod"/>
            </a:pPr>
            <a:r>
              <a:rPr lang="en-US" sz="1400" dirty="0"/>
              <a:t>La période durant laquelle vous avez travaillé et accumulé vos services décomptés</a:t>
            </a:r>
          </a:p>
          <a:p>
            <a:pPr>
              <a:lnSpc>
                <a:spcPct val="115000"/>
              </a:lnSpc>
              <a:spcAft>
                <a:spcPts val="1019"/>
              </a:spcAft>
            </a:pPr>
            <a:r>
              <a:rPr lang="en-US" sz="1400" dirty="0"/>
              <a:t>Examinons chacun de ces facteurs plus en détail.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053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60525" y="46513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15000"/>
              </a:lnSpc>
              <a:buFont typeface="Symbol"/>
              <a:buChar char=""/>
            </a:pPr>
            <a:r>
              <a:rPr lang="en-US" sz="1400" dirty="0"/>
              <a:t>Le rajustement de base en fonction de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 err="1"/>
              <a:t>reflète</a:t>
            </a:r>
            <a:r>
              <a:rPr lang="en-US" sz="1400" dirty="0"/>
              <a:t>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annuelle du coût de la vie.</a:t>
            </a:r>
          </a:p>
          <a:p>
            <a:pPr marL="349415" indent="-349415">
              <a:lnSpc>
                <a:spcPct val="115000"/>
              </a:lnSpc>
              <a:buFont typeface="Symbol"/>
              <a:buChar char=""/>
            </a:pP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du coût de la vie est mesurée par les variations de </a:t>
            </a:r>
            <a:r>
              <a:rPr lang="en-US" sz="1400" dirty="0" err="1" smtClean="0"/>
              <a:t>l’indice</a:t>
            </a:r>
            <a:r>
              <a:rPr lang="en-US" sz="1400" dirty="0" smtClean="0"/>
              <a:t> </a:t>
            </a:r>
            <a:r>
              <a:rPr lang="en-US" sz="1400" dirty="0"/>
              <a:t>des prix à la consommation (IPC).</a:t>
            </a:r>
          </a:p>
          <a:p>
            <a:pPr marL="349415" indent="-349415">
              <a:lnSpc>
                <a:spcPct val="115000"/>
              </a:lnSpc>
              <a:buFont typeface="Symbol"/>
              <a:buChar char=""/>
            </a:pPr>
            <a:r>
              <a:rPr lang="en-US" sz="1400" dirty="0" smtClean="0"/>
              <a:t>L’IPC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 smtClean="0"/>
              <a:t>l’indicateur</a:t>
            </a:r>
            <a:r>
              <a:rPr lang="en-US" sz="1400" dirty="0" smtClean="0"/>
              <a:t> </a:t>
            </a:r>
            <a:r>
              <a:rPr lang="en-US" sz="1400" dirty="0"/>
              <a:t>de variations des prix le plus utilisé au Canada.</a:t>
            </a:r>
          </a:p>
          <a:p>
            <a:pPr marL="349415" indent="-349415">
              <a:lnSpc>
                <a:spcPct val="115000"/>
              </a:lnSpc>
              <a:buFont typeface="Symbol"/>
              <a:buChar char=""/>
            </a:pPr>
            <a:r>
              <a:rPr lang="en-US" sz="1400" dirty="0"/>
              <a:t>Il reflète les fluctuations du </a:t>
            </a:r>
            <a:r>
              <a:rPr lang="en-US" sz="1400" dirty="0" err="1"/>
              <a:t>coût</a:t>
            </a:r>
            <a:r>
              <a:rPr lang="en-US" sz="1400" dirty="0"/>
              <a:t> </a:t>
            </a:r>
            <a:r>
              <a:rPr lang="en-US" sz="1400" dirty="0" smtClean="0"/>
              <a:t>d’un </a:t>
            </a:r>
            <a:r>
              <a:rPr lang="en-US" sz="1400" dirty="0"/>
              <a:t>panier fixe de produits et services achetés régulièrement par les consommateurs, comme la nourriture, le logement et le transport.</a:t>
            </a:r>
          </a:p>
          <a:p>
            <a:pPr marL="349415" indent="-349415">
              <a:lnSpc>
                <a:spcPct val="115000"/>
              </a:lnSpc>
              <a:buFont typeface="Symbol"/>
              <a:buChar char=""/>
            </a:pPr>
            <a:r>
              <a:rPr lang="en-US" sz="1400" dirty="0"/>
              <a:t>Pour calculer le rajustement de base en fonction de </a:t>
            </a:r>
            <a:r>
              <a:rPr lang="en-US" sz="1400" dirty="0" err="1" smtClean="0"/>
              <a:t>l’inflation</a:t>
            </a:r>
            <a:r>
              <a:rPr lang="en-US" sz="1400" dirty="0"/>
              <a:t>, nous </a:t>
            </a:r>
            <a:r>
              <a:rPr lang="en-US" sz="1400" dirty="0" err="1"/>
              <a:t>comparons</a:t>
            </a:r>
            <a:r>
              <a:rPr lang="en-US" sz="1400" dirty="0"/>
              <a:t> </a:t>
            </a:r>
            <a:r>
              <a:rPr lang="en-US" sz="1400" dirty="0" err="1" smtClean="0"/>
              <a:t>l’IPC</a:t>
            </a:r>
            <a:r>
              <a:rPr lang="en-US" sz="1400" dirty="0" smtClean="0"/>
              <a:t> </a:t>
            </a:r>
            <a:r>
              <a:rPr lang="en-US" sz="1400" dirty="0"/>
              <a:t>mensuel moyen de la période de 12 mois se terminant en septembre à celui de la période correspondante de </a:t>
            </a:r>
            <a:r>
              <a:rPr lang="en-US" sz="1400" dirty="0" err="1" smtClean="0"/>
              <a:t>l’année</a:t>
            </a:r>
            <a:r>
              <a:rPr lang="en-US" sz="1400" dirty="0" smtClean="0"/>
              <a:t> </a:t>
            </a:r>
            <a:r>
              <a:rPr lang="en-US" sz="1400" dirty="0"/>
              <a:t>précédente.</a:t>
            </a:r>
          </a:p>
          <a:p>
            <a:pPr marL="349415" indent="-349415">
              <a:lnSpc>
                <a:spcPct val="115000"/>
              </a:lnSpc>
              <a:buFont typeface="Symbol"/>
              <a:buChar char=""/>
            </a:pPr>
            <a:r>
              <a:rPr lang="en-US" sz="1400" dirty="0"/>
              <a:t>Cela </a:t>
            </a:r>
            <a:r>
              <a:rPr lang="en-US" sz="1400" dirty="0" err="1"/>
              <a:t>permet</a:t>
            </a:r>
            <a:r>
              <a:rPr lang="en-US" sz="1400" dirty="0"/>
              <a:t> </a:t>
            </a:r>
            <a:r>
              <a:rPr lang="en-US" sz="1400" dirty="0" err="1" smtClean="0"/>
              <a:t>d’établir</a:t>
            </a:r>
            <a:r>
              <a:rPr lang="en-US" sz="1400" dirty="0" smtClean="0"/>
              <a:t> </a:t>
            </a:r>
            <a:r>
              <a:rPr lang="en-US" sz="1400" dirty="0"/>
              <a:t>efficacement la moyenne des augmentations mensuelles du coût de la vie.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625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15000"/>
              </a:lnSpc>
              <a:buFont typeface="Calibri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Examinons </a:t>
            </a:r>
            <a:r>
              <a:rPr lang="en-US" sz="1400" dirty="0" err="1">
                <a:solidFill>
                  <a:prstClr val="black"/>
                </a:solidFill>
              </a:rPr>
              <a:t>ensuite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l’état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de la capitalisation du régime.</a:t>
            </a:r>
          </a:p>
          <a:p>
            <a:pPr marL="349415" indent="-349415">
              <a:lnSpc>
                <a:spcPct val="115000"/>
              </a:lnSpc>
              <a:buFont typeface="Calibri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Une évaluation actuarielle peut </a:t>
            </a:r>
            <a:r>
              <a:rPr lang="en-US" sz="1400" dirty="0" err="1">
                <a:solidFill>
                  <a:prstClr val="black"/>
                </a:solidFill>
              </a:rPr>
              <a:t>révéler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l’une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des trois situations suivantes </a:t>
            </a:r>
            <a:r>
              <a:rPr lang="en-US" sz="1400" dirty="0" smtClean="0">
                <a:solidFill>
                  <a:prstClr val="black"/>
                </a:solidFill>
              </a:rPr>
              <a:t>: </a:t>
            </a:r>
            <a:r>
              <a:rPr lang="en-US" sz="1400" dirty="0" err="1" smtClean="0">
                <a:solidFill>
                  <a:prstClr val="black"/>
                </a:solidFill>
              </a:rPr>
              <a:t>une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insuffisance de capitalisation, un </a:t>
            </a:r>
            <a:r>
              <a:rPr lang="en-US" sz="1400" dirty="0" err="1">
                <a:solidFill>
                  <a:prstClr val="black"/>
                </a:solidFill>
              </a:rPr>
              <a:t>excédent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d’actif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ou des fonds suffisants pour verser les futures rentes.</a:t>
            </a:r>
          </a:p>
          <a:p>
            <a:pPr marL="349415" indent="-349415">
              <a:lnSpc>
                <a:spcPct val="115000"/>
              </a:lnSpc>
              <a:buFont typeface="Calibri"/>
              <a:buChar char="•"/>
            </a:pPr>
            <a:r>
              <a:rPr lang="en-US" sz="1400" dirty="0" err="1" smtClean="0">
                <a:solidFill>
                  <a:prstClr val="black"/>
                </a:solidFill>
              </a:rPr>
              <a:t>L’état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de la capitalisation du régime détermine la proportion du rajustement de base en fonction de </a:t>
            </a:r>
            <a:r>
              <a:rPr lang="en-US" sz="1400" dirty="0" err="1" smtClean="0">
                <a:solidFill>
                  <a:prstClr val="black"/>
                </a:solidFill>
              </a:rPr>
              <a:t>l’inflation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que le régime de retraite est capable de payer.</a:t>
            </a:r>
          </a:p>
          <a:p>
            <a:pPr marL="349415" indent="-349415">
              <a:lnSpc>
                <a:spcPct val="115000"/>
              </a:lnSpc>
              <a:buFont typeface="Calibri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Pour combler une insuffisance de capitalisation, les répondants du régime pourraient accorder une protection </a:t>
            </a:r>
            <a:r>
              <a:rPr lang="en-US" sz="1400" dirty="0" err="1">
                <a:solidFill>
                  <a:prstClr val="black"/>
                </a:solidFill>
              </a:rPr>
              <a:t>contre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l’inflation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inférieure à 100 % pour les services décomptés après 2009.</a:t>
            </a:r>
          </a:p>
          <a:p>
            <a:pPr marL="349415" indent="-349415">
              <a:spcAft>
                <a:spcPts val="1019"/>
              </a:spcAft>
              <a:buFont typeface="Calibri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Lorsque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l’état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de la capitalisation du régime </a:t>
            </a:r>
            <a:r>
              <a:rPr lang="en-US" sz="1400" dirty="0" err="1" smtClean="0">
                <a:solidFill>
                  <a:prstClr val="black"/>
                </a:solidFill>
              </a:rPr>
              <a:t>s’améliore</a:t>
            </a:r>
            <a:r>
              <a:rPr lang="en-US" sz="1400" dirty="0">
                <a:solidFill>
                  <a:prstClr val="black"/>
                </a:solidFill>
              </a:rPr>
              <a:t>, les niveaux de protection </a:t>
            </a:r>
            <a:r>
              <a:rPr lang="en-US" sz="1400" dirty="0" err="1">
                <a:solidFill>
                  <a:prstClr val="black"/>
                </a:solidFill>
              </a:rPr>
              <a:t>contre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l’inflation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peuvent être partiellement ou entièrement rétablis.</a:t>
            </a:r>
          </a:p>
          <a:p>
            <a:pPr marL="349415" indent="-349415">
              <a:spcAft>
                <a:spcPts val="1019"/>
              </a:spcAft>
              <a:buFont typeface="Calibri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Nous utilisons la protection </a:t>
            </a:r>
            <a:r>
              <a:rPr lang="en-US" sz="1400" dirty="0" err="1" smtClean="0">
                <a:solidFill>
                  <a:prstClr val="black"/>
                </a:solidFill>
              </a:rPr>
              <a:t>contre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l’inflation</a:t>
            </a:r>
            <a:r>
              <a:rPr lang="en-US" sz="1400" dirty="0" smtClean="0">
                <a:solidFill>
                  <a:prstClr val="black"/>
                </a:solidFill>
              </a:rPr>
              <a:t> de cette manière pour </a:t>
            </a:r>
            <a:r>
              <a:rPr lang="en-US" sz="1400" dirty="0" err="1" smtClean="0">
                <a:solidFill>
                  <a:prstClr val="black"/>
                </a:solidFill>
              </a:rPr>
              <a:t>gérer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l’état</a:t>
            </a:r>
            <a:r>
              <a:rPr lang="en-US" sz="1400" dirty="0" smtClean="0">
                <a:solidFill>
                  <a:prstClr val="black"/>
                </a:solidFill>
              </a:rPr>
              <a:t> de capitalisation du régime. Tout le monde en sort gagnant.</a:t>
            </a:r>
            <a:endParaRPr lang="fr-CA" dirty="0">
              <a:solidFill>
                <a:prstClr val="black"/>
              </a:solidFill>
            </a:endParaRP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024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Lorsque nous connaissons le rajustement en fonction de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et </a:t>
            </a:r>
            <a:r>
              <a:rPr lang="en-US" sz="1400" dirty="0" err="1" smtClean="0"/>
              <a:t>l’état</a:t>
            </a:r>
            <a:r>
              <a:rPr lang="en-US" sz="1400" dirty="0" smtClean="0"/>
              <a:t> </a:t>
            </a:r>
            <a:r>
              <a:rPr lang="en-US" sz="1400" dirty="0"/>
              <a:t>de la capitalisation du régime, nous pouvons </a:t>
            </a:r>
            <a:r>
              <a:rPr lang="en-US" sz="1400" dirty="0" err="1"/>
              <a:t>calculer</a:t>
            </a:r>
            <a:r>
              <a:rPr lang="en-US" sz="1400" dirty="0"/>
              <a:t>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annuelle de votre rente.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Pour ce faire, nous examinons la période durant laquelle vous avez travaillé et accumulé vos services.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Il y a trois périodes de services décomptés qui entrent en ligne de compte. À chacune de ces périodes est associé un niveau de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différent. Ces trois périodes sont :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sz="1400" dirty="0"/>
              <a:t>Services décomptés avant 2010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sz="1400" dirty="0"/>
              <a:t>Services décomptés de 2010 à 2013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sz="1400" dirty="0"/>
              <a:t>Services décomptés après 2013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Vous pourriez être touché par une ou plusieurs de ces périodes, selon le moment où vous avez travaillé.</a:t>
            </a:r>
            <a:endParaRPr lang="fr-CA" sz="1400" dirty="0"/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Par exemple, vous serez touché par ces trois périodes de services décomptés si vous avez enseigné en </a:t>
            </a:r>
            <a:r>
              <a:rPr lang="en-US" sz="1400" dirty="0" err="1"/>
              <a:t>vertu</a:t>
            </a:r>
            <a:r>
              <a:rPr lang="en-US" sz="1400" dirty="0"/>
              <a:t> </a:t>
            </a:r>
            <a:r>
              <a:rPr lang="en-US" sz="1400" dirty="0" smtClean="0"/>
              <a:t>d’un </a:t>
            </a:r>
            <a:r>
              <a:rPr lang="en-US" sz="1400" dirty="0"/>
              <a:t>contrat de travail à temps plein depuis 2006.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Examinons ces trois périodes plus en détail.</a:t>
            </a:r>
          </a:p>
          <a:p>
            <a:r>
              <a:rPr lang="en-US" sz="1400" dirty="0"/>
              <a:t> </a:t>
            </a:r>
          </a:p>
          <a:p>
            <a:pPr marL="349415" indent="-349415">
              <a:lnSpc>
                <a:spcPct val="115000"/>
              </a:lnSpc>
              <a:buFont typeface="Calibri"/>
              <a:buChar char="•"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7496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15000"/>
              </a:lnSpc>
              <a:buFont typeface="Calibri"/>
              <a:buChar char="•"/>
            </a:pPr>
            <a:r>
              <a:rPr lang="en-US" sz="1400" dirty="0"/>
              <a:t>Les services décomptés avant 2010 sont protégés à 100 %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/>
              <a:t>.</a:t>
            </a:r>
          </a:p>
          <a:p>
            <a:pPr marL="349415" indent="-349415">
              <a:lnSpc>
                <a:spcPct val="115000"/>
              </a:lnSpc>
              <a:buFont typeface="Calibri"/>
              <a:buChar char="•"/>
            </a:pPr>
            <a:r>
              <a:rPr lang="en-US" sz="1400" dirty="0" smtClean="0"/>
              <a:t>Toute portion de votre rente acquise avant 2010 suivra le rythme des augmentations annuelles de </a:t>
            </a:r>
            <a:r>
              <a:rPr lang="en-US" sz="1400" dirty="0" err="1" smtClean="0"/>
              <a:t>l’indice</a:t>
            </a:r>
            <a:r>
              <a:rPr lang="en-US" sz="1400" dirty="0" smtClean="0"/>
              <a:t> des prix à la consommation. Cette protection </a:t>
            </a:r>
            <a:r>
              <a:rPr lang="en-US" sz="1400" dirty="0" err="1" smtClean="0"/>
              <a:t>s’applique</a:t>
            </a:r>
            <a:r>
              <a:rPr lang="en-US" sz="1400" dirty="0" smtClean="0"/>
              <a:t> pendant toute votre retraite.</a:t>
            </a:r>
          </a:p>
          <a:p>
            <a:endParaRPr lang="fr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273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15000"/>
              </a:lnSpc>
              <a:buFont typeface="Calibri"/>
              <a:buChar char="•"/>
            </a:pPr>
            <a:r>
              <a:rPr lang="en-US" sz="1400" dirty="0"/>
              <a:t>Le deuxième niveau de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 err="1" smtClean="0"/>
              <a:t>s’applique</a:t>
            </a:r>
            <a:r>
              <a:rPr lang="en-US" sz="1400" dirty="0" smtClean="0"/>
              <a:t> </a:t>
            </a:r>
            <a:r>
              <a:rPr lang="en-US" sz="1400" dirty="0"/>
              <a:t>aux services décomptés en 2010, 2011, 2012 et 2013. </a:t>
            </a:r>
          </a:p>
          <a:p>
            <a:pPr marL="349415" indent="-349415">
              <a:lnSpc>
                <a:spcPct val="115000"/>
              </a:lnSpc>
              <a:buFont typeface="Calibri"/>
              <a:buChar char="•"/>
            </a:pPr>
            <a:r>
              <a:rPr lang="en-US" sz="1400" dirty="0"/>
              <a:t>Cette portion de votre rente </a:t>
            </a:r>
            <a:r>
              <a:rPr lang="en-US" sz="1400" dirty="0" err="1"/>
              <a:t>fera</a:t>
            </a:r>
            <a:r>
              <a:rPr lang="en-US" sz="1400" dirty="0"/>
              <a:t>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/>
              <a:t>augmentation </a:t>
            </a:r>
            <a:r>
              <a:rPr lang="en-US" sz="1400" dirty="0" err="1" smtClean="0"/>
              <a:t>d’au</a:t>
            </a:r>
            <a:r>
              <a:rPr lang="en-US" sz="1400" dirty="0" smtClean="0"/>
              <a:t> </a:t>
            </a:r>
            <a:r>
              <a:rPr lang="en-US" sz="1400" dirty="0"/>
              <a:t>moins 50 % et </a:t>
            </a:r>
            <a:r>
              <a:rPr lang="en-US" sz="1400" dirty="0" err="1" smtClean="0"/>
              <a:t>d’au</a:t>
            </a:r>
            <a:r>
              <a:rPr lang="en-US" sz="1400" dirty="0" smtClean="0"/>
              <a:t> </a:t>
            </a:r>
            <a:r>
              <a:rPr lang="en-US" sz="1400" dirty="0"/>
              <a:t>plus 100 % de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annuelle de </a:t>
            </a:r>
            <a:r>
              <a:rPr lang="en-US" sz="1400" dirty="0" err="1" smtClean="0"/>
              <a:t>l’IPC</a:t>
            </a:r>
            <a:r>
              <a:rPr lang="en-US" sz="1400" dirty="0"/>
              <a:t>.</a:t>
            </a:r>
          </a:p>
          <a:p>
            <a:pPr marL="349415" indent="-349415">
              <a:lnSpc>
                <a:spcPct val="115000"/>
              </a:lnSpc>
              <a:buFont typeface="Calibri"/>
              <a:buChar char="•"/>
            </a:pPr>
            <a:r>
              <a:rPr lang="en-US" sz="1400" dirty="0"/>
              <a:t>Encore une fois, le pourcentage dépend largement de </a:t>
            </a:r>
            <a:r>
              <a:rPr lang="en-US" sz="1400" dirty="0" err="1" smtClean="0"/>
              <a:t>l’état</a:t>
            </a:r>
            <a:r>
              <a:rPr lang="en-US" sz="1400" dirty="0" smtClean="0"/>
              <a:t> </a:t>
            </a:r>
            <a:r>
              <a:rPr lang="en-US" sz="1400" dirty="0"/>
              <a:t>de la capitalisation du régime. Quand les choses vont bien, le régime peut accorder un niveau plus élevé de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/>
              <a:t>.</a:t>
            </a:r>
          </a:p>
          <a:p>
            <a:pPr marL="291179" indent="-291179">
              <a:lnSpc>
                <a:spcPct val="115000"/>
              </a:lnSpc>
              <a:buFont typeface="Arial" pitchFamily="34" charset="0"/>
              <a:buChar char="•"/>
            </a:pPr>
            <a:endParaRPr lang="fr-CA" sz="14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028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sz="1400" dirty="0"/>
              <a:t>Le troisième niveau de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 err="1" smtClean="0"/>
              <a:t>s’applique</a:t>
            </a:r>
            <a:r>
              <a:rPr lang="en-US" sz="1400" dirty="0" smtClean="0"/>
              <a:t> </a:t>
            </a:r>
            <a:r>
              <a:rPr lang="en-US" sz="1400" dirty="0"/>
              <a:t>à la portion de votre rente acquise après 2013.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annuelle de cette portion de votre rente pourrait varier de 0 % à 100 % de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annuelle de </a:t>
            </a:r>
            <a:r>
              <a:rPr lang="en-US" sz="1400" dirty="0" err="1" smtClean="0"/>
              <a:t>l’IPC</a:t>
            </a:r>
            <a:r>
              <a:rPr lang="en-US" sz="1400" dirty="0"/>
              <a:t>.</a:t>
            </a:r>
          </a:p>
          <a:p>
            <a:endParaRPr lang="fr-CA" sz="1400" dirty="0"/>
          </a:p>
          <a:p>
            <a:r>
              <a:rPr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7704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Récapitulons les trois périodes de services décomptés qui influent sur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annuelle de votre rente à la retraite.</a:t>
            </a:r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Les services décomptés avant 2010 sont protégés à 100 %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/>
              <a:t>.</a:t>
            </a:r>
            <a:endParaRPr lang="fr-CA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Les services décomptés de 2010 </a:t>
            </a:r>
            <a:r>
              <a:rPr lang="en-US" sz="1400" dirty="0" smtClean="0"/>
              <a:t>à 2013 </a:t>
            </a:r>
            <a:r>
              <a:rPr lang="en-US" sz="1400" dirty="0"/>
              <a:t>font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/>
              <a:t>protection conditionnelle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/>
              <a:t>. Cette portion de votre rente </a:t>
            </a:r>
            <a:r>
              <a:rPr lang="en-US" sz="1400" dirty="0" err="1"/>
              <a:t>fera</a:t>
            </a:r>
            <a:r>
              <a:rPr lang="en-US" sz="1400" dirty="0"/>
              <a:t>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/>
              <a:t>augmentation </a:t>
            </a:r>
            <a:r>
              <a:rPr lang="en-US" sz="1400" dirty="0" err="1" smtClean="0"/>
              <a:t>d’au</a:t>
            </a:r>
            <a:r>
              <a:rPr lang="en-US" sz="1400" dirty="0" smtClean="0"/>
              <a:t> </a:t>
            </a:r>
            <a:r>
              <a:rPr lang="en-US" sz="1400" dirty="0"/>
              <a:t>moins 50 % et </a:t>
            </a:r>
            <a:r>
              <a:rPr lang="en-US" sz="1400" dirty="0" err="1" smtClean="0"/>
              <a:t>d’au</a:t>
            </a:r>
            <a:r>
              <a:rPr lang="en-US" sz="1400" dirty="0" smtClean="0"/>
              <a:t> </a:t>
            </a:r>
            <a:r>
              <a:rPr lang="en-US" sz="1400" dirty="0"/>
              <a:t>plus 100 % de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annuelle du coût de la vie.</a:t>
            </a:r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Enfin, la protection </a:t>
            </a:r>
            <a:r>
              <a:rPr lang="en-US" sz="1400" dirty="0" err="1"/>
              <a:t>contre</a:t>
            </a:r>
            <a:r>
              <a:rPr lang="en-US" sz="1400" dirty="0"/>
              <a:t> </a:t>
            </a:r>
            <a:r>
              <a:rPr lang="en-US" sz="1400" dirty="0" err="1" smtClean="0"/>
              <a:t>l’inflation</a:t>
            </a:r>
            <a:r>
              <a:rPr lang="en-US" sz="1400" dirty="0" smtClean="0"/>
              <a:t> </a:t>
            </a:r>
            <a:r>
              <a:rPr lang="en-US" sz="1400" dirty="0"/>
              <a:t>pour les services décomptés après 2013 est entièrement conditionnelle à </a:t>
            </a:r>
            <a:r>
              <a:rPr lang="en-US" sz="1400" dirty="0" err="1" smtClean="0"/>
              <a:t>l’état</a:t>
            </a:r>
            <a:r>
              <a:rPr lang="en-US" sz="1400" dirty="0" smtClean="0"/>
              <a:t> </a:t>
            </a:r>
            <a:r>
              <a:rPr lang="en-US" sz="1400" dirty="0"/>
              <a:t>de la capitalisation du régime</a:t>
            </a:r>
            <a:r>
              <a:rPr lang="en-US" sz="1400" dirty="0" smtClean="0"/>
              <a:t>. </a:t>
            </a:r>
            <a:r>
              <a:rPr lang="en-US" sz="1400" dirty="0" err="1" smtClean="0"/>
              <a:t>Cette</a:t>
            </a:r>
            <a:r>
              <a:rPr lang="en-US" sz="1400" dirty="0" smtClean="0"/>
              <a:t> </a:t>
            </a:r>
            <a:r>
              <a:rPr lang="en-US" sz="1400" dirty="0"/>
              <a:t>portion de votre rente </a:t>
            </a:r>
            <a:r>
              <a:rPr lang="en-US" sz="1400" dirty="0" err="1"/>
              <a:t>fera</a:t>
            </a:r>
            <a:r>
              <a:rPr lang="en-US" sz="1400" dirty="0"/>
              <a:t>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/>
              <a:t>augmentation de 0 % à 100 % de </a:t>
            </a:r>
            <a:r>
              <a:rPr lang="en-US" sz="1400" dirty="0" err="1" smtClean="0"/>
              <a:t>l’augmentation</a:t>
            </a:r>
            <a:r>
              <a:rPr lang="en-US" sz="1400" dirty="0" smtClean="0"/>
              <a:t> </a:t>
            </a:r>
            <a:r>
              <a:rPr lang="en-US" sz="1400" dirty="0"/>
              <a:t>annuelle du coût de la vie.</a:t>
            </a:r>
          </a:p>
          <a:p>
            <a:endParaRPr lang="fr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8EE6-BE96-4B77-A2DF-B9D6D9A84C41}" type="slidenum">
              <a:rPr lang="en-US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058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147236"/>
            <a:ext cx="8229600" cy="4686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5532" y="3746499"/>
            <a:ext cx="1413933" cy="14139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72948" y="3352197"/>
            <a:ext cx="5284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355F"/>
                </a:solidFill>
              </a:rPr>
              <a:t>L’inflation</a:t>
            </a:r>
            <a:r>
              <a:rPr lang="en-US" sz="7200" dirty="0" smtClean="0">
                <a:solidFill>
                  <a:srgbClr val="00355F"/>
                </a:solidFill>
              </a:rPr>
              <a:t> et votre rente</a:t>
            </a:r>
            <a:endParaRPr lang="fr-CA" sz="7200" dirty="0">
              <a:solidFill>
                <a:srgbClr val="00355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l="8305"/>
          <a:stretch/>
        </p:blipFill>
        <p:spPr>
          <a:xfrm>
            <a:off x="1167897" y="6139253"/>
            <a:ext cx="7521223" cy="479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>
          <a:xfrm>
            <a:off x="468351" y="6139253"/>
            <a:ext cx="512895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5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6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5986462" cy="27190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2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>
          <a:xfrm>
            <a:off x="461330" y="6283366"/>
            <a:ext cx="512895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9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14" name="Content Placeholder 2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5986462" cy="27190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2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>
          <a:xfrm>
            <a:off x="461330" y="6283366"/>
            <a:ext cx="512895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0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458" y="1684867"/>
            <a:ext cx="1266304" cy="1266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901825" y="1676400"/>
            <a:ext cx="5619750" cy="2449513"/>
          </a:xfrm>
          <a:prstGeom prst="rect">
            <a:avLst/>
          </a:prstGeom>
        </p:spPr>
        <p:txBody>
          <a:bodyPr vert="horz"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3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>
          <a:xfrm>
            <a:off x="461330" y="6283366"/>
            <a:ext cx="512895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8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5986462" cy="27190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2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>
          <a:xfrm>
            <a:off x="461330" y="6283366"/>
            <a:ext cx="512895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86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15.emf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8.emf"/><Relationship Id="rId5" Type="http://schemas.openxmlformats.org/officeDocument/2006/relationships/tags" Target="../tags/tag67.xml"/><Relationship Id="rId10" Type="http://schemas.openxmlformats.org/officeDocument/2006/relationships/image" Target="../media/image16.emf"/><Relationship Id="rId4" Type="http://schemas.openxmlformats.org/officeDocument/2006/relationships/tags" Target="../tags/tag66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8.emf"/><Relationship Id="rId5" Type="http://schemas.openxmlformats.org/officeDocument/2006/relationships/tags" Target="../tags/tag74.xml"/><Relationship Id="rId10" Type="http://schemas.openxmlformats.org/officeDocument/2006/relationships/image" Target="../media/image17.emf"/><Relationship Id="rId4" Type="http://schemas.openxmlformats.org/officeDocument/2006/relationships/tags" Target="../tags/tag73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9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4.jp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emf"/><Relationship Id="rId5" Type="http://schemas.openxmlformats.org/officeDocument/2006/relationships/tags" Target="../tags/tag81.xml"/><Relationship Id="rId10" Type="http://schemas.openxmlformats.org/officeDocument/2006/relationships/image" Target="../media/image19.jpg"/><Relationship Id="rId4" Type="http://schemas.openxmlformats.org/officeDocument/2006/relationships/tags" Target="../tags/tag80.xml"/><Relationship Id="rId9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9.emf"/><Relationship Id="rId5" Type="http://schemas.openxmlformats.org/officeDocument/2006/relationships/tags" Target="../tags/tag5.xml"/><Relationship Id="rId10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0.xml"/><Relationship Id="rId7" Type="http://schemas.openxmlformats.org/officeDocument/2006/relationships/image" Target="../media/image10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19.xml"/><Relationship Id="rId7" Type="http://schemas.openxmlformats.org/officeDocument/2006/relationships/image" Target="../media/image10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4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4.emf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4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6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sz="2400" dirty="0" smtClean="0"/>
              <a:t>Hypothèses</a:t>
            </a:r>
            <a:endParaRPr lang="fr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1926538" y="1577546"/>
            <a:ext cx="6526048" cy="339657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67AC"/>
              </a:buClr>
            </a:pPr>
            <a:r>
              <a:rPr dirty="0" smtClean="0"/>
              <a:t>Louise, Jacques et Chloé en sont à différents stades de </a:t>
            </a:r>
            <a:r>
              <a:rPr dirty="0" err="1" smtClean="0"/>
              <a:t>leur</a:t>
            </a:r>
            <a:r>
              <a:rPr lang="fr-CA" dirty="0" smtClean="0"/>
              <a:t> </a:t>
            </a:r>
            <a:r>
              <a:rPr dirty="0" err="1" smtClean="0"/>
              <a:t>carrière</a:t>
            </a:r>
            <a:endParaRPr dirty="0" smtClean="0"/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dirty="0" err="1" smtClean="0"/>
              <a:t>Chacun</a:t>
            </a:r>
            <a:r>
              <a:rPr dirty="0" smtClean="0"/>
              <a:t> d</a:t>
            </a:r>
            <a:r>
              <a:rPr lang="fr-CA" dirty="0" smtClean="0"/>
              <a:t>’</a:t>
            </a:r>
            <a:r>
              <a:rPr dirty="0" err="1" smtClean="0"/>
              <a:t>eux</a:t>
            </a:r>
            <a:r>
              <a:rPr dirty="0" smtClean="0"/>
              <a:t> prendra sa retraite avec une rente </a:t>
            </a:r>
            <a:r>
              <a:rPr dirty="0" err="1" smtClean="0"/>
              <a:t>annuelle</a:t>
            </a:r>
            <a:r>
              <a:rPr dirty="0" smtClean="0"/>
              <a:t> de</a:t>
            </a:r>
            <a:r>
              <a:rPr lang="fr-CA" dirty="0" smtClean="0"/>
              <a:t> </a:t>
            </a:r>
            <a:r>
              <a:rPr dirty="0" smtClean="0"/>
              <a:t>50 000 $ après 25 </a:t>
            </a:r>
            <a:r>
              <a:rPr dirty="0" err="1" smtClean="0"/>
              <a:t>années</a:t>
            </a:r>
            <a:r>
              <a:rPr dirty="0" smtClean="0"/>
              <a:t> d</a:t>
            </a:r>
            <a:r>
              <a:rPr lang="fr-CA" dirty="0" smtClean="0"/>
              <a:t>’</a:t>
            </a:r>
            <a:r>
              <a:rPr dirty="0" err="1" smtClean="0"/>
              <a:t>enseignement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dirty="0" smtClean="0"/>
              <a:t>à temps plein</a:t>
            </a:r>
            <a:endParaRPr lang="fr-CA" dirty="0"/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dirty="0" smtClean="0"/>
              <a:t>Le régime détermine que le rajustement de base annuel en fonction de l</a:t>
            </a:r>
            <a:r>
              <a:rPr lang="fr-CA" dirty="0" smtClean="0"/>
              <a:t>’</a:t>
            </a:r>
            <a:r>
              <a:rPr dirty="0" smtClean="0"/>
              <a:t>inflation est de 2 %</a:t>
            </a:r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dirty="0" smtClean="0"/>
              <a:t>La FEO et le gouvernement établissent aux niveaux suivants la protection </a:t>
            </a:r>
            <a:r>
              <a:rPr dirty="0" err="1" smtClean="0"/>
              <a:t>contre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inflation :</a:t>
            </a:r>
            <a:endParaRPr lang="fr-CA" dirty="0"/>
          </a:p>
          <a:p>
            <a:pPr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lang="en-US" dirty="0"/>
              <a:t>9</a:t>
            </a:r>
            <a:r>
              <a:rPr dirty="0" smtClean="0"/>
              <a:t>0 % pour les services décomptés entre 2010 et 2013; et</a:t>
            </a:r>
          </a:p>
          <a:p>
            <a:pPr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lang="en-US" dirty="0"/>
              <a:t>9</a:t>
            </a:r>
            <a:r>
              <a:rPr dirty="0" smtClean="0"/>
              <a:t>0 % pour les services décomptés après 2013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10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1926" y="415524"/>
            <a:ext cx="1044435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EXEMPLES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77635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sz="2400" dirty="0" smtClean="0"/>
              <a:t>Hypothèses</a:t>
            </a:r>
            <a:endParaRPr lang="fr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1785284" y="1577788"/>
            <a:ext cx="6536922" cy="298873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67AC"/>
              </a:buClr>
            </a:pPr>
            <a:r>
              <a:rPr dirty="0" smtClean="0"/>
              <a:t>En supposant un </a:t>
            </a:r>
            <a:r>
              <a:rPr dirty="0" err="1" smtClean="0"/>
              <a:t>taux</a:t>
            </a:r>
            <a:r>
              <a:rPr dirty="0" smtClean="0"/>
              <a:t> d</a:t>
            </a:r>
            <a:r>
              <a:rPr lang="fr-CA" dirty="0" smtClean="0"/>
              <a:t>’</a:t>
            </a:r>
            <a:r>
              <a:rPr dirty="0" smtClean="0"/>
              <a:t>inflation de 2 %, l</a:t>
            </a:r>
            <a:r>
              <a:rPr lang="fr-CA" dirty="0" smtClean="0"/>
              <a:t>’</a:t>
            </a:r>
            <a:r>
              <a:rPr dirty="0" smtClean="0"/>
              <a:t>augmentation annuelle de la rente comprendrait :</a:t>
            </a:r>
          </a:p>
          <a:p>
            <a:pPr marL="685800"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dirty="0" smtClean="0"/>
              <a:t>2 % pour tous les services décomptés avant 2010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dirty="0" smtClean="0"/>
              <a:t>(100 % de 2 %);</a:t>
            </a:r>
          </a:p>
          <a:p>
            <a:pPr marL="685800"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dirty="0" smtClean="0"/>
              <a:t>1,</a:t>
            </a:r>
            <a:r>
              <a:rPr lang="en-US" dirty="0" smtClean="0"/>
              <a:t>8</a:t>
            </a:r>
            <a:r>
              <a:rPr dirty="0" smtClean="0"/>
              <a:t> % pour tous les services décomptés entre 2010 et 2013 (</a:t>
            </a:r>
            <a:r>
              <a:rPr lang="en-US" dirty="0" smtClean="0"/>
              <a:t>9</a:t>
            </a:r>
            <a:r>
              <a:rPr dirty="0" smtClean="0"/>
              <a:t>0 % de 2 %); et</a:t>
            </a:r>
          </a:p>
          <a:p>
            <a:pPr marL="685800"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dirty="0" smtClean="0"/>
              <a:t>1,</a:t>
            </a:r>
            <a:r>
              <a:rPr lang="en-US" dirty="0" smtClean="0"/>
              <a:t>8</a:t>
            </a:r>
            <a:r>
              <a:rPr dirty="0" smtClean="0"/>
              <a:t> % pour tous les services décomptés après 2013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dirty="0" smtClean="0"/>
              <a:t>(</a:t>
            </a:r>
            <a:r>
              <a:rPr lang="en-US" dirty="0" smtClean="0"/>
              <a:t>9</a:t>
            </a:r>
            <a:r>
              <a:rPr dirty="0" smtClean="0"/>
              <a:t>0 % de 2 %)</a:t>
            </a:r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dirty="0" smtClean="0"/>
              <a:t>Examinons comment cela touche Louise, Jacques et </a:t>
            </a:r>
            <a:r>
              <a:rPr dirty="0" err="1" smtClean="0"/>
              <a:t>Chloé</a:t>
            </a:r>
            <a:endParaRPr lang="fr-CA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11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1926" y="415524"/>
            <a:ext cx="1044435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EXEMPLES</a:t>
            </a:r>
            <a:endParaRPr lang="fr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7225197" y="4823011"/>
            <a:ext cx="1196219" cy="11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2043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542924" y="758075"/>
            <a:ext cx="8127251" cy="557212"/>
          </a:xfrm>
        </p:spPr>
        <p:txBody>
          <a:bodyPr/>
          <a:lstStyle/>
          <a:p>
            <a:r>
              <a:rPr sz="2400" dirty="0" smtClean="0"/>
              <a:t>Louise : Enseignante en fin de carrière</a:t>
            </a:r>
            <a:endParaRPr lang="fr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823913" y="1636921"/>
            <a:ext cx="6886160" cy="1319324"/>
          </a:xfrm>
        </p:spPr>
        <p:txBody>
          <a:bodyPr/>
          <a:lstStyle/>
          <a:p>
            <a:pPr marL="285750" indent="-285750">
              <a:buClr>
                <a:srgbClr val="0067AC"/>
              </a:buClr>
              <a:buFont typeface="Arial"/>
              <a:buChar char="•"/>
            </a:pPr>
            <a:r>
              <a:rPr dirty="0" smtClean="0"/>
              <a:t>Le tableau d</a:t>
            </a:r>
            <a:r>
              <a:rPr lang="fr-CA" dirty="0" smtClean="0"/>
              <a:t>’</a:t>
            </a:r>
            <a:r>
              <a:rPr dirty="0" smtClean="0"/>
              <a:t>ensemble :</a:t>
            </a:r>
            <a:r>
              <a:rPr lang="fr-CA" dirty="0" smtClean="0"/>
              <a:t> </a:t>
            </a:r>
            <a:endParaRPr lang="fr-CA" dirty="0"/>
          </a:p>
          <a:p>
            <a:pPr marL="742950" lvl="1" indent="-285750">
              <a:buClr>
                <a:srgbClr val="0067AC"/>
              </a:buClr>
              <a:buFont typeface="Wingdings" charset="2"/>
              <a:buChar char="§"/>
            </a:pPr>
            <a:r>
              <a:rPr dirty="0" smtClean="0"/>
              <a:t>75 % de la rente de Louise sera entièrement protégée </a:t>
            </a:r>
            <a:r>
              <a:rPr dirty="0" err="1" smtClean="0"/>
              <a:t>contre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inflation pendant toute sa retraite</a:t>
            </a:r>
          </a:p>
          <a:p>
            <a:pPr marL="742950" lvl="1" indent="-285750">
              <a:buClr>
                <a:srgbClr val="0067AC"/>
              </a:buClr>
              <a:buFont typeface="Wingdings" charset="2"/>
              <a:buChar char="§"/>
            </a:pPr>
            <a:r>
              <a:rPr dirty="0" smtClean="0"/>
              <a:t>Les 25 % restants </a:t>
            </a:r>
            <a:r>
              <a:rPr dirty="0" err="1" smtClean="0"/>
              <a:t>feront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objet d</a:t>
            </a:r>
            <a:r>
              <a:rPr lang="fr-CA" dirty="0" smtClean="0"/>
              <a:t>’</a:t>
            </a:r>
            <a:r>
              <a:rPr dirty="0" err="1" smtClean="0"/>
              <a:t>une</a:t>
            </a:r>
            <a:r>
              <a:rPr dirty="0" smtClean="0"/>
              <a:t> protection conditionnelle</a:t>
            </a:r>
          </a:p>
        </p:txBody>
      </p:sp>
      <p:sp>
        <p:nvSpPr>
          <p:cNvPr id="6" name="Tit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41926" y="415524"/>
            <a:ext cx="1044435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EXEMPLES</a:t>
            </a:r>
            <a:endParaRPr lang="fr-CA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76441403"/>
              </p:ext>
            </p:extLst>
          </p:nvPr>
        </p:nvGraphicFramePr>
        <p:xfrm>
          <a:off x="629593" y="3109516"/>
          <a:ext cx="7954885" cy="229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084"/>
                <a:gridCol w="2026743"/>
                <a:gridCol w="2348951"/>
                <a:gridCol w="1485107"/>
              </a:tblGrid>
              <a:tr h="550011"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</a:pP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Moment où Louise a 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accumulé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ses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 services décomptés</a:t>
                      </a:r>
                      <a:endParaRPr lang="fr-CA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</a:pP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Niveau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d’inflation</a:t>
                      </a:r>
                      <a:endParaRPr lang="fr-CA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Calcul de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l’augmentation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 : Rente X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niveau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d’inflation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 X % des services décomptés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Augmentation de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sa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 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rente</a:t>
                      </a:r>
                      <a:endParaRPr lang="fr-CA" sz="1200" b="1" i="0" u="none" strike="noStrike" kern="1200" baseline="0" dirty="0" smtClean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</a:tr>
              <a:tr h="36023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smtClean="0"/>
                        <a:t>75 % décomptés avant 2010 </a:t>
                      </a:r>
                      <a:endParaRPr lang="fr-CA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100 % de </a:t>
                      </a:r>
                      <a:r>
                        <a:rPr lang="en-US" sz="1200" baseline="0" dirty="0" err="1" smtClean="0"/>
                        <a:t>l’IPC</a:t>
                      </a:r>
                      <a:r>
                        <a:rPr lang="en-US" sz="1200" baseline="0" dirty="0" smtClean="0"/>
                        <a:t> = 2,0 %</a:t>
                      </a:r>
                      <a:endParaRPr lang="fr-CA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50 000 $ X 2,0 % X 75 %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750 $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79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15 % </a:t>
                      </a:r>
                      <a:r>
                        <a:rPr lang="en-US" sz="1200" baseline="0" dirty="0" err="1" smtClean="0"/>
                        <a:t>décomptés</a:t>
                      </a:r>
                      <a:r>
                        <a:rPr lang="en-US" sz="1200" baseline="0" dirty="0" smtClean="0"/>
                        <a:t> de 2010 à 2013</a:t>
                      </a:r>
                      <a:endParaRPr lang="fr-CA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err="1" smtClean="0"/>
                        <a:t>Établi</a:t>
                      </a:r>
                      <a:r>
                        <a:rPr lang="en-US" sz="1200" baseline="0" dirty="0" smtClean="0"/>
                        <a:t> à 90 % de </a:t>
                      </a:r>
                      <a:r>
                        <a:rPr lang="en-US" sz="1200" baseline="0" dirty="0" err="1" smtClean="0"/>
                        <a:t>l’IPC</a:t>
                      </a:r>
                      <a:r>
                        <a:rPr lang="en-US" sz="1200" baseline="0" dirty="0" smtClean="0"/>
                        <a:t> = 1,8 %</a:t>
                      </a:r>
                      <a:endParaRPr lang="fr-CA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50 000 $ X 1,8 % X 15 %</a:t>
                      </a:r>
                      <a:endParaRPr lang="fr-CA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135 $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8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smtClean="0"/>
                        <a:t>10 % décomptés après 2013</a:t>
                      </a:r>
                      <a:endParaRPr lang="fr-CA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err="1" smtClean="0"/>
                        <a:t>Établi</a:t>
                      </a:r>
                      <a:r>
                        <a:rPr lang="en-US" sz="1200" baseline="0" dirty="0" smtClean="0"/>
                        <a:t> à 90 % de </a:t>
                      </a:r>
                      <a:r>
                        <a:rPr lang="en-US" sz="1200" baseline="0" dirty="0" err="1" smtClean="0"/>
                        <a:t>l’IPC</a:t>
                      </a:r>
                      <a:r>
                        <a:rPr lang="en-US" sz="1200" baseline="0" dirty="0" smtClean="0"/>
                        <a:t> = 1,8 %</a:t>
                      </a:r>
                      <a:endParaRPr lang="fr-CA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50 000 $ X 1,8 % X 10 % </a:t>
                      </a:r>
                      <a:endParaRPr lang="fr-CA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90 $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82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Augmentation totale de la </a:t>
                      </a:r>
                      <a:r>
                        <a:rPr lang="en-US" sz="1200" b="1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rente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                                                                                                                              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975 $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12</a:t>
            </a:r>
            <a:endParaRPr lang="fr-CA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87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543600" y="758075"/>
            <a:ext cx="7957035" cy="557212"/>
          </a:xfrm>
        </p:spPr>
        <p:txBody>
          <a:bodyPr/>
          <a:lstStyle/>
          <a:p>
            <a:r>
              <a:rPr sz="2400" dirty="0" smtClean="0"/>
              <a:t>Jacques : Enseignant en milieu de carrière</a:t>
            </a:r>
            <a:endParaRPr lang="fr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823912" y="1636921"/>
            <a:ext cx="7762715" cy="1319324"/>
          </a:xfrm>
        </p:spPr>
        <p:txBody>
          <a:bodyPr/>
          <a:lstStyle/>
          <a:p>
            <a:pPr marL="285750" indent="-285750">
              <a:buClr>
                <a:srgbClr val="0067AC"/>
              </a:buClr>
              <a:buFont typeface="Arial"/>
              <a:buChar char="•"/>
            </a:pPr>
            <a:r>
              <a:rPr dirty="0" smtClean="0"/>
              <a:t>Le tableau d</a:t>
            </a:r>
            <a:r>
              <a:rPr lang="fr-CA" dirty="0" smtClean="0"/>
              <a:t>’</a:t>
            </a:r>
            <a:r>
              <a:rPr dirty="0" smtClean="0"/>
              <a:t>ensemble :</a:t>
            </a:r>
          </a:p>
          <a:p>
            <a:pPr marL="742950" indent="-285750">
              <a:buClr>
                <a:srgbClr val="0067AC"/>
              </a:buClr>
              <a:buFont typeface="Wingdings" charset="2"/>
              <a:buChar char="§"/>
            </a:pPr>
            <a:r>
              <a:rPr dirty="0" smtClean="0"/>
              <a:t>45 % de la rente de Jacques sera entièrement protégée </a:t>
            </a:r>
            <a:r>
              <a:rPr dirty="0" err="1" smtClean="0"/>
              <a:t>contre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inflation pendant toute sa retraite</a:t>
            </a:r>
          </a:p>
          <a:p>
            <a:pPr marL="742950" indent="-285750">
              <a:buClr>
                <a:srgbClr val="0067AC"/>
              </a:buClr>
              <a:buFont typeface="Wingdings" charset="2"/>
              <a:buChar char="§"/>
            </a:pPr>
            <a:r>
              <a:rPr dirty="0" smtClean="0"/>
              <a:t>Les 55 % restants </a:t>
            </a:r>
            <a:r>
              <a:rPr dirty="0" err="1" smtClean="0"/>
              <a:t>feront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objet d</a:t>
            </a:r>
            <a:r>
              <a:rPr lang="fr-CA" dirty="0" smtClean="0"/>
              <a:t>’</a:t>
            </a:r>
            <a:r>
              <a:rPr dirty="0" err="1" smtClean="0"/>
              <a:t>une</a:t>
            </a:r>
            <a:r>
              <a:rPr dirty="0" smtClean="0"/>
              <a:t> protection conditionnelle</a:t>
            </a:r>
          </a:p>
        </p:txBody>
      </p:sp>
      <p:sp>
        <p:nvSpPr>
          <p:cNvPr id="6" name="Tit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41926" y="415524"/>
            <a:ext cx="1044435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EXEMPLES</a:t>
            </a:r>
            <a:endParaRPr lang="fr-CA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42964091"/>
              </p:ext>
            </p:extLst>
          </p:nvPr>
        </p:nvGraphicFramePr>
        <p:xfrm>
          <a:off x="629593" y="3109516"/>
          <a:ext cx="7954885" cy="229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084"/>
                <a:gridCol w="2064454"/>
                <a:gridCol w="2311240"/>
                <a:gridCol w="1485107"/>
              </a:tblGrid>
              <a:tr h="550011"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</a:pP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Moment où Jacques a 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accumulé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 ses services décomptés</a:t>
                      </a:r>
                      <a:endParaRPr lang="fr-CA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</a:pP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Niveau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d’inflation</a:t>
                      </a:r>
                      <a:endParaRPr lang="fr-CA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Calcul de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l’augmentation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 : Rente X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niveau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d’inflation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 X % des services décomptés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Augmentation de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sa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 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rente</a:t>
                      </a:r>
                      <a:endParaRPr lang="fr-CA" sz="1200" b="1" i="0" u="none" strike="noStrike" kern="1200" baseline="0" dirty="0" smtClean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</a:tr>
              <a:tr h="36023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45 % décomptés avant 2010 </a:t>
                      </a:r>
                      <a:endParaRPr lang="fr-CA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100 % de </a:t>
                      </a:r>
                      <a:r>
                        <a:rPr lang="en-US" sz="1200" baseline="0" dirty="0" err="1" smtClean="0"/>
                        <a:t>l’IPC</a:t>
                      </a:r>
                      <a:r>
                        <a:rPr lang="en-US" sz="1200" baseline="0" dirty="0" smtClean="0"/>
                        <a:t> = 2,0 %</a:t>
                      </a:r>
                      <a:endParaRPr lang="fr-CA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50 000 $ X 2,0 % X 45 %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450 $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79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15 % décomptés de 2010 à 2013</a:t>
                      </a:r>
                      <a:endParaRPr lang="fr-CA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Établi à 90 % de </a:t>
                      </a:r>
                      <a:r>
                        <a:rPr lang="en-US" sz="1200" baseline="0" dirty="0" err="1" smtClean="0"/>
                        <a:t>l’IPC</a:t>
                      </a:r>
                      <a:r>
                        <a:rPr lang="en-US" sz="1200" baseline="0" dirty="0" smtClean="0"/>
                        <a:t> = 1,8 %</a:t>
                      </a:r>
                      <a:endParaRPr lang="fr-CA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50 000 $ X 1,8 % X 15 %</a:t>
                      </a:r>
                      <a:endParaRPr lang="fr-CA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135 $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8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40 % décomptés après 2013</a:t>
                      </a:r>
                      <a:endParaRPr lang="fr-CA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Établi à 90 % de </a:t>
                      </a:r>
                      <a:r>
                        <a:rPr lang="en-US" sz="1200" baseline="0" dirty="0" err="1" smtClean="0"/>
                        <a:t>l’IPC</a:t>
                      </a:r>
                      <a:r>
                        <a:rPr lang="en-US" sz="1200" baseline="0" dirty="0" smtClean="0"/>
                        <a:t> = 1,8 %</a:t>
                      </a:r>
                      <a:endParaRPr lang="fr-CA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50 000 $ X 1,8 % X 40 %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360 $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82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Augmentation totale de la </a:t>
                      </a:r>
                      <a:r>
                        <a:rPr lang="en-US" sz="1200" b="1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rente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                                                                                                                               945 $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13</a:t>
            </a:r>
            <a:endParaRPr lang="fr-CA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8542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542924" y="758075"/>
            <a:ext cx="8041554" cy="557212"/>
          </a:xfrm>
        </p:spPr>
        <p:txBody>
          <a:bodyPr/>
          <a:lstStyle/>
          <a:p>
            <a:r>
              <a:rPr sz="2400" dirty="0" smtClean="0"/>
              <a:t>Chloé : Enseignante en début de carrière</a:t>
            </a:r>
            <a:endParaRPr lang="fr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823912" y="1636921"/>
            <a:ext cx="7854421" cy="1207880"/>
          </a:xfrm>
        </p:spPr>
        <p:txBody>
          <a:bodyPr/>
          <a:lstStyle/>
          <a:p>
            <a:pPr marL="285750" indent="-285750">
              <a:buClr>
                <a:srgbClr val="0067AC"/>
              </a:buClr>
              <a:buFont typeface="Arial"/>
              <a:buChar char="•"/>
            </a:pPr>
            <a:r>
              <a:rPr dirty="0" smtClean="0"/>
              <a:t>Le tableau d</a:t>
            </a:r>
            <a:r>
              <a:rPr lang="fr-CA" dirty="0" smtClean="0"/>
              <a:t>’</a:t>
            </a:r>
            <a:r>
              <a:rPr dirty="0" smtClean="0"/>
              <a:t>ensemble :</a:t>
            </a:r>
          </a:p>
          <a:p>
            <a:pPr marL="742950" indent="-285750">
              <a:buClr>
                <a:srgbClr val="0067AC"/>
              </a:buClr>
              <a:buFont typeface="Wingdings" charset="2"/>
              <a:buChar char="§"/>
            </a:pPr>
            <a:r>
              <a:rPr dirty="0" smtClean="0"/>
              <a:t>100 % de la rente de Chloé </a:t>
            </a:r>
            <a:r>
              <a:rPr dirty="0" err="1" smtClean="0"/>
              <a:t>fera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objet d</a:t>
            </a:r>
            <a:r>
              <a:rPr lang="fr-CA" dirty="0" smtClean="0"/>
              <a:t>’</a:t>
            </a:r>
            <a:r>
              <a:rPr dirty="0" err="1" smtClean="0"/>
              <a:t>une</a:t>
            </a:r>
            <a:r>
              <a:rPr dirty="0" smtClean="0"/>
              <a:t> protection conditionnelle pendant toute sa retraite</a:t>
            </a:r>
            <a:endParaRPr lang="fr-CA" dirty="0"/>
          </a:p>
        </p:txBody>
      </p:sp>
      <p:sp>
        <p:nvSpPr>
          <p:cNvPr id="6" name="Tit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41926" y="415524"/>
            <a:ext cx="1044435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EXEMPLES</a:t>
            </a:r>
            <a:endParaRPr lang="fr-CA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03692326"/>
              </p:ext>
            </p:extLst>
          </p:nvPr>
        </p:nvGraphicFramePr>
        <p:xfrm>
          <a:off x="723448" y="2844801"/>
          <a:ext cx="7954885" cy="2291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084"/>
                <a:gridCol w="2160557"/>
                <a:gridCol w="2215137"/>
                <a:gridCol w="1485107"/>
              </a:tblGrid>
              <a:tr h="550011"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</a:pP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Moment où Chloé a accumulé ses services décomptés</a:t>
                      </a:r>
                      <a:endParaRPr lang="fr-CA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>
                        <a:lnSpc>
                          <a:spcPct val="100000"/>
                        </a:lnSpc>
                      </a:pP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Niveau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d’inflation</a:t>
                      </a:r>
                      <a:endParaRPr lang="fr-CA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Calcul de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l’augmentation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 : Rente X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niveau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d’inflation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 X % des services décomptés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Augmentation de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sa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 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rente</a:t>
                      </a:r>
                      <a:endParaRPr lang="fr-CA" sz="1200" b="1" i="0" u="none" strike="noStrike" kern="1200" baseline="0" dirty="0" smtClean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</a:tr>
              <a:tr h="36023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0 % décomptés avant 2010 </a:t>
                      </a:r>
                      <a:endParaRPr lang="fr-CA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S. O.</a:t>
                      </a:r>
                      <a:endParaRPr lang="fr-CA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S. O.</a:t>
                      </a:r>
                      <a:endParaRPr lang="fr-CA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S. 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79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12 % décomptés de 2010 à 2013</a:t>
                      </a:r>
                      <a:endParaRPr lang="fr-CA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Établi à 90 % de </a:t>
                      </a:r>
                      <a:r>
                        <a:rPr lang="en-US" sz="1200" baseline="0" dirty="0" err="1" smtClean="0"/>
                        <a:t>l’IPC</a:t>
                      </a:r>
                      <a:r>
                        <a:rPr lang="en-US" sz="1200" baseline="0" dirty="0" smtClean="0"/>
                        <a:t> = 1,8 %</a:t>
                      </a:r>
                      <a:endParaRPr lang="fr-CA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50 000 $ X 1,8 % X 12 %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108 $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8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88 % décomptés après 2013</a:t>
                      </a:r>
                      <a:endParaRPr lang="fr-CA" sz="1200" baseline="0" dirty="0"/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1200" baseline="0" dirty="0" smtClean="0"/>
                        <a:t>Établi à 90 % de </a:t>
                      </a:r>
                      <a:r>
                        <a:rPr lang="en-US" sz="1200" baseline="0" dirty="0" err="1" smtClean="0"/>
                        <a:t>l’IPC</a:t>
                      </a:r>
                      <a:r>
                        <a:rPr lang="en-US" sz="1200" baseline="0" dirty="0" smtClean="0"/>
                        <a:t> = 1,8 %</a:t>
                      </a:r>
                      <a:endParaRPr lang="fr-CA" sz="1200" baseline="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50 000 $ X 1,48% X 88 %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792 $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182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Augmentation totale de la </a:t>
                      </a:r>
                      <a:r>
                        <a:rPr lang="en-US" sz="1200" b="1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rente</a:t>
                      </a:r>
                      <a:r>
                        <a:rPr lang="en-US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                                                                                                                              900 $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14</a:t>
            </a:r>
            <a:endParaRPr lang="fr-CA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734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alphaModFix amt="47000"/>
          </a:blip>
          <a:stretch>
            <a:fillRect/>
          </a:stretch>
        </p:blipFill>
        <p:spPr>
          <a:xfrm>
            <a:off x="6591616" y="3835406"/>
            <a:ext cx="1918758" cy="191875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794740" y="1614288"/>
            <a:ext cx="5614527" cy="2719037"/>
          </a:xfrm>
        </p:spPr>
        <p:txBody>
          <a:bodyPr/>
          <a:lstStyle/>
          <a:p>
            <a:pPr marL="347663" indent="-347663">
              <a:spcBef>
                <a:spcPts val="1200"/>
              </a:spcBef>
            </a:pPr>
            <a:r>
              <a:rPr lang="en-US" dirty="0" smtClean="0">
                <a:solidFill>
                  <a:srgbClr val="0067AC"/>
                </a:solidFill>
              </a:rPr>
              <a:t>1</a:t>
            </a:r>
            <a:r>
              <a:rPr lang="en-US" sz="1800" dirty="0" smtClean="0"/>
              <a:t> – Votre augmentation annuelle liée à </a:t>
            </a:r>
            <a:r>
              <a:rPr lang="en-US" sz="1800" dirty="0" err="1" smtClean="0"/>
              <a:t>l’inflation</a:t>
            </a:r>
            <a:r>
              <a:rPr lang="en-US" sz="1800" dirty="0" smtClean="0"/>
              <a:t> est établie chaque année après votre départ à la </a:t>
            </a:r>
            <a:r>
              <a:rPr lang="en-US" sz="1800" dirty="0" err="1" smtClean="0"/>
              <a:t>retraite</a:t>
            </a:r>
            <a:r>
              <a:rPr lang="en-US" sz="1800" dirty="0" smtClean="0"/>
              <a:t>.</a:t>
            </a:r>
          </a:p>
          <a:p>
            <a:pPr marL="347663" indent="-347663">
              <a:spcBef>
                <a:spcPts val="1200"/>
              </a:spcBef>
            </a:pPr>
            <a:r>
              <a:rPr lang="en-US" dirty="0" smtClean="0">
                <a:solidFill>
                  <a:srgbClr val="0067AC"/>
                </a:solidFill>
              </a:rPr>
              <a:t>2</a:t>
            </a:r>
            <a:r>
              <a:rPr lang="en-US" sz="1800" dirty="0" smtClean="0"/>
              <a:t> – </a:t>
            </a:r>
            <a:r>
              <a:rPr lang="en-US" sz="1800" dirty="0" err="1" smtClean="0"/>
              <a:t>Vous</a:t>
            </a:r>
            <a:r>
              <a:rPr lang="en-US" sz="1800" dirty="0" smtClean="0"/>
              <a:t> </a:t>
            </a:r>
            <a:r>
              <a:rPr lang="en-US" sz="1800" dirty="0" err="1" smtClean="0"/>
              <a:t>n’acquérez</a:t>
            </a:r>
            <a:r>
              <a:rPr lang="en-US" sz="1800" dirty="0" smtClean="0"/>
              <a:t> pas un niveau donné de protection </a:t>
            </a:r>
            <a:r>
              <a:rPr lang="en-US" sz="1800" dirty="0" err="1" smtClean="0"/>
              <a:t>contre</a:t>
            </a:r>
            <a:r>
              <a:rPr lang="en-US" sz="1800" dirty="0" smtClean="0"/>
              <a:t> </a:t>
            </a:r>
            <a:r>
              <a:rPr lang="en-US" sz="1800" dirty="0" err="1" smtClean="0"/>
              <a:t>l’inflation</a:t>
            </a:r>
            <a:r>
              <a:rPr lang="en-US" sz="1800" dirty="0" smtClean="0"/>
              <a:t> quand </a:t>
            </a:r>
            <a:r>
              <a:rPr lang="en-US" sz="1800" dirty="0" err="1" smtClean="0"/>
              <a:t>vous</a:t>
            </a:r>
            <a:r>
              <a:rPr lang="en-US" sz="1800" dirty="0" smtClean="0"/>
              <a:t> </a:t>
            </a:r>
            <a:r>
              <a:rPr lang="en-US" sz="1800" dirty="0" err="1" smtClean="0"/>
              <a:t>travaillez</a:t>
            </a:r>
            <a:r>
              <a:rPr lang="en-US" sz="1800" dirty="0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3"/>
            </p:custDataLst>
          </p:nvPr>
        </p:nvSpPr>
        <p:spPr>
          <a:xfrm>
            <a:off x="542924" y="758075"/>
            <a:ext cx="6834040" cy="557212"/>
          </a:xfrm>
        </p:spPr>
        <p:txBody>
          <a:bodyPr/>
          <a:lstStyle/>
          <a:p>
            <a:r>
              <a:rPr sz="2400" dirty="0" smtClean="0"/>
              <a:t>Quatre éléments importants à retenir</a:t>
            </a:r>
            <a:endParaRPr lang="fr-CA" sz="2400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15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4192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CONCLUSION </a:t>
            </a:r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51879" y="1677614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51879" y="246552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12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alphaModFix amt="47000"/>
          </a:blip>
          <a:stretch>
            <a:fillRect/>
          </a:stretch>
        </p:blipFill>
        <p:spPr>
          <a:xfrm>
            <a:off x="6591616" y="3835406"/>
            <a:ext cx="1921927" cy="19219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794740" y="1614288"/>
            <a:ext cx="7791888" cy="4143045"/>
          </a:xfrm>
        </p:spPr>
        <p:txBody>
          <a:bodyPr/>
          <a:lstStyle/>
          <a:p>
            <a:r>
              <a:rPr lang="en-US" dirty="0" smtClean="0">
                <a:solidFill>
                  <a:srgbClr val="0067AC"/>
                </a:solidFill>
              </a:rPr>
              <a:t>3</a:t>
            </a:r>
            <a:r>
              <a:rPr lang="en-US" sz="1800" dirty="0" smtClean="0"/>
              <a:t> – Pendant toute votre retraite, vous bénéficierez :</a:t>
            </a:r>
          </a:p>
          <a:p>
            <a:pPr marL="684213" indent="-285750">
              <a:buClr>
                <a:srgbClr val="0067AC"/>
              </a:buClr>
              <a:buFont typeface="Wingdings" charset="2"/>
              <a:buChar char="§"/>
            </a:pPr>
            <a:r>
              <a:rPr lang="en-US" sz="1800" dirty="0" err="1" smtClean="0"/>
              <a:t>d’une</a:t>
            </a:r>
            <a:r>
              <a:rPr lang="en-US" sz="1800" dirty="0" smtClean="0"/>
              <a:t> protection </a:t>
            </a:r>
            <a:r>
              <a:rPr lang="en-US" sz="1800" dirty="0" err="1" smtClean="0"/>
              <a:t>contre</a:t>
            </a:r>
            <a:r>
              <a:rPr lang="en-US" sz="1800" dirty="0" smtClean="0"/>
              <a:t> </a:t>
            </a:r>
            <a:r>
              <a:rPr lang="en-US" sz="1800" dirty="0" err="1" smtClean="0"/>
              <a:t>l’inflation</a:t>
            </a:r>
            <a:r>
              <a:rPr lang="en-US" sz="1800" dirty="0" smtClean="0"/>
              <a:t> de 100 % pour tous les services décomptés avant 2010; et</a:t>
            </a:r>
          </a:p>
          <a:p>
            <a:pPr marL="684213" indent="-285750">
              <a:buClr>
                <a:srgbClr val="0067AC"/>
              </a:buClr>
              <a:buFont typeface="Wingdings" charset="2"/>
              <a:buChar char="§"/>
            </a:pPr>
            <a:r>
              <a:rPr lang="en-US" sz="1800" dirty="0" err="1" smtClean="0"/>
              <a:t>d’une</a:t>
            </a:r>
            <a:r>
              <a:rPr lang="en-US" sz="1800" dirty="0" smtClean="0"/>
              <a:t> protection variable </a:t>
            </a:r>
            <a:r>
              <a:rPr lang="en-US" sz="1800" dirty="0" err="1" smtClean="0"/>
              <a:t>contre</a:t>
            </a:r>
            <a:r>
              <a:rPr lang="en-US" sz="1800" dirty="0" smtClean="0"/>
              <a:t> </a:t>
            </a:r>
            <a:r>
              <a:rPr lang="en-US" sz="1800" dirty="0" err="1" smtClean="0"/>
              <a:t>l’inflation</a:t>
            </a:r>
            <a:r>
              <a:rPr lang="en-US" sz="1800" dirty="0" smtClean="0"/>
              <a:t> pour tous les services décomptés après 2009. Le montant variera chaque année, selon la capacité de paiement du régime.</a:t>
            </a:r>
          </a:p>
          <a:p>
            <a:pPr marL="347663" indent="-347663">
              <a:spcBef>
                <a:spcPts val="1200"/>
              </a:spcBef>
            </a:pPr>
            <a:r>
              <a:rPr lang="en-US" dirty="0" smtClean="0">
                <a:solidFill>
                  <a:srgbClr val="0067AC"/>
                </a:solidFill>
              </a:rPr>
              <a:t>4</a:t>
            </a:r>
            <a:r>
              <a:rPr lang="en-US" sz="1800" dirty="0"/>
              <a:t> – Des augmentations annuelles liées à </a:t>
            </a:r>
            <a:r>
              <a:rPr lang="en-US" sz="1800" dirty="0" err="1" smtClean="0"/>
              <a:t>l’inflation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err="1" smtClean="0"/>
              <a:t>sont</a:t>
            </a:r>
            <a:r>
              <a:rPr lang="en-US" sz="1800" dirty="0" smtClean="0"/>
              <a:t> </a:t>
            </a:r>
            <a:r>
              <a:rPr lang="en-US" sz="1800" dirty="0"/>
              <a:t>ajoutées au montant de rente que vous touchez –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ce</a:t>
            </a:r>
            <a:r>
              <a:rPr lang="en-US" sz="1800" dirty="0" smtClean="0"/>
              <a:t> </a:t>
            </a:r>
            <a:r>
              <a:rPr lang="en-US" sz="1800" dirty="0"/>
              <a:t>nouveau montant devient votre nouvelle </a:t>
            </a:r>
            <a:r>
              <a:rPr lang="en-US" sz="1800" dirty="0" err="1"/>
              <a:t>rente</a:t>
            </a:r>
            <a:r>
              <a:rPr lang="en-US" sz="1800" dirty="0"/>
              <a:t> </a:t>
            </a:r>
            <a:r>
              <a:rPr lang="en-US" sz="1800" dirty="0" err="1" smtClean="0"/>
              <a:t>viagère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3"/>
            </p:custDataLst>
          </p:nvPr>
        </p:nvSpPr>
        <p:spPr>
          <a:xfrm>
            <a:off x="542924" y="758075"/>
            <a:ext cx="6834040" cy="557212"/>
          </a:xfrm>
        </p:spPr>
        <p:txBody>
          <a:bodyPr/>
          <a:lstStyle/>
          <a:p>
            <a:r>
              <a:rPr sz="2400" dirty="0" smtClean="0"/>
              <a:t>Quatre éléments importants à retenir</a:t>
            </a:r>
            <a:endParaRPr lang="fr-CA" sz="2400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16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4192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CONCLUSION </a:t>
            </a:r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51879" y="1662116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51879" y="365932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5679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7200" y="1147236"/>
            <a:ext cx="8229600" cy="4686300"/>
          </a:xfrm>
          <a:prstGeom prst="rect">
            <a:avLst/>
          </a:prstGeom>
        </p:spPr>
      </p:pic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728133" y="4893732"/>
            <a:ext cx="3412067" cy="0"/>
          </a:xfrm>
          <a:prstGeom prst="line">
            <a:avLst/>
          </a:prstGeom>
          <a:ln w="12700" cmpd="sng">
            <a:solidFill>
              <a:srgbClr val="B9E0F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45068" y="3886198"/>
            <a:ext cx="647700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1" y="1888068"/>
            <a:ext cx="3393893" cy="3712676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728132" y="4521205"/>
            <a:ext cx="4579847" cy="1121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rgbClr val="00355F"/>
                </a:solidFill>
              </a:rPr>
              <a:t>RENSEIGNEMENTS SUPPLÉMENTAIRES</a:t>
            </a:r>
          </a:p>
          <a:p>
            <a:pPr>
              <a:lnSpc>
                <a:spcPct val="50000"/>
              </a:lnSpc>
            </a:pPr>
            <a:endParaRPr lang="fr-CA" sz="1200" b="1" spc="300" dirty="0" smtClean="0">
              <a:solidFill>
                <a:srgbClr val="00355F"/>
              </a:solidFill>
            </a:endParaRPr>
          </a:p>
          <a:p>
            <a:pPr marL="88900" indent="-88900">
              <a:lnSpc>
                <a:spcPct val="130000"/>
              </a:lnSpc>
            </a:pPr>
            <a:r>
              <a:rPr lang="en-US" sz="1100" dirty="0"/>
              <a:t>• Consultez le site Web du régime de </a:t>
            </a:r>
            <a:r>
              <a:rPr lang="en-US" sz="1100" dirty="0" err="1"/>
              <a:t>retraite</a:t>
            </a:r>
            <a:r>
              <a:rPr lang="en-US" sz="1100" dirty="0"/>
              <a:t> </a:t>
            </a:r>
            <a:r>
              <a:rPr lang="en-US" sz="1100" dirty="0" smtClean="0"/>
              <a:t>à www.otpp.com/capitalisation</a:t>
            </a:r>
          </a:p>
          <a:p>
            <a:pPr marL="88900" indent="-88900">
              <a:lnSpc>
                <a:spcPct val="130000"/>
              </a:lnSpc>
            </a:pPr>
            <a:r>
              <a:rPr lang="en-US" sz="1100" smtClean="0"/>
              <a:t>• </a:t>
            </a:r>
            <a:r>
              <a:rPr lang="en-US" sz="1100" dirty="0" smtClean="0"/>
              <a:t>Communiquez avec la personne responsable des régimes de </a:t>
            </a:r>
            <a:r>
              <a:rPr lang="en-US" sz="1100" dirty="0" err="1" smtClean="0"/>
              <a:t>retraite</a:t>
            </a:r>
            <a:r>
              <a:rPr lang="en-US" sz="1100" dirty="0" smtClean="0"/>
              <a:t> de </a:t>
            </a:r>
            <a:r>
              <a:rPr lang="en-US" sz="1100" dirty="0" err="1" smtClean="0"/>
              <a:t>votre</a:t>
            </a:r>
            <a:r>
              <a:rPr lang="en-US" sz="1100" dirty="0" smtClean="0"/>
              <a:t> organisme affilié</a:t>
            </a:r>
            <a:endParaRPr lang="fr-CA" sz="1100" b="1" spc="3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/>
          <a:srcRect l="8305"/>
          <a:stretch/>
        </p:blipFill>
        <p:spPr>
          <a:xfrm>
            <a:off x="1167897" y="6139253"/>
            <a:ext cx="7521223" cy="479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>
          <a:xfrm>
            <a:off x="468351" y="6139253"/>
            <a:ext cx="512895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96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803206" y="1512684"/>
            <a:ext cx="7660569" cy="2719037"/>
          </a:xfrm>
        </p:spPr>
        <p:txBody>
          <a:bodyPr/>
          <a:lstStyle/>
          <a:p>
            <a:pPr>
              <a:lnSpc>
                <a:spcPct val="137000"/>
              </a:lnSpc>
            </a:pPr>
            <a:r>
              <a:rPr lang="en-US" dirty="0" smtClean="0">
                <a:solidFill>
                  <a:srgbClr val="0067AC"/>
                </a:solidFill>
              </a:rPr>
              <a:t>1</a:t>
            </a:r>
            <a:r>
              <a:rPr dirty="0" smtClean="0"/>
              <a:t> – Rajustement de base en fonction de l</a:t>
            </a:r>
            <a:r>
              <a:rPr lang="fr-CA" dirty="0" smtClean="0"/>
              <a:t>’</a:t>
            </a:r>
            <a:r>
              <a:rPr dirty="0" smtClean="0"/>
              <a:t>inflation</a:t>
            </a:r>
          </a:p>
          <a:p>
            <a:pPr>
              <a:lnSpc>
                <a:spcPct val="137000"/>
              </a:lnSpc>
            </a:pPr>
            <a:r>
              <a:rPr lang="en-US" dirty="0" smtClean="0">
                <a:solidFill>
                  <a:srgbClr val="0067AC"/>
                </a:solidFill>
              </a:rPr>
              <a:t>2</a:t>
            </a:r>
            <a:r>
              <a:rPr dirty="0" smtClean="0"/>
              <a:t> – État de la capitalisation du régime</a:t>
            </a:r>
          </a:p>
          <a:p>
            <a:pPr marL="446088" indent="-446088">
              <a:lnSpc>
                <a:spcPct val="137000"/>
              </a:lnSpc>
            </a:pPr>
            <a:r>
              <a:rPr lang="en-US" dirty="0" smtClean="0">
                <a:solidFill>
                  <a:srgbClr val="0067AC"/>
                </a:solidFill>
              </a:rPr>
              <a:t>3</a:t>
            </a:r>
            <a:r>
              <a:rPr dirty="0" smtClean="0"/>
              <a:t> – Période durant laquelle vous avez travaillé et accumulé vos services décomptés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42924" y="758075"/>
            <a:ext cx="8043704" cy="55721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355F"/>
                </a:solidFill>
              </a:rPr>
              <a:t>Trois </a:t>
            </a:r>
            <a:r>
              <a:rPr sz="2400" dirty="0" smtClean="0"/>
              <a:t>facteurs influent sur l</a:t>
            </a:r>
            <a:r>
              <a:rPr lang="fr-CA" sz="2400" dirty="0" smtClean="0"/>
              <a:t>’</a:t>
            </a:r>
            <a:r>
              <a:rPr sz="2400" dirty="0" smtClean="0"/>
              <a:t>augmentation annuelle</a:t>
            </a:r>
            <a:endParaRPr lang="fr-CA" sz="2400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2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192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TROIS FACTEURS</a:t>
            </a:r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0346" y="1686081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0346" y="2245380"/>
            <a:ext cx="4064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0346" y="2815953"/>
            <a:ext cx="406400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alphaModFix amt="70000"/>
          </a:blip>
          <a:stretch>
            <a:fillRect/>
          </a:stretch>
        </p:blipFill>
        <p:spPr>
          <a:xfrm>
            <a:off x="6502408" y="3835406"/>
            <a:ext cx="1918758" cy="19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202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823913" y="1636920"/>
            <a:ext cx="7169106" cy="3677620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dirty="0" err="1" smtClean="0"/>
              <a:t>Reflète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augmentation annuelle du coût de la vie</a:t>
            </a:r>
          </a:p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dirty="0" smtClean="0"/>
              <a:t>L</a:t>
            </a:r>
            <a:r>
              <a:rPr lang="fr-CA" dirty="0" smtClean="0"/>
              <a:t>’</a:t>
            </a:r>
            <a:r>
              <a:rPr dirty="0" smtClean="0"/>
              <a:t>augmentation est mesurée par les variations de l</a:t>
            </a:r>
            <a:r>
              <a:rPr lang="fr-CA" dirty="0" smtClean="0"/>
              <a:t>’</a:t>
            </a:r>
            <a:r>
              <a:rPr dirty="0" err="1" smtClean="0"/>
              <a:t>indice</a:t>
            </a:r>
            <a:r>
              <a:rPr dirty="0" smtClean="0"/>
              <a:t> des prix à la consommation (IPC)</a:t>
            </a:r>
          </a:p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dirty="0" smtClean="0"/>
              <a:t>Pour calculer le rajustement de base, nous </a:t>
            </a:r>
            <a:r>
              <a:rPr dirty="0" err="1" smtClean="0"/>
              <a:t>comparons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IPC mensuel moyen de la période de 12 mois se terminant en septembre à celui de la période correspondante de l</a:t>
            </a:r>
            <a:r>
              <a:rPr lang="fr-CA" dirty="0" smtClean="0"/>
              <a:t>’</a:t>
            </a:r>
            <a:r>
              <a:rPr dirty="0" err="1" smtClean="0"/>
              <a:t>année</a:t>
            </a:r>
            <a:r>
              <a:rPr dirty="0" smtClean="0"/>
              <a:t> précédente</a:t>
            </a:r>
          </a:p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dirty="0" smtClean="0"/>
              <a:t>Cela </a:t>
            </a:r>
            <a:r>
              <a:rPr dirty="0" err="1" smtClean="0"/>
              <a:t>permet</a:t>
            </a:r>
            <a:r>
              <a:rPr dirty="0" smtClean="0"/>
              <a:t> d</a:t>
            </a:r>
            <a:r>
              <a:rPr lang="fr-CA" dirty="0" smtClean="0"/>
              <a:t>’</a:t>
            </a:r>
            <a:r>
              <a:rPr dirty="0" err="1" smtClean="0"/>
              <a:t>établir</a:t>
            </a:r>
            <a:r>
              <a:rPr dirty="0" smtClean="0"/>
              <a:t> efficacement la moyenne des augmentations mensuelles de l</a:t>
            </a:r>
            <a:r>
              <a:rPr lang="fr-CA" dirty="0" smtClean="0"/>
              <a:t>’</a:t>
            </a:r>
            <a:r>
              <a:rPr dirty="0" smtClean="0"/>
              <a:t>IPC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56728" y="751173"/>
            <a:ext cx="8113447" cy="55721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355F"/>
                </a:solidFill>
              </a:rPr>
              <a:t>1 – Rajustement de base en fonction de </a:t>
            </a:r>
            <a:r>
              <a:rPr lang="en-US" sz="2400" b="1" dirty="0" err="1" smtClean="0">
                <a:solidFill>
                  <a:srgbClr val="00355F"/>
                </a:solidFill>
              </a:rPr>
              <a:t>l’inflation</a:t>
            </a:r>
            <a:endParaRPr lang="fr-CA" sz="2400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3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192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TROIS FACTEURS</a:t>
            </a:r>
            <a:endParaRPr lang="fr-CA" dirty="0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74" y="791878"/>
            <a:ext cx="4064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alphaModFix amt="48000"/>
          </a:blip>
          <a:stretch>
            <a:fillRect/>
          </a:stretch>
        </p:blipFill>
        <p:spPr>
          <a:xfrm>
            <a:off x="6502403" y="4149181"/>
            <a:ext cx="1914376" cy="19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61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alphaModFix amt="48000"/>
          </a:blip>
          <a:stretch>
            <a:fillRect/>
          </a:stretch>
        </p:blipFill>
        <p:spPr>
          <a:xfrm>
            <a:off x="6613913" y="3835406"/>
            <a:ext cx="1914376" cy="19143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823913" y="1636920"/>
            <a:ext cx="6698786" cy="3102786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dirty="0" smtClean="0"/>
              <a:t>Détermine la proportion du rajustement de base en fonction de l</a:t>
            </a:r>
            <a:r>
              <a:rPr lang="fr-CA" dirty="0" smtClean="0"/>
              <a:t>’</a:t>
            </a:r>
            <a:r>
              <a:rPr dirty="0" smtClean="0"/>
              <a:t>inflation que le régime de retraite est capable de payer</a:t>
            </a:r>
          </a:p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dirty="0" smtClean="0"/>
              <a:t>Une évaluation actuarielle peut révéler une insuffisance de capitalisation pour couvrir le coût des rentes futures</a:t>
            </a:r>
            <a:endParaRPr lang="fr-CA" dirty="0" smtClean="0"/>
          </a:p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dirty="0" smtClean="0"/>
              <a:t>Pour combler une insuffisance de capitalisation, la FEO et le gouvernement pourraient accorder une protection </a:t>
            </a:r>
            <a:r>
              <a:rPr dirty="0" err="1" smtClean="0"/>
              <a:t>contre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inflation inférieure à 100 % pour les services décomptés après 2009</a:t>
            </a:r>
          </a:p>
          <a:p>
            <a:pPr marL="285750" indent="-285750">
              <a:spcBef>
                <a:spcPts val="1200"/>
              </a:spcBef>
              <a:buClr>
                <a:srgbClr val="0067AC"/>
              </a:buClr>
              <a:buFont typeface="Arial"/>
              <a:buChar char="•"/>
            </a:pPr>
            <a:r>
              <a:rPr dirty="0" smtClean="0"/>
              <a:t>Les niveaux de protection </a:t>
            </a:r>
            <a:r>
              <a:rPr dirty="0" err="1" smtClean="0"/>
              <a:t>contre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inflation peuvent être partiellement ou entièrement rétablis </a:t>
            </a:r>
            <a:r>
              <a:rPr dirty="0" err="1" smtClean="0"/>
              <a:t>lorsque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err="1" smtClean="0"/>
              <a:t>état</a:t>
            </a:r>
            <a:r>
              <a:rPr dirty="0" smtClean="0"/>
              <a:t> de la </a:t>
            </a:r>
            <a:r>
              <a:rPr dirty="0" err="1" smtClean="0"/>
              <a:t>capitalisation</a:t>
            </a:r>
            <a:r>
              <a:rPr dirty="0" smtClean="0"/>
              <a:t> s</a:t>
            </a:r>
            <a:r>
              <a:rPr lang="fr-CA" dirty="0" smtClean="0"/>
              <a:t>’</a:t>
            </a:r>
            <a:r>
              <a:rPr dirty="0" err="1" smtClean="0"/>
              <a:t>améliore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3"/>
            </p:custDataLst>
          </p:nvPr>
        </p:nvSpPr>
        <p:spPr>
          <a:xfrm>
            <a:off x="556728" y="758075"/>
            <a:ext cx="8113447" cy="55721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355F"/>
                </a:solidFill>
              </a:rPr>
              <a:t>2 – État de la capitalisation du régime</a:t>
            </a:r>
            <a:endParaRPr lang="fr-CA" sz="2400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4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4192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TROIS FACTEURS</a:t>
            </a:r>
            <a:endParaRPr lang="fr-CA" dirty="0"/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74" y="7918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30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/>
        <p:txBody>
          <a:bodyPr/>
          <a:lstStyle/>
          <a:p>
            <a:pPr marL="285750" indent="-285750">
              <a:buClr>
                <a:srgbClr val="0067AC"/>
              </a:buClr>
              <a:buFont typeface="Arial"/>
              <a:buChar char="•"/>
            </a:pPr>
            <a:r>
              <a:rPr dirty="0" smtClean="0"/>
              <a:t>Pour </a:t>
            </a:r>
            <a:r>
              <a:rPr dirty="0" err="1" smtClean="0"/>
              <a:t>déterminer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augmentation annuelle de votre rente, nous tenons compte de trois périodes de services décomptés (période </a:t>
            </a:r>
            <a:r>
              <a:rPr dirty="0" err="1" smtClean="0"/>
              <a:t>réelle</a:t>
            </a:r>
            <a:r>
              <a:rPr dirty="0" smtClean="0"/>
              <a:t> d</a:t>
            </a:r>
            <a:r>
              <a:rPr lang="fr-CA" dirty="0" smtClean="0"/>
              <a:t>’</a:t>
            </a:r>
            <a:r>
              <a:rPr dirty="0" err="1" smtClean="0"/>
              <a:t>enseignement</a:t>
            </a:r>
            <a:r>
              <a:rPr dirty="0" smtClean="0"/>
              <a:t>) :</a:t>
            </a:r>
          </a:p>
          <a:p>
            <a:pPr>
              <a:buClr>
                <a:srgbClr val="00355F"/>
              </a:buClr>
            </a:pPr>
            <a:r>
              <a:rPr lang="en-US" dirty="0" smtClean="0"/>
              <a:t>	</a:t>
            </a:r>
            <a:r>
              <a:rPr dirty="0" smtClean="0"/>
              <a:t>1. Avant 2010</a:t>
            </a:r>
          </a:p>
          <a:p>
            <a:pPr>
              <a:buClr>
                <a:srgbClr val="00355F"/>
              </a:buClr>
            </a:pPr>
            <a:r>
              <a:rPr lang="en-US" dirty="0" smtClean="0"/>
              <a:t>	</a:t>
            </a:r>
            <a:r>
              <a:rPr dirty="0" smtClean="0"/>
              <a:t>2. De 2010 à 2013</a:t>
            </a:r>
          </a:p>
          <a:p>
            <a:pPr>
              <a:buClr>
                <a:srgbClr val="00355F"/>
              </a:buClr>
            </a:pPr>
            <a:r>
              <a:rPr lang="en-US" dirty="0" smtClean="0"/>
              <a:t>	</a:t>
            </a:r>
            <a:r>
              <a:rPr dirty="0" smtClean="0"/>
              <a:t>3. Après 2013</a:t>
            </a:r>
            <a:r>
              <a:rPr lang="fr-CA" dirty="0" smtClean="0"/>
              <a:t> </a:t>
            </a:r>
            <a:endParaRPr dirty="0" smtClean="0"/>
          </a:p>
          <a:p>
            <a:pPr marL="285750" indent="-285750">
              <a:buClr>
                <a:srgbClr val="0067AC"/>
              </a:buClr>
              <a:buFont typeface="Arial"/>
              <a:buChar char="•"/>
            </a:pPr>
            <a:r>
              <a:rPr dirty="0" smtClean="0"/>
              <a:t>À chacune de ces périodes est associé un niveau de protection </a:t>
            </a:r>
            <a:r>
              <a:rPr dirty="0" err="1" smtClean="0"/>
              <a:t>contre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inflation différent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563630" y="758075"/>
            <a:ext cx="8083310" cy="557212"/>
          </a:xfrm>
        </p:spPr>
        <p:txBody>
          <a:bodyPr/>
          <a:lstStyle/>
          <a:p>
            <a:pPr marL="449263" indent="-449263">
              <a:lnSpc>
                <a:spcPct val="80000"/>
              </a:lnSpc>
              <a:spcBef>
                <a:spcPts val="0"/>
              </a:spcBef>
              <a:tabLst>
                <a:tab pos="449263" algn="l"/>
              </a:tabLst>
            </a:pPr>
            <a:r>
              <a:rPr lang="en-US" sz="2400" b="1" dirty="0" smtClean="0">
                <a:solidFill>
                  <a:srgbClr val="00355F"/>
                </a:solidFill>
              </a:rPr>
              <a:t>3</a:t>
            </a:r>
            <a:r>
              <a:rPr sz="2400" dirty="0" smtClean="0"/>
              <a:t> –</a:t>
            </a:r>
            <a:r>
              <a:rPr lang="fr-CA" sz="2400" dirty="0" smtClean="0"/>
              <a:t>	</a:t>
            </a:r>
            <a:r>
              <a:rPr sz="2400" dirty="0" err="1" smtClean="0"/>
              <a:t>Période</a:t>
            </a:r>
            <a:r>
              <a:rPr sz="2400" dirty="0" smtClean="0"/>
              <a:t> durant laquelle vous avez travaillé et </a:t>
            </a:r>
            <a:r>
              <a:rPr sz="2400" dirty="0" err="1" smtClean="0"/>
              <a:t>accumulé</a:t>
            </a:r>
            <a:r>
              <a:rPr sz="2400" dirty="0" smtClean="0"/>
              <a:t> </a:t>
            </a:r>
            <a:r>
              <a:rPr sz="2400" dirty="0" err="1" smtClean="0"/>
              <a:t>vos</a:t>
            </a:r>
            <a:r>
              <a:rPr lang="fr-CA" sz="2400" dirty="0" smtClean="0"/>
              <a:t> </a:t>
            </a:r>
            <a:r>
              <a:rPr sz="2400" dirty="0" smtClean="0"/>
              <a:t>services décomptés</a:t>
            </a:r>
            <a:endParaRPr lang="fr-CA" sz="2400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5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192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TROIS FACTEURS</a:t>
            </a:r>
            <a:endParaRPr lang="fr-CA" dirty="0"/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74" y="733687"/>
            <a:ext cx="4064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alphaModFix amt="60000"/>
          </a:blip>
          <a:stretch>
            <a:fillRect/>
          </a:stretch>
        </p:blipFill>
        <p:spPr>
          <a:xfrm>
            <a:off x="6518107" y="3838005"/>
            <a:ext cx="1903310" cy="19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826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542924" y="758075"/>
            <a:ext cx="6856486" cy="557212"/>
          </a:xfrm>
        </p:spPr>
        <p:txBody>
          <a:bodyPr/>
          <a:lstStyle/>
          <a:p>
            <a:r>
              <a:rPr sz="2400" dirty="0" smtClean="0"/>
              <a:t>Services décomptés avant 2010</a:t>
            </a:r>
            <a:endParaRPr lang="fr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1901825" y="1676400"/>
            <a:ext cx="6346584" cy="244951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67AC"/>
              </a:buClr>
            </a:pPr>
            <a:r>
              <a:rPr dirty="0" smtClean="0"/>
              <a:t>Protection </a:t>
            </a:r>
            <a:r>
              <a:rPr dirty="0" err="1" smtClean="0"/>
              <a:t>contre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inflation de 100 %</a:t>
            </a:r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dirty="0" smtClean="0"/>
              <a:t>Qu</a:t>
            </a:r>
            <a:r>
              <a:rPr lang="fr-CA" dirty="0" smtClean="0"/>
              <a:t>’</a:t>
            </a:r>
            <a:r>
              <a:rPr dirty="0" err="1" smtClean="0"/>
              <a:t>est-ce</a:t>
            </a:r>
            <a:r>
              <a:rPr dirty="0" smtClean="0"/>
              <a:t> que cela signifie pour vous au moment de la</a:t>
            </a:r>
            <a:r>
              <a:rPr lang="fr-CA" dirty="0" smtClean="0"/>
              <a:t> </a:t>
            </a:r>
            <a:r>
              <a:rPr dirty="0" err="1" smtClean="0"/>
              <a:t>retraite</a:t>
            </a:r>
            <a:r>
              <a:rPr dirty="0" smtClean="0"/>
              <a:t>?</a:t>
            </a:r>
          </a:p>
          <a:p>
            <a:pPr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dirty="0" smtClean="0"/>
              <a:t>Cette portion de votre rente suivra le rythme des augmentations annuelles de l</a:t>
            </a:r>
            <a:r>
              <a:rPr lang="fr-CA" dirty="0" smtClean="0"/>
              <a:t>’</a:t>
            </a:r>
            <a:r>
              <a:rPr dirty="0" smtClean="0"/>
              <a:t>IPC </a:t>
            </a:r>
            <a:endParaRPr lang="fr-CA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FFFFFF"/>
                </a:solidFill>
              </a:rPr>
              <a:t>6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1926" y="415524"/>
            <a:ext cx="7664966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TROIS PÉRIODES DE SERVICES DÉCOMPTÉS</a:t>
            </a:r>
            <a:endParaRPr lang="fr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6518107" y="3838005"/>
            <a:ext cx="1903310" cy="19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8076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542924" y="758075"/>
            <a:ext cx="7836631" cy="557212"/>
          </a:xfrm>
        </p:spPr>
        <p:txBody>
          <a:bodyPr/>
          <a:lstStyle/>
          <a:p>
            <a:r>
              <a:rPr sz="2400" dirty="0" smtClean="0"/>
              <a:t>Services décomptés de 2010 à 2013</a:t>
            </a:r>
            <a:endParaRPr lang="fr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1901824" y="1676400"/>
            <a:ext cx="5946243" cy="244951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67AC"/>
              </a:buClr>
            </a:pPr>
            <a:r>
              <a:rPr dirty="0" smtClean="0"/>
              <a:t>Protection </a:t>
            </a:r>
            <a:r>
              <a:rPr dirty="0" err="1" smtClean="0"/>
              <a:t>contre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inflation de 50 % à 100 %</a:t>
            </a:r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dirty="0" smtClean="0"/>
              <a:t>Qu</a:t>
            </a:r>
            <a:r>
              <a:rPr lang="fr-CA" dirty="0" smtClean="0"/>
              <a:t>’</a:t>
            </a:r>
            <a:r>
              <a:rPr dirty="0" err="1" smtClean="0"/>
              <a:t>est-ce</a:t>
            </a:r>
            <a:r>
              <a:rPr dirty="0" smtClean="0"/>
              <a:t> que cela signifie pour vous au moment de la</a:t>
            </a:r>
            <a:r>
              <a:rPr lang="fr-CA" dirty="0" smtClean="0"/>
              <a:t> </a:t>
            </a:r>
            <a:r>
              <a:rPr dirty="0" err="1" smtClean="0"/>
              <a:t>retraite</a:t>
            </a:r>
            <a:r>
              <a:rPr dirty="0" smtClean="0"/>
              <a:t>?</a:t>
            </a:r>
          </a:p>
          <a:p>
            <a:pPr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dirty="0" smtClean="0"/>
              <a:t>Cette portion de votre rente </a:t>
            </a:r>
            <a:r>
              <a:rPr dirty="0" err="1" smtClean="0"/>
              <a:t>fera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objet d</a:t>
            </a:r>
            <a:r>
              <a:rPr lang="fr-CA" dirty="0" smtClean="0"/>
              <a:t>’</a:t>
            </a:r>
            <a:r>
              <a:rPr dirty="0" err="1" smtClean="0"/>
              <a:t>une</a:t>
            </a:r>
            <a:r>
              <a:rPr dirty="0" smtClean="0"/>
              <a:t> augmentation d</a:t>
            </a:r>
            <a:r>
              <a:rPr lang="fr-CA" dirty="0" smtClean="0"/>
              <a:t>’</a:t>
            </a:r>
            <a:r>
              <a:rPr dirty="0" smtClean="0"/>
              <a:t>au moins 50 % et d</a:t>
            </a:r>
            <a:r>
              <a:rPr lang="fr-CA" dirty="0" smtClean="0"/>
              <a:t>’</a:t>
            </a:r>
            <a:r>
              <a:rPr dirty="0" smtClean="0"/>
              <a:t>au plus 100 % de l</a:t>
            </a:r>
            <a:r>
              <a:rPr lang="fr-CA" dirty="0" smtClean="0"/>
              <a:t>’</a:t>
            </a:r>
            <a:r>
              <a:rPr dirty="0" smtClean="0"/>
              <a:t>augmentation annuelle de l</a:t>
            </a:r>
            <a:r>
              <a:rPr lang="fr-CA" dirty="0" smtClean="0"/>
              <a:t>’</a:t>
            </a:r>
            <a:r>
              <a:rPr dirty="0" smtClean="0"/>
              <a:t>IPC</a:t>
            </a:r>
            <a:r>
              <a:rPr lang="fr-CA" dirty="0" smtClean="0"/>
              <a:t> 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FFFFFF"/>
                </a:solidFill>
              </a:rPr>
              <a:t>7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1926" y="415524"/>
            <a:ext cx="7664966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TROIS PÉRIODES DE SERVICES DÉCOMPTÉS</a:t>
            </a:r>
            <a:endParaRPr lang="fr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6518107" y="3838005"/>
            <a:ext cx="1903310" cy="19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>
          <a:xfrm>
            <a:off x="542924" y="758075"/>
            <a:ext cx="7201607" cy="557212"/>
          </a:xfrm>
        </p:spPr>
        <p:txBody>
          <a:bodyPr/>
          <a:lstStyle/>
          <a:p>
            <a:r>
              <a:rPr sz="2400" dirty="0" smtClean="0"/>
              <a:t>Services décomptés après 2013</a:t>
            </a:r>
            <a:endParaRPr lang="fr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1901825" y="1676400"/>
            <a:ext cx="5842706" cy="2449513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67AC"/>
              </a:buClr>
            </a:pPr>
            <a:r>
              <a:rPr dirty="0" smtClean="0"/>
              <a:t>Protection </a:t>
            </a:r>
            <a:r>
              <a:rPr dirty="0" err="1" smtClean="0"/>
              <a:t>contre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inflation de 0 % à 100 %</a:t>
            </a:r>
          </a:p>
          <a:p>
            <a:pPr>
              <a:spcBef>
                <a:spcPts val="1200"/>
              </a:spcBef>
              <a:buClr>
                <a:srgbClr val="0067AC"/>
              </a:buClr>
            </a:pPr>
            <a:r>
              <a:rPr dirty="0" smtClean="0"/>
              <a:t>Qu</a:t>
            </a:r>
            <a:r>
              <a:rPr lang="fr-CA" dirty="0" smtClean="0"/>
              <a:t>’</a:t>
            </a:r>
            <a:r>
              <a:rPr dirty="0" err="1" smtClean="0"/>
              <a:t>est-ce</a:t>
            </a:r>
            <a:r>
              <a:rPr dirty="0" smtClean="0"/>
              <a:t> que cela signifie pour vous au moment de la</a:t>
            </a:r>
            <a:r>
              <a:rPr lang="fr-CA" dirty="0" smtClean="0"/>
              <a:t> </a:t>
            </a:r>
            <a:r>
              <a:rPr dirty="0" err="1" smtClean="0"/>
              <a:t>retraite</a:t>
            </a:r>
            <a:r>
              <a:rPr dirty="0" smtClean="0"/>
              <a:t>?</a:t>
            </a:r>
            <a:endParaRPr lang="fr-CA" dirty="0"/>
          </a:p>
          <a:p>
            <a:pPr lvl="1">
              <a:spcBef>
                <a:spcPts val="1200"/>
              </a:spcBef>
              <a:buClr>
                <a:srgbClr val="0067AC"/>
              </a:buClr>
              <a:buFont typeface="Wingdings" charset="2"/>
              <a:buChar char="§"/>
            </a:pPr>
            <a:r>
              <a:rPr dirty="0" smtClean="0"/>
              <a:t>Cette portion de votre rente </a:t>
            </a:r>
            <a:r>
              <a:rPr dirty="0" err="1" smtClean="0"/>
              <a:t>fera</a:t>
            </a:r>
            <a:r>
              <a:rPr dirty="0" smtClean="0"/>
              <a:t> l</a:t>
            </a:r>
            <a:r>
              <a:rPr lang="fr-CA" dirty="0" smtClean="0"/>
              <a:t>’</a:t>
            </a:r>
            <a:r>
              <a:rPr dirty="0" smtClean="0"/>
              <a:t>objet d</a:t>
            </a:r>
            <a:r>
              <a:rPr lang="fr-CA" dirty="0" smtClean="0"/>
              <a:t>’</a:t>
            </a:r>
            <a:r>
              <a:rPr dirty="0" err="1" smtClean="0"/>
              <a:t>une</a:t>
            </a:r>
            <a:r>
              <a:rPr dirty="0" smtClean="0"/>
              <a:t> augmentation de 0 % à 100 % de l</a:t>
            </a:r>
            <a:r>
              <a:rPr lang="fr-CA" dirty="0" smtClean="0"/>
              <a:t>’</a:t>
            </a:r>
            <a:r>
              <a:rPr dirty="0" smtClean="0"/>
              <a:t>augmentation annuelle de l</a:t>
            </a:r>
            <a:r>
              <a:rPr lang="fr-CA" dirty="0" smtClean="0"/>
              <a:t>’</a:t>
            </a:r>
            <a:r>
              <a:rPr dirty="0" smtClean="0"/>
              <a:t>IPC</a:t>
            </a:r>
            <a:endParaRPr lang="fr-CA" dirty="0"/>
          </a:p>
          <a:p>
            <a:endParaRPr lang="fr-CA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FFFFFF"/>
                </a:solidFill>
              </a:rPr>
              <a:t>8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1926" y="415524"/>
            <a:ext cx="7664966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TROIS PÉRIODES DE SERVICES DÉCOMPTÉS</a:t>
            </a:r>
            <a:endParaRPr lang="fr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6518107" y="3838005"/>
            <a:ext cx="1903310" cy="19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sz="2400" dirty="0" smtClean="0"/>
              <a:t>Sommaire</a:t>
            </a:r>
            <a:endParaRPr lang="fr-CA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6826659"/>
              </p:ext>
            </p:extLst>
          </p:nvPr>
        </p:nvGraphicFramePr>
        <p:xfrm>
          <a:off x="641926" y="1789119"/>
          <a:ext cx="7836906" cy="72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87"/>
                <a:gridCol w="1995487"/>
                <a:gridCol w="3845932"/>
              </a:tblGrid>
              <a:tr h="725355"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Période durant laquelle vous avez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accumulé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vos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 services décomptés</a:t>
                      </a:r>
                      <a:endParaRPr lang="fr-CA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Niveau de protection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contre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355F"/>
                          </a:solidFill>
                          <a:latin typeface="+mn-lt"/>
                        </a:rPr>
                        <a:t> 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355F"/>
                          </a:solidFill>
                          <a:latin typeface="+mn-lt"/>
                        </a:rPr>
                        <a:t>l’inflation</a:t>
                      </a:r>
                      <a:endParaRPr lang="fr-CA" sz="1200" b="1" baseline="0" dirty="0">
                        <a:solidFill>
                          <a:srgbClr val="00355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800" b="1" i="0" u="none" strike="noStrike" kern="1200" baseline="300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30000" dirty="0" smtClean="0">
                          <a:solidFill>
                            <a:srgbClr val="00355F"/>
                          </a:solidFill>
                          <a:latin typeface="+mn-lt"/>
                        </a:rPr>
                        <a:t>Ce que cela signifie pour vous au moment de la retraite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0F7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FFFFFF"/>
                </a:solidFill>
              </a:rPr>
              <a:t>9</a:t>
            </a:r>
            <a:endParaRPr lang="fr-CA" sz="1000" b="1" dirty="0">
              <a:solidFill>
                <a:srgbClr val="FFFFFF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1926" y="415524"/>
            <a:ext cx="7664966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mtClean="0"/>
              <a:t>TROIS PÉRIODES DE SERVICES DÉCOMPTÉS</a:t>
            </a:r>
            <a:endParaRPr lang="fr-CA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10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80581660"/>
              </p:ext>
            </p:extLst>
          </p:nvPr>
        </p:nvGraphicFramePr>
        <p:xfrm>
          <a:off x="641926" y="2531408"/>
          <a:ext cx="7836906" cy="72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87"/>
                <a:gridCol w="1995487"/>
                <a:gridCol w="3845932"/>
              </a:tblGrid>
              <a:tr h="725355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Avant 2010 </a:t>
                      </a:r>
                      <a:endParaRPr lang="fr-CA" sz="12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100 %</a:t>
                      </a:r>
                      <a:endParaRPr lang="fr-CA" sz="12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Cette portion de votre rente suivra le rythme des augmentations annuelles de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l’indice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des prix à la consommation (IPC).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9E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 noGrp="1"/>
          </p:cNvGraphicFramePr>
          <p:nvPr>
            <p:ph sz="quarter" idx="10"/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405051311"/>
              </p:ext>
            </p:extLst>
          </p:nvPr>
        </p:nvGraphicFramePr>
        <p:xfrm>
          <a:off x="641926" y="3253847"/>
          <a:ext cx="7836906" cy="72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87"/>
                <a:gridCol w="1995487"/>
                <a:gridCol w="3845932"/>
              </a:tblGrid>
              <a:tr h="725355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De 2010 à 2013</a:t>
                      </a:r>
                      <a:endParaRPr lang="fr-CA" sz="12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De 50 % à 100 %</a:t>
                      </a:r>
                      <a:endParaRPr lang="fr-CA" sz="12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Cette portion de votre rente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fera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l’objet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d’une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augmentation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d’au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moins 50 % et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d’au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plus 100 % de 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l’augmentation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annuelle de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l’IPC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4"/>
          <p:cNvGraphicFramePr>
            <a:graphicFrameLocks noGrp="1"/>
          </p:cNvGraphicFramePr>
          <p:nvPr>
            <p:ph sz="quarter" idx="10"/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69088019"/>
              </p:ext>
            </p:extLst>
          </p:nvPr>
        </p:nvGraphicFramePr>
        <p:xfrm>
          <a:off x="641926" y="3973387"/>
          <a:ext cx="7836906" cy="72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87"/>
                <a:gridCol w="1995487"/>
                <a:gridCol w="3845932"/>
              </a:tblGrid>
              <a:tr h="725355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Après 2013</a:t>
                      </a:r>
                      <a:endParaRPr lang="fr-CA" sz="12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De 0 % à 100 %</a:t>
                      </a:r>
                      <a:endParaRPr lang="fr-CA" sz="12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Cette portion de votre rente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fera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l’objet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d’une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augmentation de 0 % à 100 % de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l’augmentation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annuelle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 de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l’IPC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593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1169</Words>
  <Application>Microsoft Office PowerPoint</Application>
  <PresentationFormat>On-screen Show (4:3)</PresentationFormat>
  <Paragraphs>269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Dakis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Papadakis</dc:creator>
  <cp:lastModifiedBy>Linda Keon</cp:lastModifiedBy>
  <cp:revision>167</cp:revision>
  <cp:lastPrinted>2015-06-08T18:34:52Z</cp:lastPrinted>
  <dcterms:created xsi:type="dcterms:W3CDTF">2015-05-11T20:22:08Z</dcterms:created>
  <dcterms:modified xsi:type="dcterms:W3CDTF">2018-03-26T14:57:46Z</dcterms:modified>
</cp:coreProperties>
</file>