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9" r:id="rId1"/>
  </p:sldMasterIdLst>
  <p:notesMasterIdLst>
    <p:notesMasterId r:id="rId8"/>
  </p:notesMasterIdLst>
  <p:sldIdLst>
    <p:sldId id="345" r:id="rId2"/>
    <p:sldId id="347" r:id="rId3"/>
    <p:sldId id="362" r:id="rId4"/>
    <p:sldId id="364" r:id="rId5"/>
    <p:sldId id="365" r:id="rId6"/>
    <p:sldId id="366" r:id="rId7"/>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2448">
          <p15:clr>
            <a:srgbClr val="A4A3A4"/>
          </p15:clr>
        </p15:guide>
        <p15:guide id="4"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ra Hanna" initials="D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73D"/>
    <a:srgbClr val="1E587C"/>
    <a:srgbClr val="B1BEC7"/>
    <a:srgbClr val="5A6F7E"/>
    <a:srgbClr val="1A1F24"/>
    <a:srgbClr val="4B5969"/>
    <a:srgbClr val="E7F3F4"/>
    <a:srgbClr val="9BABB7"/>
    <a:srgbClr val="679146"/>
    <a:srgbClr val="F6D2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39" autoAdjust="0"/>
    <p:restoredTop sz="89949" autoAdjust="0"/>
  </p:normalViewPr>
  <p:slideViewPr>
    <p:cSldViewPr>
      <p:cViewPr>
        <p:scale>
          <a:sx n="74" d="100"/>
          <a:sy n="74" d="100"/>
        </p:scale>
        <p:origin x="-2634" y="-840"/>
      </p:cViewPr>
      <p:guideLst>
        <p:guide orient="horz" pos="2160"/>
        <p:guide orient="horz" pos="2448"/>
        <p:guide pos="2880"/>
        <p:guide pos="3168"/>
      </p:guideLst>
    </p:cSldViewPr>
  </p:slideViewPr>
  <p:outlineViewPr>
    <p:cViewPr>
      <p:scale>
        <a:sx n="33" d="100"/>
        <a:sy n="33" d="100"/>
      </p:scale>
      <p:origin x="0" y="1812"/>
    </p:cViewPr>
  </p:outlineViewPr>
  <p:notesTextViewPr>
    <p:cViewPr>
      <p:scale>
        <a:sx n="1" d="1"/>
        <a:sy n="1" d="1"/>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560DEE1A-2A9B-48E1-B68F-1A8C30E71C7E}" type="datetimeFigureOut">
              <a:rPr lang="en-US" smtClean="0"/>
              <a:t>02/23/2016</a:t>
            </a:fld>
            <a:endParaRPr lang="fr-CA"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2C76A43-93BF-4A80-B624-ACCB8BC62AB3}" type="slidenum">
              <a:rPr lang="en-US" smtClean="0"/>
              <a:t>‹#›</a:t>
            </a:fld>
            <a:endParaRPr lang="fr-CA" dirty="0"/>
          </a:p>
        </p:txBody>
      </p:sp>
    </p:spTree>
    <p:extLst>
      <p:ext uri="{BB962C8B-B14F-4D97-AF65-F5344CB8AC3E}">
        <p14:creationId xmlns:p14="http://schemas.microsoft.com/office/powerpoint/2010/main" val="3144337736"/>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249363" y="696913"/>
            <a:ext cx="4511675" cy="3486150"/>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F824ADD-4B25-49A0-8141-9B80A9BB9D47}" type="slidenum">
              <a:rPr lang="en-US" altLang="en-US" smtClean="0"/>
              <a:pPr>
                <a:spcBef>
                  <a:spcPct val="0"/>
                </a:spcBef>
              </a:pPr>
              <a:t>1</a:t>
            </a:fld>
            <a:endParaRPr lang="fr-CA" altLang="en-US" smtClean="0"/>
          </a:p>
        </p:txBody>
      </p:sp>
    </p:spTree>
    <p:extLst>
      <p:ext uri="{BB962C8B-B14F-4D97-AF65-F5344CB8AC3E}">
        <p14:creationId xmlns:p14="http://schemas.microsoft.com/office/powerpoint/2010/main" val="2524660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41275" y="0"/>
            <a:ext cx="1397000"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2</a:t>
            </a:fld>
            <a:endParaRPr lang="fr-CA" altLang="en-US" smtClean="0"/>
          </a:p>
        </p:txBody>
      </p:sp>
    </p:spTree>
    <p:extLst>
      <p:ext uri="{BB962C8B-B14F-4D97-AF65-F5344CB8AC3E}">
        <p14:creationId xmlns:p14="http://schemas.microsoft.com/office/powerpoint/2010/main" val="3412328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41275" y="0"/>
            <a:ext cx="1397000"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3</a:t>
            </a:fld>
            <a:endParaRPr lang="fr-CA" altLang="en-US" smtClean="0"/>
          </a:p>
        </p:txBody>
      </p:sp>
    </p:spTree>
    <p:extLst>
      <p:ext uri="{BB962C8B-B14F-4D97-AF65-F5344CB8AC3E}">
        <p14:creationId xmlns:p14="http://schemas.microsoft.com/office/powerpoint/2010/main" val="3412328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41275" y="0"/>
            <a:ext cx="1397000"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4</a:t>
            </a:fld>
            <a:endParaRPr lang="fr-CA" altLang="en-US" smtClean="0"/>
          </a:p>
        </p:txBody>
      </p:sp>
    </p:spTree>
    <p:extLst>
      <p:ext uri="{BB962C8B-B14F-4D97-AF65-F5344CB8AC3E}">
        <p14:creationId xmlns:p14="http://schemas.microsoft.com/office/powerpoint/2010/main" val="3629113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41275" y="0"/>
            <a:ext cx="1397000"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5</a:t>
            </a:fld>
            <a:endParaRPr lang="fr-CA" altLang="en-US" smtClean="0"/>
          </a:p>
        </p:txBody>
      </p:sp>
    </p:spTree>
    <p:extLst>
      <p:ext uri="{BB962C8B-B14F-4D97-AF65-F5344CB8AC3E}">
        <p14:creationId xmlns:p14="http://schemas.microsoft.com/office/powerpoint/2010/main" val="3075096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41275" y="0"/>
            <a:ext cx="1397000" cy="1079500"/>
          </a:xfrm>
          <a:ln/>
        </p:spPr>
      </p:sp>
      <p:sp>
        <p:nvSpPr>
          <p:cNvPr id="12291" name="Notes Placeholder 2"/>
          <p:cNvSpPr>
            <a:spLocks noGrp="1"/>
          </p:cNvSpPr>
          <p:nvPr>
            <p:ph type="body" idx="1"/>
          </p:nvPr>
        </p:nvSpPr>
        <p:spPr>
          <a:xfrm>
            <a:off x="0" y="1211263"/>
            <a:ext cx="6777038" cy="635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0888" indent="-288925">
              <a:spcBef>
                <a:spcPct val="30000"/>
              </a:spcBef>
              <a:defRPr sz="1200">
                <a:solidFill>
                  <a:schemeClr val="tx1"/>
                </a:solidFill>
                <a:latin typeface="Arial" panose="020B0604020202020204" pitchFamily="34" charset="0"/>
              </a:defRPr>
            </a:lvl2pPr>
            <a:lvl3pPr marL="1155700" indent="-230188">
              <a:spcBef>
                <a:spcPct val="30000"/>
              </a:spcBef>
              <a:defRPr sz="1200">
                <a:solidFill>
                  <a:schemeClr val="tx1"/>
                </a:solidFill>
                <a:latin typeface="Arial" panose="020B0604020202020204" pitchFamily="34" charset="0"/>
              </a:defRPr>
            </a:lvl3pPr>
            <a:lvl4pPr marL="1617663" indent="-230188">
              <a:spcBef>
                <a:spcPct val="30000"/>
              </a:spcBef>
              <a:defRPr sz="1200">
                <a:solidFill>
                  <a:schemeClr val="tx1"/>
                </a:solidFill>
                <a:latin typeface="Arial" panose="020B0604020202020204" pitchFamily="34" charset="0"/>
              </a:defRPr>
            </a:lvl4pPr>
            <a:lvl5pPr marL="2079625" indent="-230188">
              <a:spcBef>
                <a:spcPct val="30000"/>
              </a:spcBef>
              <a:defRPr sz="1200">
                <a:solidFill>
                  <a:schemeClr val="tx1"/>
                </a:solidFill>
                <a:latin typeface="Arial" panose="020B0604020202020204" pitchFamily="34" charset="0"/>
              </a:defRPr>
            </a:lvl5pPr>
            <a:lvl6pPr marL="2536825" indent="-230188" eaLnBrk="0" fontAlgn="base" hangingPunct="0">
              <a:spcBef>
                <a:spcPct val="30000"/>
              </a:spcBef>
              <a:spcAft>
                <a:spcPct val="0"/>
              </a:spcAft>
              <a:defRPr sz="1200">
                <a:solidFill>
                  <a:schemeClr val="tx1"/>
                </a:solidFill>
                <a:latin typeface="Arial" panose="020B0604020202020204" pitchFamily="34" charset="0"/>
              </a:defRPr>
            </a:lvl6pPr>
            <a:lvl7pPr marL="2994025" indent="-230188" eaLnBrk="0" fontAlgn="base" hangingPunct="0">
              <a:spcBef>
                <a:spcPct val="30000"/>
              </a:spcBef>
              <a:spcAft>
                <a:spcPct val="0"/>
              </a:spcAft>
              <a:defRPr sz="1200">
                <a:solidFill>
                  <a:schemeClr val="tx1"/>
                </a:solidFill>
                <a:latin typeface="Arial" panose="020B0604020202020204" pitchFamily="34" charset="0"/>
              </a:defRPr>
            </a:lvl7pPr>
            <a:lvl8pPr marL="3451225" indent="-230188" eaLnBrk="0" fontAlgn="base" hangingPunct="0">
              <a:spcBef>
                <a:spcPct val="30000"/>
              </a:spcBef>
              <a:spcAft>
                <a:spcPct val="0"/>
              </a:spcAft>
              <a:defRPr sz="1200">
                <a:solidFill>
                  <a:schemeClr val="tx1"/>
                </a:solidFill>
                <a:latin typeface="Arial" panose="020B0604020202020204" pitchFamily="34" charset="0"/>
              </a:defRPr>
            </a:lvl8pPr>
            <a:lvl9pPr marL="3908425" indent="-2301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6A41FF-F5CE-4E3F-B8B9-5A512F0447BB}" type="slidenum">
              <a:rPr lang="en-US" altLang="en-US" smtClean="0"/>
              <a:pPr>
                <a:spcBef>
                  <a:spcPct val="0"/>
                </a:spcBef>
              </a:pPr>
              <a:t>6</a:t>
            </a:fld>
            <a:endParaRPr lang="fr-CA" altLang="en-US" smtClean="0"/>
          </a:p>
        </p:txBody>
      </p:sp>
    </p:spTree>
    <p:extLst>
      <p:ext uri="{BB962C8B-B14F-4D97-AF65-F5344CB8AC3E}">
        <p14:creationId xmlns:p14="http://schemas.microsoft.com/office/powerpoint/2010/main" val="262165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CA"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5D36FB14-BC69-444C-9B93-AD69F9EAA399}" type="datetime1">
              <a:rPr lang="en-US" smtClean="0"/>
              <a:t>02/23/2016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666096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E35C7EA-9F18-465A-B169-EF26B0832712}" type="datetime1">
              <a:rPr lang="en-US" smtClean="0"/>
              <a:t>02/23/2016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743658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123879FA-59A4-42A2-BC7B-A268D570BDA0}" type="datetime1">
              <a:rPr lang="en-US" smtClean="0"/>
              <a:t>02/23/2016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51563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1E587C"/>
          </a:solidFill>
        </p:spPr>
        <p:txBody>
          <a:bodyPr>
            <a:normAutofit/>
          </a:bodyPr>
          <a:lstStyle>
            <a:lvl1pPr>
              <a:defRPr sz="2000" b="1" i="0">
                <a:solidFill>
                  <a:schemeClr val="bg1"/>
                </a:solidFill>
                <a:latin typeface="Open Sans"/>
                <a:cs typeface="Open Sans"/>
              </a:defRPr>
            </a:lvl1pPr>
          </a:lstStyle>
          <a:p>
            <a:r>
              <a:rPr lang="en-CA" dirty="0" smtClean="0"/>
              <a:t>CLICK TO EDIT MASTER TITLE STYLE</a:t>
            </a:r>
            <a:endParaRPr lang="en-US" dirty="0"/>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E3B66F5-96BE-4E58-BE09-2434D3BB6620}" type="datetime1">
              <a:rPr lang="en-US" smtClean="0"/>
              <a:t>02/23/2016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4189059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CA"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36429F47-E61D-4F9A-8A5C-A3EAE8E3C3B7}" type="datetime1">
              <a:rPr lang="en-US" smtClean="0"/>
              <a:t>02/23/2016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53318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502920" y="1813560"/>
            <a:ext cx="4442460" cy="5129425"/>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5113020" y="1813560"/>
            <a:ext cx="4442460" cy="5129425"/>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A8CC0DC5-78ED-4A78-BFDC-ACC65B9E61BD}" type="datetime1">
              <a:rPr lang="en-US" smtClean="0"/>
              <a:t>02/23/2016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37020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CA"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CA"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59A3A287-0357-49E4-8C7F-A030DAE071D4}" type="datetime1">
              <a:rPr lang="en-US" smtClean="0"/>
              <a:t>02/23/2016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1518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C0570266-7C43-4691-B575-945B43BE0AC7}" type="datetime1">
              <a:rPr lang="en-US" smtClean="0"/>
              <a:t>02/23/2016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88096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03A9E-49E4-459C-974D-F88217B4BCAF}" type="datetime1">
              <a:rPr lang="en-US" smtClean="0"/>
              <a:t>02/23/2016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415584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CA"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A580534-5B20-4715-964A-4E24A57DB2C9}" type="datetime1">
              <a:rPr lang="en-US" smtClean="0"/>
              <a:t>02/23/2016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1534660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CA"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B15F487-6236-46EC-BF27-8EAAA7C968A0}" type="datetime1">
              <a:rPr lang="en-US" smtClean="0"/>
              <a:t>02/23/2016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53E1B1-E954-4465-BB16-1E3A8C6F56A0}" type="slidenum">
              <a:rPr lang="en-US" smtClean="0"/>
              <a:t>‹#›</a:t>
            </a:fld>
            <a:endParaRPr lang="en-US" dirty="0"/>
          </a:p>
        </p:txBody>
      </p:sp>
    </p:spTree>
    <p:extLst>
      <p:ext uri="{BB962C8B-B14F-4D97-AF65-F5344CB8AC3E}">
        <p14:creationId xmlns:p14="http://schemas.microsoft.com/office/powerpoint/2010/main" val="21154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82" tIns="50941" rIns="101882" bIns="50941"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502920" y="1813560"/>
            <a:ext cx="9052560" cy="5129425"/>
          </a:xfrm>
          <a:prstGeom prst="rect">
            <a:avLst/>
          </a:prstGeom>
        </p:spPr>
        <p:txBody>
          <a:bodyPr vert="horz" lIns="101882" tIns="50941" rIns="101882" bIns="50941"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a:solidFill>
                  <a:schemeClr val="tx1">
                    <a:tint val="75000"/>
                  </a:schemeClr>
                </a:solidFill>
              </a:defRPr>
            </a:lvl1pPr>
          </a:lstStyle>
          <a:p>
            <a:fld id="{FECBC191-E459-4625-97AF-7AC3726FCB04}" type="datetime1">
              <a:rPr lang="en-US" smtClean="0"/>
              <a:t>02/23/2016</a:t>
            </a:fld>
            <a:endParaRPr lang="en-US" dirty="0"/>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82" tIns="50941" rIns="101882" bIns="50941" rtlCol="0" anchor="ctr"/>
          <a:lstStyle>
            <a:lvl1pPr algn="r">
              <a:defRPr sz="1300">
                <a:solidFill>
                  <a:schemeClr val="tx1">
                    <a:tint val="75000"/>
                  </a:schemeClr>
                </a:solidFill>
              </a:defRPr>
            </a:lvl1pPr>
          </a:lstStyle>
          <a:p>
            <a:fld id="{0753E1B1-E954-4465-BB16-1E3A8C6F56A0}" type="slidenum">
              <a:rPr lang="en-US" smtClean="0"/>
              <a:t>‹#›</a:t>
            </a:fld>
            <a:endParaRPr lang="en-US" dirty="0"/>
          </a:p>
        </p:txBody>
      </p:sp>
      <p:sp>
        <p:nvSpPr>
          <p:cNvPr id="7" name="Rectangle 3"/>
          <p:cNvSpPr txBox="1">
            <a:spLocks noChangeArrowheads="1"/>
          </p:cNvSpPr>
          <p:nvPr userDrawn="1"/>
        </p:nvSpPr>
        <p:spPr>
          <a:xfrm>
            <a:off x="0" y="7263836"/>
            <a:ext cx="10058400" cy="518160"/>
          </a:xfrm>
          <a:prstGeom prst="rect">
            <a:avLst/>
          </a:prstGeom>
          <a:solidFill>
            <a:srgbClr val="1E587C"/>
          </a:solidFill>
        </p:spPr>
        <p:txBody>
          <a:bodyPr vert="horz" lIns="101882" tIns="50941" rIns="101882" bIns="50941" rtlCol="0" anchor="ctr">
            <a:normAutofit/>
          </a:bodyPr>
          <a:lstStyle>
            <a:lvl1pPr algn="ctr" defTabSz="457200" rtl="0" eaLnBrk="1" latinLnBrk="0" hangingPunct="1">
              <a:spcBef>
                <a:spcPct val="0"/>
              </a:spcBef>
              <a:buNone/>
              <a:defRPr sz="1800" b="1" i="0" kern="1200">
                <a:solidFill>
                  <a:schemeClr val="bg1"/>
                </a:solidFill>
                <a:latin typeface="Open Sans"/>
                <a:ea typeface="+mj-ea"/>
                <a:cs typeface="Open Sans"/>
              </a:defRPr>
            </a:lvl1pPr>
          </a:lstStyle>
          <a:p>
            <a:endParaRPr lang="en-US" altLang="en-US" sz="1100" b="0" dirty="0" smtClean="0"/>
          </a:p>
        </p:txBody>
      </p:sp>
    </p:spTree>
    <p:extLst>
      <p:ext uri="{BB962C8B-B14F-4D97-AF65-F5344CB8AC3E}">
        <p14:creationId xmlns:p14="http://schemas.microsoft.com/office/powerpoint/2010/main" val="3582480353"/>
      </p:ext>
    </p:extLst>
  </p:cSld>
  <p:clrMap bg1="lt1" tx1="dk1" bg2="lt2" tx2="dk2" accent1="accent1" accent2="accent2" accent3="accent3" accent4="accent4" accent5="accent5" accent6="accent6" hlink="hlink" folHlink="folHlink"/>
  <p:sldLayoutIdLst>
    <p:sldLayoutId id="2147484470" r:id="rId1"/>
    <p:sldLayoutId id="2147484471" r:id="rId2"/>
    <p:sldLayoutId id="2147484472" r:id="rId3"/>
    <p:sldLayoutId id="2147484473" r:id="rId4"/>
    <p:sldLayoutId id="2147484474" r:id="rId5"/>
    <p:sldLayoutId id="2147484475" r:id="rId6"/>
    <p:sldLayoutId id="2147484476" r:id="rId7"/>
    <p:sldLayoutId id="2147484477" r:id="rId8"/>
    <p:sldLayoutId id="2147484478" r:id="rId9"/>
    <p:sldLayoutId id="2147484479" r:id="rId10"/>
    <p:sldLayoutId id="2147484480" r:id="rId11"/>
  </p:sldLayoutIdLst>
  <p:hf hdr="0" ftr="0" dt="0"/>
  <p:txStyles>
    <p:titleStyle>
      <a:lvl1pPr algn="ctr" defTabSz="509412"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509412" rtl="0" eaLnBrk="1" latinLnBrk="0" hangingPunct="1">
        <a:spcBef>
          <a:spcPct val="20000"/>
        </a:spcBef>
        <a:buFont typeface="Arial"/>
        <a:buChar char="•"/>
        <a:defRPr sz="3600" kern="1200">
          <a:solidFill>
            <a:schemeClr val="tx1"/>
          </a:solidFill>
          <a:latin typeface="+mn-lt"/>
          <a:ea typeface="+mn-ea"/>
          <a:cs typeface="+mn-cs"/>
        </a:defRPr>
      </a:lvl1pPr>
      <a:lvl2pPr marL="827795" indent="-318383" algn="l" defTabSz="509412" rtl="0" eaLnBrk="1" latinLnBrk="0" hangingPunct="1">
        <a:spcBef>
          <a:spcPct val="20000"/>
        </a:spcBef>
        <a:buFont typeface="Arial"/>
        <a:buChar char="–"/>
        <a:defRPr sz="3100" kern="1200">
          <a:solidFill>
            <a:schemeClr val="tx1"/>
          </a:solidFill>
          <a:latin typeface="+mn-lt"/>
          <a:ea typeface="+mn-ea"/>
          <a:cs typeface="+mn-cs"/>
        </a:defRPr>
      </a:lvl2pPr>
      <a:lvl3pPr marL="1273531" indent="-254706" algn="l" defTabSz="509412" rtl="0" eaLnBrk="1" latinLnBrk="0" hangingPunct="1">
        <a:spcBef>
          <a:spcPct val="20000"/>
        </a:spcBef>
        <a:buFont typeface="Arial"/>
        <a:buChar char="•"/>
        <a:defRPr sz="2700" kern="1200">
          <a:solidFill>
            <a:schemeClr val="tx1"/>
          </a:solidFill>
          <a:latin typeface="+mn-lt"/>
          <a:ea typeface="+mn-ea"/>
          <a:cs typeface="+mn-cs"/>
        </a:defRPr>
      </a:lvl3pPr>
      <a:lvl4pPr marL="1782943" indent="-254706" algn="l" defTabSz="509412" rtl="0" eaLnBrk="1" latinLnBrk="0" hangingPunct="1">
        <a:spcBef>
          <a:spcPct val="20000"/>
        </a:spcBef>
        <a:buFont typeface="Arial"/>
        <a:buChar char="–"/>
        <a:defRPr sz="2200" kern="1200">
          <a:solidFill>
            <a:schemeClr val="tx1"/>
          </a:solidFill>
          <a:latin typeface="+mn-lt"/>
          <a:ea typeface="+mn-ea"/>
          <a:cs typeface="+mn-cs"/>
        </a:defRPr>
      </a:lvl4pPr>
      <a:lvl5pPr marL="2292355" indent="-254706" algn="l" defTabSz="509412" rtl="0" eaLnBrk="1" latinLnBrk="0" hangingPunct="1">
        <a:spcBef>
          <a:spcPct val="20000"/>
        </a:spcBef>
        <a:buFont typeface="Arial"/>
        <a:buChar char="»"/>
        <a:defRPr sz="2200" kern="1200">
          <a:solidFill>
            <a:schemeClr val="tx1"/>
          </a:solidFill>
          <a:latin typeface="+mn-lt"/>
          <a:ea typeface="+mn-ea"/>
          <a:cs typeface="+mn-c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1.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1.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1.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1.png"/><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custDataLst>
              <p:tags r:id="rId1"/>
            </p:custDataLst>
          </p:nvPr>
        </p:nvSpPr>
        <p:spPr>
          <a:xfrm>
            <a:off x="0" y="1"/>
            <a:ext cx="10058400" cy="3977958"/>
          </a:xfrm>
          <a:solidFill>
            <a:srgbClr val="1E587C"/>
          </a:solidFill>
        </p:spPr>
        <p:txBody>
          <a:bodyPr>
            <a:normAutofit/>
          </a:bodyPr>
          <a:lstStyle/>
          <a:p>
            <a:r>
              <a:rPr lang="en-US" altLang="en-US" sz="4500" b="1" dirty="0" smtClean="0">
                <a:solidFill>
                  <a:schemeClr val="bg1"/>
                </a:solidFill>
                <a:latin typeface="Open Sans"/>
              </a:rPr>
              <a:t>COTISATIONS 101</a:t>
            </a:r>
            <a:endParaRPr lang="fr-CA" altLang="en-US" sz="4500" b="1" dirty="0">
              <a:solidFill>
                <a:schemeClr val="bg1"/>
              </a:solidFill>
              <a:latin typeface="Open Sans"/>
              <a:cs typeface="Open Sans"/>
            </a:endParaRPr>
          </a:p>
        </p:txBody>
      </p:sp>
      <p:sp>
        <p:nvSpPr>
          <p:cNvPr id="3" name="Subtitle 2"/>
          <p:cNvSpPr>
            <a:spLocks noGrp="1"/>
          </p:cNvSpPr>
          <p:nvPr>
            <p:ph type="subTitle" idx="1"/>
            <p:custDataLst>
              <p:tags r:id="rId2"/>
            </p:custDataLst>
          </p:nvPr>
        </p:nvSpPr>
        <p:spPr>
          <a:xfrm>
            <a:off x="1508760" y="4404360"/>
            <a:ext cx="7040880" cy="1986280"/>
          </a:xfrm>
        </p:spPr>
        <p:txBody>
          <a:bodyPr/>
          <a:lstStyle/>
          <a:p>
            <a:endParaRPr lang="en-US" altLang="en-US" b="1" dirty="0" smtClean="0">
              <a:solidFill>
                <a:srgbClr val="1E587C"/>
              </a:solidFill>
              <a:latin typeface="Open Sans"/>
              <a:cs typeface="Open Sans"/>
            </a:endParaRPr>
          </a:p>
        </p:txBody>
      </p:sp>
    </p:spTree>
    <p:extLst>
      <p:ext uri="{BB962C8B-B14F-4D97-AF65-F5344CB8AC3E}">
        <p14:creationId xmlns:p14="http://schemas.microsoft.com/office/powerpoint/2010/main" val="3621619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custDataLst>
              <p:tags r:id="rId1"/>
            </p:custDataLst>
          </p:nvPr>
        </p:nvSpPr>
        <p:spPr bwMode="auto">
          <a:xfrm>
            <a:off x="1173480" y="1813560"/>
            <a:ext cx="7879080" cy="3368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algn="l" rtl="0" eaLnBrk="0" fontAlgn="base" hangingPunct="0">
              <a:spcBef>
                <a:spcPct val="20000"/>
              </a:spcBef>
              <a:spcAft>
                <a:spcPct val="0"/>
              </a:spcAft>
              <a:buBlip>
                <a:blip r:embed="rId5"/>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573089" indent="-509412">
              <a:spcBef>
                <a:spcPts val="2674"/>
              </a:spcBef>
              <a:buFont typeface="Verdana" panose="020B0604030504040204" pitchFamily="34" charset="0"/>
              <a:buAutoNum type="arabicPeriod"/>
            </a:pPr>
            <a:r>
              <a:rPr lang="en-US" altLang="en-US" sz="2200" dirty="0" smtClean="0">
                <a:solidFill>
                  <a:srgbClr val="33373D"/>
                </a:solidFill>
                <a:latin typeface="Open Sans"/>
              </a:rPr>
              <a:t>Qui cotise au régime</a:t>
            </a:r>
            <a:endParaRPr lang="fr-CA" altLang="en-US" sz="2200" dirty="0">
              <a:solidFill>
                <a:srgbClr val="33373D"/>
              </a:solidFill>
              <a:latin typeface="Open Sans"/>
              <a:cs typeface="Open Sans"/>
            </a:endParaRPr>
          </a:p>
          <a:p>
            <a:pPr marL="573089" indent="-509412">
              <a:spcBef>
                <a:spcPts val="2674"/>
              </a:spcBef>
              <a:buFont typeface="Verdana" panose="020B0604030504040204" pitchFamily="34" charset="0"/>
              <a:buAutoNum type="arabicPeriod"/>
            </a:pPr>
            <a:r>
              <a:rPr lang="en-US" altLang="en-US" sz="2200" dirty="0" smtClean="0">
                <a:solidFill>
                  <a:srgbClr val="33373D"/>
                </a:solidFill>
                <a:latin typeface="Open Sans"/>
              </a:rPr>
              <a:t>Formule de calcul</a:t>
            </a:r>
            <a:endParaRPr lang="fr-CA" altLang="en-US" sz="2200" dirty="0">
              <a:solidFill>
                <a:srgbClr val="33373D"/>
              </a:solidFill>
              <a:latin typeface="Open Sans"/>
              <a:cs typeface="Open Sans"/>
            </a:endParaRPr>
          </a:p>
          <a:p>
            <a:pPr marL="573089" indent="-509412">
              <a:spcBef>
                <a:spcPts val="2674"/>
              </a:spcBef>
              <a:buFont typeface="Verdana" panose="020B0604030504040204" pitchFamily="34" charset="0"/>
              <a:buAutoNum type="arabicPeriod"/>
            </a:pPr>
            <a:r>
              <a:rPr lang="en-US" altLang="en-US" sz="2200" dirty="0" smtClean="0">
                <a:solidFill>
                  <a:srgbClr val="33373D"/>
                </a:solidFill>
                <a:latin typeface="Open Sans"/>
              </a:rPr>
              <a:t>FAQ sur les cotisations</a:t>
            </a:r>
            <a:endParaRPr lang="fr-CA" altLang="en-US" sz="2200" dirty="0">
              <a:solidFill>
                <a:srgbClr val="33373D"/>
              </a:solidFill>
              <a:latin typeface="Open Sans"/>
              <a:cs typeface="Open Sans"/>
            </a:endParaRPr>
          </a:p>
        </p:txBody>
      </p:sp>
      <p:sp>
        <p:nvSpPr>
          <p:cNvPr id="5" name="Rectangle 3"/>
          <p:cNvSpPr txBox="1">
            <a:spLocks noChangeArrowheads="1"/>
          </p:cNvSpPr>
          <p:nvPr>
            <p:custDataLst>
              <p:tags r:id="rId2"/>
            </p:custDataLst>
          </p:nvPr>
        </p:nvSpPr>
        <p:spPr>
          <a:xfrm>
            <a:off x="1" y="0"/>
            <a:ext cx="10058399" cy="949960"/>
          </a:xfrm>
          <a:prstGeom prst="rect">
            <a:avLst/>
          </a:prstGeom>
          <a:solidFill>
            <a:srgbClr val="1E587C"/>
          </a:solidFill>
        </p:spPr>
        <p:txBody>
          <a:bodyPr vert="horz" lIns="101882" tIns="50941" rIns="101882" bIns="50941"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dirty="0" smtClean="0"/>
              <a:t>           </a:t>
            </a:r>
            <a:r>
              <a:rPr lang="en-US" altLang="en-US" sz="2000" b="1" dirty="0">
                <a:solidFill>
                  <a:schemeClr val="bg1"/>
                </a:solidFill>
                <a:latin typeface="Open Sans"/>
              </a:rPr>
              <a:t>TABLE DES MATIÈRES</a:t>
            </a:r>
            <a:endParaRPr lang="fr-CA" altLang="en-US" sz="2000" b="1" dirty="0">
              <a:solidFill>
                <a:srgbClr val="FFFFFF"/>
              </a:solidFill>
              <a:latin typeface="Open Sans"/>
              <a:cs typeface="Open Sans"/>
            </a:endParaRPr>
          </a:p>
        </p:txBody>
      </p:sp>
    </p:spTree>
    <p:extLst>
      <p:ext uri="{BB962C8B-B14F-4D97-AF65-F5344CB8AC3E}">
        <p14:creationId xmlns:p14="http://schemas.microsoft.com/office/powerpoint/2010/main" val="301862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custDataLst>
              <p:tags r:id="rId1"/>
            </p:custDataLst>
          </p:nvPr>
        </p:nvSpPr>
        <p:spPr bwMode="auto">
          <a:xfrm>
            <a:off x="1173480" y="1813560"/>
            <a:ext cx="7879080" cy="3368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algn="l" rtl="0" eaLnBrk="0" fontAlgn="base" hangingPunct="0">
              <a:spcBef>
                <a:spcPct val="20000"/>
              </a:spcBef>
              <a:spcAft>
                <a:spcPct val="0"/>
              </a:spcAft>
              <a:buBlip>
                <a:blip r:embed="rId5"/>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337"/>
              </a:spcBef>
              <a:buClr>
                <a:srgbClr val="1E587C"/>
              </a:buClr>
              <a:buSzPct val="150000"/>
              <a:buFont typeface="Arial"/>
              <a:buChar char="•"/>
              <a:defRPr/>
            </a:pPr>
            <a:r>
              <a:rPr lang="en-US" altLang="en-US" sz="1800" b="0" dirty="0" smtClean="0">
                <a:solidFill>
                  <a:schemeClr val="tx1">
                    <a:lumMod val="75000"/>
                    <a:lumOff val="25000"/>
                  </a:schemeClr>
                </a:solidFill>
                <a:latin typeface="Open Sans"/>
              </a:rPr>
              <a:t>Toutes les participantes et tous les participants admissibles sont tenus de cotiser au régime de retraite.</a:t>
            </a:r>
            <a:endParaRPr lang="fr-CA" altLang="en-US" sz="2000" kern="0" dirty="0">
              <a:latin typeface="Open Sans"/>
              <a:cs typeface="Open Sans"/>
            </a:endParaRPr>
          </a:p>
          <a:p>
            <a:pPr>
              <a:spcBef>
                <a:spcPts val="1337"/>
              </a:spcBef>
              <a:buClr>
                <a:srgbClr val="1E587C"/>
              </a:buClr>
              <a:buSzPct val="150000"/>
              <a:buFont typeface="Arial"/>
              <a:buChar char="•"/>
              <a:defRPr/>
            </a:pPr>
            <a:r>
              <a:rPr lang="en-US" sz="1800" b="0" dirty="0" smtClean="0">
                <a:solidFill>
                  <a:schemeClr val="tx1">
                    <a:lumMod val="75000"/>
                    <a:lumOff val="25000"/>
                  </a:schemeClr>
                </a:solidFill>
                <a:latin typeface="Open Sans"/>
              </a:rPr>
              <a:t>Votre employeur prélève les cotisations de retraite sur votre paie. </a:t>
            </a:r>
            <a:r>
              <a:rPr lang="en-US" altLang="en-US" sz="1800" b="0" dirty="0">
                <a:solidFill>
                  <a:schemeClr val="tx1">
                    <a:lumMod val="75000"/>
                    <a:lumOff val="25000"/>
                  </a:schemeClr>
                </a:solidFill>
                <a:latin typeface="Open Sans"/>
              </a:rPr>
              <a:t>Consultez votre relevé de paie ou votre feuillet T4 pour connaître le montant de vos cotisations.</a:t>
            </a:r>
          </a:p>
          <a:p>
            <a:pPr>
              <a:spcBef>
                <a:spcPts val="1337"/>
              </a:spcBef>
              <a:buClr>
                <a:srgbClr val="1E587C"/>
              </a:buClr>
              <a:buSzPct val="150000"/>
              <a:buFont typeface="Arial"/>
              <a:buChar char="•"/>
              <a:defRPr/>
            </a:pPr>
            <a:r>
              <a:rPr lang="en-US" sz="1800" b="0" dirty="0" smtClean="0">
                <a:solidFill>
                  <a:schemeClr val="tx1">
                    <a:lumMod val="75000"/>
                    <a:lumOff val="25000"/>
                  </a:schemeClr>
                </a:solidFill>
                <a:latin typeface="Open Sans"/>
              </a:rPr>
              <a:t>À ces cotisations s’ajoutent les cotisations de contrepartie du gouvernement et des employeurs désignés.</a:t>
            </a:r>
          </a:p>
          <a:p>
            <a:pPr>
              <a:spcBef>
                <a:spcPts val="1337"/>
              </a:spcBef>
              <a:buClr>
                <a:srgbClr val="1E587C"/>
              </a:buClr>
              <a:buSzPct val="150000"/>
              <a:buFont typeface="Arial"/>
              <a:buChar char="•"/>
              <a:defRPr/>
            </a:pPr>
            <a:endParaRPr lang="fr-CA" altLang="en-US" sz="1800" b="0" kern="0" dirty="0" smtClean="0">
              <a:solidFill>
                <a:schemeClr val="tx1">
                  <a:lumMod val="75000"/>
                  <a:lumOff val="25000"/>
                </a:schemeClr>
              </a:solidFill>
              <a:latin typeface="Open Sans"/>
              <a:cs typeface="Open Sans"/>
            </a:endParaRPr>
          </a:p>
        </p:txBody>
      </p:sp>
      <p:sp>
        <p:nvSpPr>
          <p:cNvPr id="5" name="Rectangle 3"/>
          <p:cNvSpPr txBox="1">
            <a:spLocks noChangeArrowheads="1"/>
          </p:cNvSpPr>
          <p:nvPr>
            <p:custDataLst>
              <p:tags r:id="rId2"/>
            </p:custDataLst>
          </p:nvPr>
        </p:nvSpPr>
        <p:spPr>
          <a:xfrm>
            <a:off x="1" y="0"/>
            <a:ext cx="10058399" cy="949960"/>
          </a:xfrm>
          <a:prstGeom prst="rect">
            <a:avLst/>
          </a:prstGeom>
          <a:solidFill>
            <a:srgbClr val="1E587C"/>
          </a:solidFill>
        </p:spPr>
        <p:txBody>
          <a:bodyPr vert="horz" lIns="101882" tIns="50941" rIns="101882" bIns="50941"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2000" b="1" dirty="0" smtClean="0">
                <a:solidFill>
                  <a:srgbClr val="FFFFFF"/>
                </a:solidFill>
                <a:latin typeface="Open Sans"/>
              </a:rPr>
              <a:t>           QUI COTISE AU RÉGIME </a:t>
            </a:r>
            <a:endParaRPr lang="fr-CA" altLang="en-US" sz="2000" b="1" dirty="0">
              <a:solidFill>
                <a:srgbClr val="FFFFFF"/>
              </a:solidFill>
              <a:latin typeface="Open Sans"/>
              <a:cs typeface="Open Sans"/>
            </a:endParaRPr>
          </a:p>
        </p:txBody>
      </p:sp>
    </p:spTree>
    <p:extLst>
      <p:ext uri="{BB962C8B-B14F-4D97-AF65-F5344CB8AC3E}">
        <p14:creationId xmlns:p14="http://schemas.microsoft.com/office/powerpoint/2010/main" val="144924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custDataLst>
              <p:tags r:id="rId1"/>
            </p:custDataLst>
          </p:nvPr>
        </p:nvSpPr>
        <p:spPr bwMode="auto">
          <a:xfrm>
            <a:off x="1173480" y="1813560"/>
            <a:ext cx="7879080" cy="3368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algn="l" rtl="0" eaLnBrk="0" fontAlgn="base" hangingPunct="0">
              <a:spcBef>
                <a:spcPct val="20000"/>
              </a:spcBef>
              <a:spcAft>
                <a:spcPct val="0"/>
              </a:spcAft>
              <a:buBlip>
                <a:blip r:embed="rId5"/>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337"/>
              </a:spcBef>
              <a:buClr>
                <a:srgbClr val="1E587C"/>
              </a:buClr>
              <a:buSzPct val="150000"/>
              <a:buFont typeface="Arial"/>
              <a:buChar char="•"/>
              <a:defRPr/>
            </a:pPr>
            <a:r>
              <a:rPr lang="en-US" altLang="en-US" sz="1800" b="0" dirty="0" smtClean="0">
                <a:solidFill>
                  <a:schemeClr val="tx1">
                    <a:lumMod val="75000"/>
                    <a:lumOff val="25000"/>
                  </a:schemeClr>
                </a:solidFill>
                <a:latin typeface="Open Sans"/>
              </a:rPr>
              <a:t>Fondée sur une formule à deux volets :</a:t>
            </a:r>
            <a:endParaRPr lang="fr-CA" altLang="en-US" sz="2200" kern="0" dirty="0">
              <a:latin typeface="Open Sans"/>
              <a:cs typeface="Open Sans"/>
            </a:endParaRPr>
          </a:p>
          <a:p>
            <a:pPr lvl="1">
              <a:spcBef>
                <a:spcPts val="1337"/>
              </a:spcBef>
              <a:buClr>
                <a:srgbClr val="1E587C"/>
              </a:buClr>
              <a:buSzPct val="150000"/>
              <a:buFont typeface="Arial"/>
              <a:buChar char="•"/>
              <a:defRPr/>
            </a:pPr>
            <a:r>
              <a:rPr lang="fr-FR" sz="1600" dirty="0" smtClean="0">
                <a:solidFill>
                  <a:schemeClr val="tx1">
                    <a:lumMod val="75000"/>
                    <a:lumOff val="25000"/>
                  </a:schemeClr>
                </a:solidFill>
                <a:latin typeface="Open Sans"/>
              </a:rPr>
              <a:t>Contribuer </a:t>
            </a:r>
            <a:r>
              <a:rPr lang="fr-FR" sz="1600" dirty="0">
                <a:solidFill>
                  <a:schemeClr val="tx1">
                    <a:lumMod val="75000"/>
                    <a:lumOff val="25000"/>
                  </a:schemeClr>
                </a:solidFill>
                <a:latin typeface="Open Sans"/>
              </a:rPr>
              <a:t>à un taux inférieur au salaire jusqu'à </a:t>
            </a:r>
            <a:r>
              <a:rPr lang="fr-FR" sz="1600" dirty="0" smtClean="0">
                <a:solidFill>
                  <a:schemeClr val="tx1">
                    <a:lumMod val="75000"/>
                    <a:lumOff val="25000"/>
                  </a:schemeClr>
                </a:solidFill>
                <a:latin typeface="Open Sans"/>
              </a:rPr>
              <a:t>concurrence avec le </a:t>
            </a:r>
            <a:r>
              <a:rPr lang="fr-FR" sz="1600" dirty="0">
                <a:solidFill>
                  <a:schemeClr val="tx1">
                    <a:lumMod val="75000"/>
                    <a:lumOff val="25000"/>
                  </a:schemeClr>
                </a:solidFill>
                <a:latin typeface="Open Sans"/>
              </a:rPr>
              <a:t>seuil de rémunération</a:t>
            </a:r>
            <a:r>
              <a:rPr lang="fr-FR" sz="1600" dirty="0" smtClean="0">
                <a:solidFill>
                  <a:schemeClr val="tx1">
                    <a:lumMod val="75000"/>
                    <a:lumOff val="25000"/>
                  </a:schemeClr>
                </a:solidFill>
                <a:latin typeface="Open Sans"/>
              </a:rPr>
              <a:t> </a:t>
            </a:r>
            <a:r>
              <a:rPr lang="fr-FR" sz="1600" dirty="0">
                <a:solidFill>
                  <a:schemeClr val="tx1">
                    <a:lumMod val="75000"/>
                    <a:lumOff val="25000"/>
                  </a:schemeClr>
                </a:solidFill>
                <a:latin typeface="Open Sans"/>
              </a:rPr>
              <a:t>du Régime de p</a:t>
            </a:r>
            <a:r>
              <a:rPr lang="fr-FR" sz="1600" dirty="0" smtClean="0">
                <a:solidFill>
                  <a:schemeClr val="tx1">
                    <a:lumMod val="75000"/>
                    <a:lumOff val="25000"/>
                  </a:schemeClr>
                </a:solidFill>
                <a:latin typeface="Open Sans"/>
              </a:rPr>
              <a:t>ensions </a:t>
            </a:r>
            <a:r>
              <a:rPr lang="fr-FR" sz="1600" dirty="0">
                <a:solidFill>
                  <a:schemeClr val="tx1">
                    <a:lumMod val="75000"/>
                    <a:lumOff val="25000"/>
                  </a:schemeClr>
                </a:solidFill>
                <a:latin typeface="Open Sans"/>
              </a:rPr>
              <a:t>du Canada ( RPC</a:t>
            </a:r>
            <a:r>
              <a:rPr lang="fr-FR" sz="1600" dirty="0" smtClean="0">
                <a:solidFill>
                  <a:schemeClr val="tx1">
                    <a:lumMod val="75000"/>
                    <a:lumOff val="25000"/>
                  </a:schemeClr>
                </a:solidFill>
                <a:latin typeface="Open Sans"/>
              </a:rPr>
              <a:t>), </a:t>
            </a:r>
            <a:r>
              <a:rPr lang="fr-FR" sz="1600" dirty="0">
                <a:solidFill>
                  <a:schemeClr val="tx1">
                    <a:lumMod val="75000"/>
                    <a:lumOff val="25000"/>
                  </a:schemeClr>
                </a:solidFill>
                <a:latin typeface="Open Sans"/>
              </a:rPr>
              <a:t>et à un taux plus élevé sur le salaire au-dessus du plafond du RPC .</a:t>
            </a:r>
            <a:endParaRPr lang="en-US" sz="1600" b="0" dirty="0">
              <a:solidFill>
                <a:schemeClr val="tx1">
                  <a:lumMod val="75000"/>
                  <a:lumOff val="25000"/>
                </a:schemeClr>
              </a:solidFill>
              <a:latin typeface="Open Sans"/>
            </a:endParaRPr>
          </a:p>
          <a:p>
            <a:pPr>
              <a:spcBef>
                <a:spcPts val="1337"/>
              </a:spcBef>
              <a:buClr>
                <a:srgbClr val="1E587C"/>
              </a:buClr>
              <a:buSzPct val="150000"/>
              <a:buFont typeface="Arial"/>
              <a:buChar char="•"/>
              <a:defRPr/>
            </a:pPr>
            <a:r>
              <a:rPr lang="en-US" sz="1800" b="0" dirty="0">
                <a:solidFill>
                  <a:schemeClr val="tx1">
                    <a:lumMod val="75000"/>
                    <a:lumOff val="25000"/>
                  </a:schemeClr>
                </a:solidFill>
                <a:latin typeface="Open Sans"/>
              </a:rPr>
              <a:t>Les taux de cotisation sont établis par les répondants du régime :</a:t>
            </a:r>
          </a:p>
          <a:p>
            <a:pPr lvl="1">
              <a:spcBef>
                <a:spcPts val="1337"/>
              </a:spcBef>
              <a:buClr>
                <a:srgbClr val="1E587C"/>
              </a:buClr>
              <a:buSzPct val="150000"/>
              <a:buFont typeface="Arial"/>
              <a:buChar char="•"/>
              <a:defRPr/>
            </a:pPr>
            <a:r>
              <a:rPr lang="en-US" sz="1600" b="0" dirty="0" smtClean="0">
                <a:solidFill>
                  <a:schemeClr val="tx1">
                    <a:lumMod val="75000"/>
                    <a:lumOff val="25000"/>
                  </a:schemeClr>
                </a:solidFill>
                <a:latin typeface="Open Sans"/>
              </a:rPr>
              <a:t>Fédération des enseignantes et des enseignants de l’Ontario</a:t>
            </a:r>
          </a:p>
          <a:p>
            <a:pPr lvl="1">
              <a:spcBef>
                <a:spcPts val="1337"/>
              </a:spcBef>
              <a:buClr>
                <a:srgbClr val="1E587C"/>
              </a:buClr>
              <a:buSzPct val="150000"/>
              <a:buFont typeface="Arial"/>
              <a:buChar char="•"/>
              <a:defRPr/>
            </a:pPr>
            <a:r>
              <a:rPr lang="en-US" sz="1600" b="0" dirty="0" smtClean="0">
                <a:solidFill>
                  <a:schemeClr val="tx1">
                    <a:lumMod val="75000"/>
                    <a:lumOff val="25000"/>
                  </a:schemeClr>
                </a:solidFill>
                <a:latin typeface="Open Sans"/>
              </a:rPr>
              <a:t>Gouvernement de l’Ontario</a:t>
            </a:r>
            <a:endParaRPr lang="fr-CA" sz="1600" b="0" kern="0" dirty="0">
              <a:solidFill>
                <a:schemeClr val="tx1">
                  <a:lumMod val="75000"/>
                  <a:lumOff val="25000"/>
                </a:schemeClr>
              </a:solidFill>
              <a:latin typeface="Open Sans"/>
              <a:cs typeface="Open Sans"/>
            </a:endParaRPr>
          </a:p>
        </p:txBody>
      </p:sp>
      <p:sp>
        <p:nvSpPr>
          <p:cNvPr id="5" name="Rectangle 3"/>
          <p:cNvSpPr txBox="1">
            <a:spLocks noChangeArrowheads="1"/>
          </p:cNvSpPr>
          <p:nvPr>
            <p:custDataLst>
              <p:tags r:id="rId2"/>
            </p:custDataLst>
          </p:nvPr>
        </p:nvSpPr>
        <p:spPr>
          <a:xfrm>
            <a:off x="1" y="0"/>
            <a:ext cx="10058399" cy="949960"/>
          </a:xfrm>
          <a:prstGeom prst="rect">
            <a:avLst/>
          </a:prstGeom>
          <a:solidFill>
            <a:srgbClr val="1E587C"/>
          </a:solidFill>
        </p:spPr>
        <p:txBody>
          <a:bodyPr vert="horz" lIns="101882" tIns="50941" rIns="101882" bIns="50941"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2000" b="1" dirty="0" smtClean="0">
                <a:solidFill>
                  <a:srgbClr val="FFFFFF"/>
                </a:solidFill>
                <a:latin typeface="Open Sans"/>
              </a:rPr>
              <a:t>           FORMULE DE CALCUL </a:t>
            </a:r>
            <a:endParaRPr lang="fr-CA" altLang="en-US" sz="2000" b="1" dirty="0">
              <a:solidFill>
                <a:srgbClr val="FFFFFF"/>
              </a:solidFill>
              <a:latin typeface="Open Sans"/>
              <a:cs typeface="Open Sans"/>
            </a:endParaRPr>
          </a:p>
        </p:txBody>
      </p:sp>
    </p:spTree>
    <p:extLst>
      <p:ext uri="{BB962C8B-B14F-4D97-AF65-F5344CB8AC3E}">
        <p14:creationId xmlns:p14="http://schemas.microsoft.com/office/powerpoint/2010/main" val="347820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custDataLst>
              <p:tags r:id="rId1"/>
            </p:custDataLst>
          </p:nvPr>
        </p:nvSpPr>
        <p:spPr bwMode="auto">
          <a:xfrm>
            <a:off x="1173480" y="1813560"/>
            <a:ext cx="7879080" cy="3368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algn="l" rtl="0" eaLnBrk="0" fontAlgn="base" hangingPunct="0">
              <a:spcBef>
                <a:spcPct val="20000"/>
              </a:spcBef>
              <a:spcAft>
                <a:spcPct val="0"/>
              </a:spcAft>
              <a:buBlip>
                <a:blip r:embed="rId5"/>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337"/>
              </a:spcBef>
              <a:buClr>
                <a:srgbClr val="1E587C"/>
              </a:buClr>
              <a:buSzPct val="150000"/>
              <a:buNone/>
              <a:defRPr/>
            </a:pPr>
            <a:r>
              <a:rPr lang="en-US" altLang="en-US" sz="2200" dirty="0" smtClean="0">
                <a:solidFill>
                  <a:schemeClr val="tx1">
                    <a:lumMod val="75000"/>
                    <a:lumOff val="25000"/>
                  </a:schemeClr>
                </a:solidFill>
                <a:latin typeface="Open Sans"/>
              </a:rPr>
              <a:t>DROITS DE COTISATION À UN REER</a:t>
            </a:r>
            <a:endParaRPr lang="fr-CA" altLang="en-US" sz="2200" b="0" kern="0" dirty="0" smtClean="0">
              <a:solidFill>
                <a:schemeClr val="tx1">
                  <a:lumMod val="75000"/>
                  <a:lumOff val="25000"/>
                </a:schemeClr>
              </a:solidFill>
              <a:latin typeface="Open Sans"/>
              <a:cs typeface="Open Sans"/>
            </a:endParaRPr>
          </a:p>
          <a:p>
            <a:pPr>
              <a:spcBef>
                <a:spcPts val="1337"/>
              </a:spcBef>
              <a:buClr>
                <a:srgbClr val="1E587C"/>
              </a:buClr>
              <a:buSzPct val="150000"/>
              <a:buFont typeface="Arial"/>
              <a:buChar char="•"/>
              <a:defRPr/>
            </a:pPr>
            <a:r>
              <a:rPr lang="en-US" altLang="en-US" sz="1800" b="0" dirty="0" smtClean="0">
                <a:solidFill>
                  <a:schemeClr val="tx1">
                    <a:lumMod val="75000"/>
                    <a:lumOff val="25000"/>
                  </a:schemeClr>
                </a:solidFill>
                <a:latin typeface="Open Sans"/>
              </a:rPr>
              <a:t>Les taux de cotisation ne touchent en rien vos droits de cotisation à un REER.</a:t>
            </a:r>
            <a:endParaRPr lang="fr-CA" altLang="en-US" sz="2200" kern="0" dirty="0">
              <a:latin typeface="Open Sans"/>
              <a:cs typeface="Open Sans"/>
            </a:endParaRPr>
          </a:p>
          <a:p>
            <a:pPr>
              <a:spcBef>
                <a:spcPts val="1337"/>
              </a:spcBef>
              <a:buClr>
                <a:srgbClr val="1E587C"/>
              </a:buClr>
              <a:buSzPct val="150000"/>
              <a:buFont typeface="Arial"/>
              <a:buChar char="•"/>
              <a:defRPr/>
            </a:pPr>
            <a:r>
              <a:rPr lang="en-US" sz="1800" b="0" dirty="0" smtClean="0">
                <a:solidFill>
                  <a:schemeClr val="tx1">
                    <a:lumMod val="75000"/>
                    <a:lumOff val="25000"/>
                  </a:schemeClr>
                </a:solidFill>
                <a:latin typeface="Open Sans"/>
              </a:rPr>
              <a:t>La formule utilisée par le gouvernement pour calculer vos droits de cotisation à un REER se fonde sur la valeur présumée des prestations accumulées dans le cadre du régime.</a:t>
            </a:r>
          </a:p>
          <a:p>
            <a:pPr>
              <a:spcBef>
                <a:spcPts val="1337"/>
              </a:spcBef>
              <a:buClr>
                <a:srgbClr val="1E587C"/>
              </a:buClr>
              <a:buSzPct val="150000"/>
              <a:buFont typeface="Arial"/>
              <a:buChar char="•"/>
              <a:defRPr/>
            </a:pPr>
            <a:endParaRPr lang="fr-CA" sz="1800" b="0" kern="0" dirty="0">
              <a:solidFill>
                <a:schemeClr val="tx1">
                  <a:lumMod val="75000"/>
                  <a:lumOff val="25000"/>
                </a:schemeClr>
              </a:solidFill>
              <a:latin typeface="Open Sans"/>
              <a:cs typeface="Open Sans"/>
            </a:endParaRPr>
          </a:p>
          <a:p>
            <a:pPr marL="0" indent="0">
              <a:spcBef>
                <a:spcPts val="1337"/>
              </a:spcBef>
              <a:buClr>
                <a:srgbClr val="1E587C"/>
              </a:buClr>
              <a:buSzPct val="150000"/>
              <a:buNone/>
              <a:defRPr/>
            </a:pPr>
            <a:r>
              <a:rPr lang="en-US" altLang="en-US" sz="2200" dirty="0">
                <a:solidFill>
                  <a:schemeClr val="tx1">
                    <a:lumMod val="75000"/>
                    <a:lumOff val="25000"/>
                  </a:schemeClr>
                </a:solidFill>
                <a:latin typeface="Open Sans"/>
              </a:rPr>
              <a:t>COTISATIONS SUPPLÉMENTAIRES VOLONTAIRES</a:t>
            </a:r>
            <a:endParaRPr lang="fr-CA" altLang="en-US" sz="2200" b="0" kern="0" dirty="0">
              <a:solidFill>
                <a:schemeClr val="tx1">
                  <a:lumMod val="75000"/>
                  <a:lumOff val="25000"/>
                </a:schemeClr>
              </a:solidFill>
              <a:latin typeface="Open Sans"/>
              <a:cs typeface="Open Sans"/>
            </a:endParaRPr>
          </a:p>
          <a:p>
            <a:pPr lvl="0">
              <a:spcBef>
                <a:spcPts val="1337"/>
              </a:spcBef>
              <a:buClr>
                <a:srgbClr val="1E587C"/>
              </a:buClr>
              <a:buSzPct val="150000"/>
              <a:buFont typeface="Arial"/>
              <a:buChar char="•"/>
              <a:defRPr/>
            </a:pPr>
            <a:r>
              <a:rPr lang="en-US" sz="1800" b="0" dirty="0">
                <a:solidFill>
                  <a:schemeClr val="tx1">
                    <a:lumMod val="75000"/>
                    <a:lumOff val="25000"/>
                  </a:schemeClr>
                </a:solidFill>
                <a:latin typeface="Open Sans"/>
              </a:rPr>
              <a:t>Vous ne pouvez pas verser de cotisations supplémentaires volontaires au régime. </a:t>
            </a:r>
            <a:endParaRPr lang="fr-CA" sz="1800" b="0" kern="0" dirty="0">
              <a:solidFill>
                <a:schemeClr val="tx1">
                  <a:lumMod val="75000"/>
                  <a:lumOff val="25000"/>
                </a:schemeClr>
              </a:solidFill>
              <a:latin typeface="Open Sans"/>
              <a:cs typeface="Open Sans"/>
            </a:endParaRPr>
          </a:p>
        </p:txBody>
      </p:sp>
      <p:sp>
        <p:nvSpPr>
          <p:cNvPr id="5" name="Rectangle 3"/>
          <p:cNvSpPr txBox="1">
            <a:spLocks noChangeArrowheads="1"/>
          </p:cNvSpPr>
          <p:nvPr>
            <p:custDataLst>
              <p:tags r:id="rId2"/>
            </p:custDataLst>
          </p:nvPr>
        </p:nvSpPr>
        <p:spPr>
          <a:xfrm>
            <a:off x="1" y="0"/>
            <a:ext cx="10058399" cy="949960"/>
          </a:xfrm>
          <a:prstGeom prst="rect">
            <a:avLst/>
          </a:prstGeom>
          <a:solidFill>
            <a:srgbClr val="1E587C"/>
          </a:solidFill>
        </p:spPr>
        <p:txBody>
          <a:bodyPr vert="horz" lIns="101882" tIns="50941" rIns="101882" bIns="50941"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2000" b="1" dirty="0" smtClean="0">
                <a:solidFill>
                  <a:srgbClr val="FFFFFF"/>
                </a:solidFill>
                <a:latin typeface="Open Sans"/>
              </a:rPr>
              <a:t>           FAQ SUR LES COTISATIONS</a:t>
            </a:r>
            <a:endParaRPr lang="fr-CA" altLang="en-US" sz="2000" b="1" dirty="0">
              <a:solidFill>
                <a:srgbClr val="FFFFFF"/>
              </a:solidFill>
              <a:latin typeface="Open Sans"/>
              <a:cs typeface="Open Sans"/>
            </a:endParaRPr>
          </a:p>
        </p:txBody>
      </p:sp>
    </p:spTree>
    <p:extLst>
      <p:ext uri="{BB962C8B-B14F-4D97-AF65-F5344CB8AC3E}">
        <p14:creationId xmlns:p14="http://schemas.microsoft.com/office/powerpoint/2010/main" val="787595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txBox="1">
            <a:spLocks noChangeArrowheads="1"/>
          </p:cNvSpPr>
          <p:nvPr>
            <p:custDataLst>
              <p:tags r:id="rId1"/>
            </p:custDataLst>
          </p:nvPr>
        </p:nvSpPr>
        <p:spPr bwMode="auto">
          <a:xfrm>
            <a:off x="1089660" y="1676400"/>
            <a:ext cx="7879080" cy="3368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algn="l" rtl="0" eaLnBrk="0" fontAlgn="base" hangingPunct="0">
              <a:spcBef>
                <a:spcPct val="20000"/>
              </a:spcBef>
              <a:spcAft>
                <a:spcPct val="0"/>
              </a:spcAft>
              <a:buBlip>
                <a:blip r:embed="rId5"/>
              </a:buBlip>
              <a:defRPr sz="26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Font typeface="Wingdings" pitchFamily="2" charset="2"/>
              <a:buChar char="Ø"/>
              <a:defRPr sz="2400">
                <a:solidFill>
                  <a:schemeClr val="tx1"/>
                </a:solidFill>
                <a:latin typeface="+mn-lt"/>
              </a:defRPr>
            </a:lvl2pPr>
            <a:lvl3pPr marL="1143000" indent="-228600" algn="l" rtl="0" eaLnBrk="0" fontAlgn="base" hangingPunct="0">
              <a:spcBef>
                <a:spcPct val="20000"/>
              </a:spcBef>
              <a:spcAft>
                <a:spcPct val="0"/>
              </a:spcAft>
              <a:buClr>
                <a:srgbClr val="000000"/>
              </a:buClr>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ts val="1337"/>
              </a:spcBef>
              <a:buClr>
                <a:srgbClr val="1E587C"/>
              </a:buClr>
              <a:buSzPct val="150000"/>
              <a:buNone/>
              <a:defRPr/>
            </a:pPr>
            <a:r>
              <a:rPr lang="en-US" altLang="en-US" sz="2200" dirty="0" smtClean="0">
                <a:solidFill>
                  <a:schemeClr val="tx1">
                    <a:lumMod val="75000"/>
                    <a:lumOff val="25000"/>
                  </a:schemeClr>
                </a:solidFill>
                <a:latin typeface="Open Sans"/>
              </a:rPr>
              <a:t>GRÈVES LÉGALES ET ARRÊTS DE TRAVAIL</a:t>
            </a:r>
            <a:endParaRPr lang="fr-CA" altLang="en-US" sz="2200" b="0" kern="0" dirty="0" smtClean="0">
              <a:solidFill>
                <a:schemeClr val="tx1">
                  <a:lumMod val="75000"/>
                  <a:lumOff val="25000"/>
                </a:schemeClr>
              </a:solidFill>
              <a:latin typeface="Open Sans"/>
              <a:cs typeface="Open Sans"/>
            </a:endParaRPr>
          </a:p>
          <a:p>
            <a:pPr lvl="0">
              <a:spcBef>
                <a:spcPts val="1337"/>
              </a:spcBef>
              <a:buClr>
                <a:srgbClr val="1E587C"/>
              </a:buClr>
              <a:buSzPct val="150000"/>
              <a:buFont typeface="Arial"/>
              <a:buChar char="•"/>
              <a:defRPr/>
            </a:pPr>
            <a:r>
              <a:rPr lang="en-US" sz="1800" b="0" dirty="0">
                <a:solidFill>
                  <a:schemeClr val="tx1">
                    <a:lumMod val="75000"/>
                    <a:lumOff val="25000"/>
                  </a:schemeClr>
                </a:solidFill>
                <a:latin typeface="Open Sans"/>
              </a:rPr>
              <a:t>Vous continuez d’accumuler des services décomptés, mais le salaire perdu durant la grève n’est pas automatiquement comptabilisé avec vos services décomptés.</a:t>
            </a:r>
          </a:p>
          <a:p>
            <a:pPr lvl="0">
              <a:spcBef>
                <a:spcPts val="1337"/>
              </a:spcBef>
              <a:buClr>
                <a:srgbClr val="1E587C"/>
              </a:buClr>
              <a:buSzPct val="150000"/>
              <a:buFont typeface="Arial"/>
              <a:buChar char="•"/>
              <a:defRPr/>
            </a:pPr>
            <a:r>
              <a:rPr lang="en-US" sz="1800" b="0" dirty="0">
                <a:solidFill>
                  <a:schemeClr val="tx1">
                    <a:lumMod val="75000"/>
                    <a:lumOff val="25000"/>
                  </a:schemeClr>
                </a:solidFill>
                <a:latin typeface="Open Sans"/>
              </a:rPr>
              <a:t>Si votre salaire des cinq meilleures années est touché par une grève légale, votre organisme affilié versera habituellement les cotisations de retraite pour vos journées d’absence afin que le salaire que vous avez perdu durant la grève soit comptabilisé avec vos services décomptés.</a:t>
            </a:r>
          </a:p>
          <a:p>
            <a:pPr lvl="0">
              <a:spcBef>
                <a:spcPts val="1337"/>
              </a:spcBef>
              <a:buClr>
                <a:srgbClr val="1E587C"/>
              </a:buClr>
              <a:buSzPct val="150000"/>
              <a:buFont typeface="Arial"/>
              <a:buChar char="•"/>
              <a:defRPr/>
            </a:pPr>
            <a:r>
              <a:rPr lang="en-US" sz="1800" b="0" dirty="0" smtClean="0">
                <a:solidFill>
                  <a:schemeClr val="tx1">
                    <a:lumMod val="75000"/>
                    <a:lumOff val="25000"/>
                  </a:schemeClr>
                </a:solidFill>
                <a:latin typeface="Open Sans"/>
              </a:rPr>
              <a:t>Autrement, vous pouvez payer les cotisations, plus les intérêts.</a:t>
            </a:r>
            <a:endParaRPr lang="fr-CA" sz="1800" b="0" kern="0" dirty="0">
              <a:solidFill>
                <a:schemeClr val="tx1">
                  <a:lumMod val="75000"/>
                  <a:lumOff val="25000"/>
                </a:schemeClr>
              </a:solidFill>
              <a:latin typeface="Open Sans"/>
              <a:cs typeface="Open Sans"/>
            </a:endParaRPr>
          </a:p>
        </p:txBody>
      </p:sp>
      <p:sp>
        <p:nvSpPr>
          <p:cNvPr id="5" name="Rectangle 3"/>
          <p:cNvSpPr txBox="1">
            <a:spLocks noChangeArrowheads="1"/>
          </p:cNvSpPr>
          <p:nvPr>
            <p:custDataLst>
              <p:tags r:id="rId2"/>
            </p:custDataLst>
          </p:nvPr>
        </p:nvSpPr>
        <p:spPr>
          <a:xfrm>
            <a:off x="1" y="0"/>
            <a:ext cx="10058399" cy="949960"/>
          </a:xfrm>
          <a:prstGeom prst="rect">
            <a:avLst/>
          </a:prstGeom>
          <a:solidFill>
            <a:srgbClr val="1E587C"/>
          </a:solidFill>
        </p:spPr>
        <p:txBody>
          <a:bodyPr vert="horz" lIns="101882" tIns="50941" rIns="101882" bIns="50941"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2000" b="1" dirty="0" smtClean="0">
                <a:solidFill>
                  <a:srgbClr val="FFFFFF"/>
                </a:solidFill>
                <a:latin typeface="Open Sans"/>
              </a:rPr>
              <a:t>           FAQ SUR LES COTISATIONS</a:t>
            </a:r>
            <a:endParaRPr lang="fr-CA" altLang="en-US" sz="2000" b="1" dirty="0">
              <a:solidFill>
                <a:srgbClr val="FFFFFF"/>
              </a:solidFill>
              <a:latin typeface="Open Sans"/>
              <a:cs typeface="Open Sans"/>
            </a:endParaRPr>
          </a:p>
        </p:txBody>
      </p:sp>
    </p:spTree>
    <p:extLst>
      <p:ext uri="{BB962C8B-B14F-4D97-AF65-F5344CB8AC3E}">
        <p14:creationId xmlns:p14="http://schemas.microsoft.com/office/powerpoint/2010/main" val="34176037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46566</TotalTime>
  <Words>186</Words>
  <Application>Microsoft Office PowerPoint</Application>
  <PresentationFormat>Custom</PresentationFormat>
  <Paragraphs>33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COTISATIONS 101</vt:lpstr>
      <vt:lpstr>PowerPoint Presentation</vt:lpstr>
      <vt:lpstr>PowerPoint Presentation</vt:lpstr>
      <vt:lpstr>PowerPoint Presentation</vt:lpstr>
      <vt:lpstr>PowerPoint Presentation</vt:lpstr>
      <vt:lpstr>PowerPoint Presentation</vt:lpstr>
    </vt:vector>
  </TitlesOfParts>
  <Company>Ontario Teachers' Pension Plan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Benchmark Review Annual Benchmark Review</dc:title>
  <dc:creator>Kelly Conlon</dc:creator>
  <cp:lastModifiedBy>Pallavi Armoogum2</cp:lastModifiedBy>
  <cp:revision>322</cp:revision>
  <cp:lastPrinted>2015-12-07T17:21:52Z</cp:lastPrinted>
  <dcterms:created xsi:type="dcterms:W3CDTF">2013-07-05T16:26:50Z</dcterms:created>
  <dcterms:modified xsi:type="dcterms:W3CDTF">2016-02-23T21:29:07Z</dcterms:modified>
</cp:coreProperties>
</file>